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notesSlides/notesSlide9.xml" ContentType="application/vnd.openxmlformats-officedocument.presentationml.notesSlide+xml"/>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notesSlides/notesSlide10.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notesSlides/notesSlide11.xml" ContentType="application/vnd.openxmlformats-officedocument.presentationml.notesSlide+xml"/>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notesSlides/notesSlide12.xml" ContentType="application/vnd.openxmlformats-officedocument.presentationml.notesSlide+xml"/>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notesSlides/notesSlide16.xml" ContentType="application/vnd.openxmlformats-officedocument.presentationml.notesSlide+xml"/>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embeddings/oleObject31.bin" ContentType="application/vnd.openxmlformats-officedocument.oleObject"/>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notesSlides/notesSlide29.xml" ContentType="application/vnd.openxmlformats-officedocument.presentationml.notesSlide+xml"/>
  <Override PartName="/ppt/embeddings/oleObject36.bin" ContentType="application/vnd.openxmlformats-officedocument.oleObject"/>
  <Override PartName="/ppt/embeddings/oleObject37.bin" ContentType="application/vnd.openxmlformats-officedocument.oleObject"/>
  <Override PartName="/ppt/notesSlides/notesSlide30.xml" ContentType="application/vnd.openxmlformats-officedocument.presentationml.notesSlide+xml"/>
  <Override PartName="/ppt/embeddings/oleObject38.bin" ContentType="application/vnd.openxmlformats-officedocument.oleObject"/>
  <Override PartName="/ppt/notesSlides/notesSlide31.xml" ContentType="application/vnd.openxmlformats-officedocument.presentationml.notesSlide+xml"/>
  <Override PartName="/ppt/embeddings/oleObject39.bin" ContentType="application/vnd.openxmlformats-officedocument.oleObject"/>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embeddings/oleObject40.bin" ContentType="application/vnd.openxmlformats-officedocument.oleObject"/>
  <Override PartName="/ppt/notesSlides/notesSlide35.xml" ContentType="application/vnd.openxmlformats-officedocument.presentationml.notesSlide+xml"/>
  <Override PartName="/ppt/embeddings/oleObject41.bin" ContentType="application/vnd.openxmlformats-officedocument.oleObject"/>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embeddings/oleObject42.bin" ContentType="application/vnd.openxmlformats-officedocument.oleObject"/>
  <Override PartName="/ppt/notesSlides/notesSlide39.xml" ContentType="application/vnd.openxmlformats-officedocument.presentationml.notesSlide+xml"/>
  <Override PartName="/ppt/embeddings/oleObject43.bin" ContentType="application/vnd.openxmlformats-officedocument.oleObject"/>
  <Override PartName="/ppt/notesSlides/notesSlide40.xml" ContentType="application/vnd.openxmlformats-officedocument.presentationml.notesSlide+xml"/>
  <Override PartName="/ppt/embeddings/oleObject44.bin" ContentType="application/vnd.openxmlformats-officedocument.oleObject"/>
  <Override PartName="/ppt/embeddings/oleObject45.bin" ContentType="application/vnd.openxmlformats-officedocument.oleObject"/>
  <Override PartName="/ppt/notesSlides/notesSlide41.xml" ContentType="application/vnd.openxmlformats-officedocument.presentationml.notesSlide+xml"/>
  <Override PartName="/ppt/embeddings/oleObject46.bin" ContentType="application/vnd.openxmlformats-officedocument.oleObject"/>
  <Override PartName="/ppt/embeddings/oleObject47.bin" ContentType="application/vnd.openxmlformats-officedocument.oleObject"/>
  <Override PartName="/ppt/notesSlides/notesSlide42.xml" ContentType="application/vnd.openxmlformats-officedocument.presentationml.notesSlide+xml"/>
  <Override PartName="/ppt/embeddings/oleObject48.bin" ContentType="application/vnd.openxmlformats-officedocument.oleObject"/>
  <Override PartName="/ppt/embeddings/oleObject49.bin" ContentType="application/vnd.openxmlformats-officedocument.oleObject"/>
  <Override PartName="/ppt/notesSlides/notesSlide43.xml" ContentType="application/vnd.openxmlformats-officedocument.presentationml.notesSlide+xml"/>
  <Override PartName="/ppt/embeddings/oleObject50.bin" ContentType="application/vnd.openxmlformats-officedocument.oleObject"/>
  <Override PartName="/ppt/embeddings/oleObject51.bin" ContentType="application/vnd.openxmlformats-officedocument.oleObject"/>
  <Override PartName="/ppt/notesSlides/notesSlide44.xml" ContentType="application/vnd.openxmlformats-officedocument.presentationml.notesSlide+xml"/>
  <Override PartName="/ppt/embeddings/oleObject52.bin" ContentType="application/vnd.openxmlformats-officedocument.oleObject"/>
  <Override PartName="/ppt/embeddings/oleObject53.bin" ContentType="application/vnd.openxmlformats-officedocument.oleObject"/>
  <Override PartName="/ppt/notesSlides/notesSlide45.xml" ContentType="application/vnd.openxmlformats-officedocument.presentationml.notesSlide+xml"/>
  <Override PartName="/ppt/embeddings/oleObject54.bin" ContentType="application/vnd.openxmlformats-officedocument.oleObject"/>
  <Override PartName="/ppt/embeddings/oleObject55.bin" ContentType="application/vnd.openxmlformats-officedocument.oleObject"/>
  <Override PartName="/ppt/notesSlides/notesSlide46.xml" ContentType="application/vnd.openxmlformats-officedocument.presentationml.notesSlide+xml"/>
  <Override PartName="/ppt/embeddings/oleObject56.bin" ContentType="application/vnd.openxmlformats-officedocument.oleObject"/>
  <Override PartName="/ppt/embeddings/oleObject57.bin" ContentType="application/vnd.openxmlformats-officedocument.oleObject"/>
  <Override PartName="/ppt/notesSlides/notesSlide47.xml" ContentType="application/vnd.openxmlformats-officedocument.presentationml.notesSlide+xml"/>
  <Override PartName="/ppt/embeddings/oleObject58.bin" ContentType="application/vnd.openxmlformats-officedocument.oleObject"/>
  <Override PartName="/ppt/embeddings/oleObject59.bin" ContentType="application/vnd.openxmlformats-officedocument.oleObject"/>
  <Override PartName="/ppt/notesSlides/notesSlide48.xml" ContentType="application/vnd.openxmlformats-officedocument.presentationml.notesSlide+xml"/>
  <Override PartName="/ppt/embeddings/oleObject60.bin" ContentType="application/vnd.openxmlformats-officedocument.oleObject"/>
  <Override PartName="/ppt/embeddings/oleObject61.bin" ContentType="application/vnd.openxmlformats-officedocument.oleObject"/>
  <Override PartName="/ppt/notesSlides/notesSlide49.xml" ContentType="application/vnd.openxmlformats-officedocument.presentationml.notesSlide+xml"/>
  <Override PartName="/ppt/embeddings/oleObject62.bin" ContentType="application/vnd.openxmlformats-officedocument.oleObject"/>
  <Override PartName="/ppt/embeddings/oleObject63.bin" ContentType="application/vnd.openxmlformats-officedocument.oleObject"/>
  <Override PartName="/ppt/embeddings/oleObject64.bin" ContentType="application/vnd.openxmlformats-officedocument.oleObject"/>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embeddings/oleObject68.bin" ContentType="application/vnd.openxmlformats-officedocument.oleObject"/>
  <Override PartName="/ppt/embeddings/oleObject69.bin" ContentType="application/vnd.openxmlformats-officedocument.oleObject"/>
  <Override PartName="/ppt/notesSlides/notesSlide58.xml" ContentType="application/vnd.openxmlformats-officedocument.presentationml.notesSlide+xml"/>
  <Override PartName="/ppt/embeddings/oleObject70.bin" ContentType="application/vnd.openxmlformats-officedocument.oleObject"/>
  <Override PartName="/ppt/embeddings/oleObject71.bin" ContentType="application/vnd.openxmlformats-officedocument.oleObject"/>
  <Override PartName="/ppt/notesSlides/notesSlide59.xml" ContentType="application/vnd.openxmlformats-officedocument.presentationml.notesSlide+xml"/>
  <Override PartName="/ppt/embeddings/oleObject72.bin" ContentType="application/vnd.openxmlformats-officedocument.oleObject"/>
  <Override PartName="/ppt/notesSlides/notesSlide60.xml" ContentType="application/vnd.openxmlformats-officedocument.presentationml.notesSlide+xml"/>
  <Override PartName="/ppt/embeddings/oleObject73.bin" ContentType="application/vnd.openxmlformats-officedocument.oleObject"/>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6" r:id="rId1"/>
    <p:sldMasterId id="2147483918" r:id="rId2"/>
    <p:sldMasterId id="2147483934" r:id="rId3"/>
    <p:sldMasterId id="2147483938" r:id="rId4"/>
    <p:sldMasterId id="2147483949" r:id="rId5"/>
  </p:sldMasterIdLst>
  <p:notesMasterIdLst>
    <p:notesMasterId r:id="rId74"/>
  </p:notesMasterIdLst>
  <p:handoutMasterIdLst>
    <p:handoutMasterId r:id="rId75"/>
  </p:handoutMasterIdLst>
  <p:sldIdLst>
    <p:sldId id="3005" r:id="rId6"/>
    <p:sldId id="3051" r:id="rId7"/>
    <p:sldId id="3095" r:id="rId8"/>
    <p:sldId id="3145" r:id="rId9"/>
    <p:sldId id="3018" r:id="rId10"/>
    <p:sldId id="3052" r:id="rId11"/>
    <p:sldId id="3016" r:id="rId12"/>
    <p:sldId id="3049" r:id="rId13"/>
    <p:sldId id="3050" r:id="rId14"/>
    <p:sldId id="3055" r:id="rId15"/>
    <p:sldId id="3056" r:id="rId16"/>
    <p:sldId id="3062" r:id="rId17"/>
    <p:sldId id="3063" r:id="rId18"/>
    <p:sldId id="3064" r:id="rId19"/>
    <p:sldId id="3057" r:id="rId20"/>
    <p:sldId id="3058" r:id="rId21"/>
    <p:sldId id="3059" r:id="rId22"/>
    <p:sldId id="3060" r:id="rId23"/>
    <p:sldId id="3015" r:id="rId24"/>
    <p:sldId id="3017" r:id="rId25"/>
    <p:sldId id="3061" r:id="rId26"/>
    <p:sldId id="3065" r:id="rId27"/>
    <p:sldId id="3054" r:id="rId28"/>
    <p:sldId id="3066" r:id="rId29"/>
    <p:sldId id="3090" r:id="rId30"/>
    <p:sldId id="3092" r:id="rId31"/>
    <p:sldId id="3091" r:id="rId32"/>
    <p:sldId id="3093" r:id="rId33"/>
    <p:sldId id="3067" r:id="rId34"/>
    <p:sldId id="3071" r:id="rId35"/>
    <p:sldId id="3069" r:id="rId36"/>
    <p:sldId id="3078" r:id="rId37"/>
    <p:sldId id="3072" r:id="rId38"/>
    <p:sldId id="3075" r:id="rId39"/>
    <p:sldId id="3076" r:id="rId40"/>
    <p:sldId id="3073" r:id="rId41"/>
    <p:sldId id="3074" r:id="rId42"/>
    <p:sldId id="3081" r:id="rId43"/>
    <p:sldId id="3088" r:id="rId44"/>
    <p:sldId id="3094" r:id="rId45"/>
    <p:sldId id="3096" r:id="rId46"/>
    <p:sldId id="3053" r:id="rId47"/>
    <p:sldId id="3122" r:id="rId48"/>
    <p:sldId id="3123" r:id="rId49"/>
    <p:sldId id="3124" r:id="rId50"/>
    <p:sldId id="3125" r:id="rId51"/>
    <p:sldId id="3126" r:id="rId52"/>
    <p:sldId id="3127" r:id="rId53"/>
    <p:sldId id="3128" r:id="rId54"/>
    <p:sldId id="3129" r:id="rId55"/>
    <p:sldId id="3130" r:id="rId56"/>
    <p:sldId id="3131" r:id="rId57"/>
    <p:sldId id="3132" r:id="rId58"/>
    <p:sldId id="3133" r:id="rId59"/>
    <p:sldId id="3118" r:id="rId60"/>
    <p:sldId id="3119" r:id="rId61"/>
    <p:sldId id="3120" r:id="rId62"/>
    <p:sldId id="3121" r:id="rId63"/>
    <p:sldId id="3138" r:id="rId64"/>
    <p:sldId id="3134" r:id="rId65"/>
    <p:sldId id="3137" r:id="rId66"/>
    <p:sldId id="3135" r:id="rId67"/>
    <p:sldId id="3139" r:id="rId68"/>
    <p:sldId id="3140" r:id="rId69"/>
    <p:sldId id="3141" r:id="rId70"/>
    <p:sldId id="3143" r:id="rId71"/>
    <p:sldId id="3144" r:id="rId72"/>
    <p:sldId id="3142" r:id="rId73"/>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125" algn="l" rtl="0" eaLnBrk="0" fontAlgn="base" hangingPunct="0">
      <a:spcBef>
        <a:spcPct val="0"/>
      </a:spcBef>
      <a:spcAft>
        <a:spcPct val="0"/>
      </a:spcAft>
      <a:defRPr kern="1200">
        <a:solidFill>
          <a:schemeClr val="tx1"/>
        </a:solidFill>
        <a:latin typeface="Arial" charset="0"/>
        <a:ea typeface="+mn-ea"/>
        <a:cs typeface="+mn-cs"/>
      </a:defRPr>
    </a:lvl2pPr>
    <a:lvl3pPr marL="914251" algn="l" rtl="0" eaLnBrk="0" fontAlgn="base" hangingPunct="0">
      <a:spcBef>
        <a:spcPct val="0"/>
      </a:spcBef>
      <a:spcAft>
        <a:spcPct val="0"/>
      </a:spcAft>
      <a:defRPr kern="1200">
        <a:solidFill>
          <a:schemeClr val="tx1"/>
        </a:solidFill>
        <a:latin typeface="Arial" charset="0"/>
        <a:ea typeface="+mn-ea"/>
        <a:cs typeface="+mn-cs"/>
      </a:defRPr>
    </a:lvl3pPr>
    <a:lvl4pPr marL="1371376" algn="l" rtl="0" eaLnBrk="0" fontAlgn="base" hangingPunct="0">
      <a:spcBef>
        <a:spcPct val="0"/>
      </a:spcBef>
      <a:spcAft>
        <a:spcPct val="0"/>
      </a:spcAft>
      <a:defRPr kern="1200">
        <a:solidFill>
          <a:schemeClr val="tx1"/>
        </a:solidFill>
        <a:latin typeface="Arial" charset="0"/>
        <a:ea typeface="+mn-ea"/>
        <a:cs typeface="+mn-cs"/>
      </a:defRPr>
    </a:lvl4pPr>
    <a:lvl5pPr marL="1828505" algn="l" rtl="0" eaLnBrk="0" fontAlgn="base" hangingPunct="0">
      <a:spcBef>
        <a:spcPct val="0"/>
      </a:spcBef>
      <a:spcAft>
        <a:spcPct val="0"/>
      </a:spcAft>
      <a:defRPr kern="1200">
        <a:solidFill>
          <a:schemeClr val="tx1"/>
        </a:solidFill>
        <a:latin typeface="Arial" charset="0"/>
        <a:ea typeface="+mn-ea"/>
        <a:cs typeface="+mn-cs"/>
      </a:defRPr>
    </a:lvl5pPr>
    <a:lvl6pPr marL="2285630" algn="l" defTabSz="914251" rtl="0" eaLnBrk="1" latinLnBrk="0" hangingPunct="1">
      <a:defRPr kern="1200">
        <a:solidFill>
          <a:schemeClr val="tx1"/>
        </a:solidFill>
        <a:latin typeface="Arial" charset="0"/>
        <a:ea typeface="+mn-ea"/>
        <a:cs typeface="+mn-cs"/>
      </a:defRPr>
    </a:lvl6pPr>
    <a:lvl7pPr marL="2742755" algn="l" defTabSz="914251" rtl="0" eaLnBrk="1" latinLnBrk="0" hangingPunct="1">
      <a:defRPr kern="1200">
        <a:solidFill>
          <a:schemeClr val="tx1"/>
        </a:solidFill>
        <a:latin typeface="Arial" charset="0"/>
        <a:ea typeface="+mn-ea"/>
        <a:cs typeface="+mn-cs"/>
      </a:defRPr>
    </a:lvl7pPr>
    <a:lvl8pPr marL="3199881" algn="l" defTabSz="914251" rtl="0" eaLnBrk="1" latinLnBrk="0" hangingPunct="1">
      <a:defRPr kern="1200">
        <a:solidFill>
          <a:schemeClr val="tx1"/>
        </a:solidFill>
        <a:latin typeface="Arial" charset="0"/>
        <a:ea typeface="+mn-ea"/>
        <a:cs typeface="+mn-cs"/>
      </a:defRPr>
    </a:lvl8pPr>
    <a:lvl9pPr marL="3657005" algn="l" defTabSz="914251"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E0AE"/>
    <a:srgbClr val="F6A137"/>
    <a:srgbClr val="DC9031"/>
    <a:srgbClr val="D28A2F"/>
    <a:srgbClr val="3A871A"/>
    <a:srgbClr val="3C871B"/>
    <a:srgbClr val="41911D"/>
    <a:srgbClr val="43911E"/>
    <a:srgbClr val="489D1F"/>
    <a:srgbClr val="589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35" autoAdjust="0"/>
    <p:restoredTop sz="98144" autoAdjust="0"/>
  </p:normalViewPr>
  <p:slideViewPr>
    <p:cSldViewPr>
      <p:cViewPr varScale="1">
        <p:scale>
          <a:sx n="88" d="100"/>
          <a:sy n="88" d="100"/>
        </p:scale>
        <p:origin x="-1840" y="-112"/>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80" Type="http://schemas.openxmlformats.org/officeDocument/2006/relationships/tableStyles" Target="tableStyles.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slide" Target="slides/slide68.xml"/><Relationship Id="rId74" Type="http://schemas.openxmlformats.org/officeDocument/2006/relationships/notesMaster" Target="notesMasters/notesMaster1.xml"/><Relationship Id="rId75" Type="http://schemas.openxmlformats.org/officeDocument/2006/relationships/handoutMaster" Target="handoutMasters/handoutMaster1.xml"/><Relationship Id="rId76" Type="http://schemas.openxmlformats.org/officeDocument/2006/relationships/printerSettings" Target="printerSettings/printerSettings1.bin"/><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1" Type="http://schemas.openxmlformats.org/officeDocument/2006/relationships/image" Target="../media/image22.emf"/><Relationship Id="rId2" Type="http://schemas.openxmlformats.org/officeDocument/2006/relationships/image" Target="../media/image2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4.emf"/><Relationship Id="rId2" Type="http://schemas.openxmlformats.org/officeDocument/2006/relationships/image" Target="../media/image6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3.emf"/><Relationship Id="rId2" Type="http://schemas.openxmlformats.org/officeDocument/2006/relationships/image" Target="../media/image10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5.emf"/><Relationship Id="rId2" Type="http://schemas.openxmlformats.org/officeDocument/2006/relationships/image" Target="../media/image10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7.emf"/><Relationship Id="rId2" Type="http://schemas.openxmlformats.org/officeDocument/2006/relationships/image" Target="../media/image10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23.emf"/><Relationship Id="rId3" Type="http://schemas.openxmlformats.org/officeDocument/2006/relationships/image" Target="../media/image2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9.emf"/><Relationship Id="rId2" Type="http://schemas.openxmlformats.org/officeDocument/2006/relationships/image" Target="../media/image11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11.emf"/><Relationship Id="rId2" Type="http://schemas.openxmlformats.org/officeDocument/2006/relationships/image" Target="../media/image11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13.emf"/><Relationship Id="rId2" Type="http://schemas.openxmlformats.org/officeDocument/2006/relationships/image" Target="../media/image11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13.emf"/><Relationship Id="rId2" Type="http://schemas.openxmlformats.org/officeDocument/2006/relationships/image" Target="../media/image11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13.emf"/><Relationship Id="rId2" Type="http://schemas.openxmlformats.org/officeDocument/2006/relationships/image" Target="../media/image11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13.emf"/><Relationship Id="rId2" Type="http://schemas.openxmlformats.org/officeDocument/2006/relationships/image" Target="../media/image11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13.emf"/><Relationship Id="rId2" Type="http://schemas.openxmlformats.org/officeDocument/2006/relationships/image" Target="../media/image115.emf"/><Relationship Id="rId3" Type="http://schemas.openxmlformats.org/officeDocument/2006/relationships/image" Target="../media/image116.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22.emf"/><Relationship Id="rId4" Type="http://schemas.openxmlformats.org/officeDocument/2006/relationships/image" Target="../media/image123.emf"/><Relationship Id="rId5" Type="http://schemas.openxmlformats.org/officeDocument/2006/relationships/image" Target="../media/image124.emf"/><Relationship Id="rId1" Type="http://schemas.openxmlformats.org/officeDocument/2006/relationships/image" Target="../media/image120.emf"/><Relationship Id="rId2" Type="http://schemas.openxmlformats.org/officeDocument/2006/relationships/image" Target="../media/image12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29.emf"/><Relationship Id="rId2" Type="http://schemas.openxmlformats.org/officeDocument/2006/relationships/image" Target="../media/image130.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3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 Id="rId2" Type="http://schemas.openxmlformats.org/officeDocument/2006/relationships/image" Target="../media/image30.emf"/><Relationship Id="rId3" Type="http://schemas.openxmlformats.org/officeDocument/2006/relationships/image" Target="../media/image3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33.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emf"/><Relationship Id="rId1" Type="http://schemas.openxmlformats.org/officeDocument/2006/relationships/image" Target="../media/image32.emf"/><Relationship Id="rId2" Type="http://schemas.openxmlformats.org/officeDocument/2006/relationships/image" Target="../media/image33.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9.emf"/><Relationship Id="rId5" Type="http://schemas.openxmlformats.org/officeDocument/2006/relationships/image" Target="../media/image40.emf"/><Relationship Id="rId6" Type="http://schemas.openxmlformats.org/officeDocument/2006/relationships/image" Target="../media/image41.emf"/><Relationship Id="rId1" Type="http://schemas.openxmlformats.org/officeDocument/2006/relationships/image" Target="../media/image36.emf"/><Relationship Id="rId2" Type="http://schemas.openxmlformats.org/officeDocument/2006/relationships/image" Target="../media/image37.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1" Type="http://schemas.openxmlformats.org/officeDocument/2006/relationships/image" Target="../media/image42.emf"/><Relationship Id="rId2" Type="http://schemas.openxmlformats.org/officeDocument/2006/relationships/image" Target="../media/image43.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5" Type="http://schemas.openxmlformats.org/officeDocument/2006/relationships/image" Target="../media/image49.emf"/><Relationship Id="rId1" Type="http://schemas.openxmlformats.org/officeDocument/2006/relationships/image" Target="../media/image45.emf"/><Relationship Id="rId2" Type="http://schemas.openxmlformats.org/officeDocument/2006/relationships/image" Target="../media/image4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2.emf"/><Relationship Id="rId4" Type="http://schemas.openxmlformats.org/officeDocument/2006/relationships/image" Target="../media/image63.emf"/><Relationship Id="rId1" Type="http://schemas.openxmlformats.org/officeDocument/2006/relationships/image" Target="../media/image60.emf"/><Relationship Id="rId2" Type="http://schemas.openxmlformats.org/officeDocument/2006/relationships/image" Target="../media/image6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Verdana" pitchFamily="34" charset="0"/>
              </a:defRPr>
            </a:lvl1pPr>
          </a:lstStyle>
          <a:p>
            <a:endParaRPr lang="en-US"/>
          </a:p>
        </p:txBody>
      </p:sp>
      <p:sp>
        <p:nvSpPr>
          <p:cNvPr id="91139" name="Rectangle 3"/>
          <p:cNvSpPr>
            <a:spLocks noGrp="1" noChangeArrowheads="1"/>
          </p:cNvSpPr>
          <p:nvPr>
            <p:ph type="dt" sz="quarter" idx="1"/>
          </p:nvPr>
        </p:nvSpPr>
        <p:spPr bwMode="auto">
          <a:xfrm>
            <a:off x="414528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Verdana" pitchFamily="34" charset="0"/>
              </a:defRPr>
            </a:lvl1pPr>
          </a:lstStyle>
          <a:p>
            <a:endParaRPr lang="en-US"/>
          </a:p>
        </p:txBody>
      </p:sp>
      <p:sp>
        <p:nvSpPr>
          <p:cNvPr id="91140" name="Rectangle 4"/>
          <p:cNvSpPr>
            <a:spLocks noGrp="1" noChangeArrowheads="1"/>
          </p:cNvSpPr>
          <p:nvPr>
            <p:ph type="ftr" sz="quarter" idx="2"/>
          </p:nvPr>
        </p:nvSpPr>
        <p:spPr bwMode="auto">
          <a:xfrm>
            <a:off x="0" y="9121140"/>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Verdana" pitchFamily="34" charset="0"/>
              </a:defRPr>
            </a:lvl1pPr>
          </a:lstStyle>
          <a:p>
            <a:endParaRPr lang="en-US"/>
          </a:p>
        </p:txBody>
      </p:sp>
      <p:sp>
        <p:nvSpPr>
          <p:cNvPr id="91141" name="Rectangle 5"/>
          <p:cNvSpPr>
            <a:spLocks noGrp="1" noChangeArrowheads="1"/>
          </p:cNvSpPr>
          <p:nvPr>
            <p:ph type="sldNum" sz="quarter" idx="3"/>
          </p:nvPr>
        </p:nvSpPr>
        <p:spPr bwMode="auto">
          <a:xfrm>
            <a:off x="4145280" y="9121140"/>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atin typeface="Verdana" pitchFamily="34" charset="0"/>
              </a:defRPr>
            </a:lvl1pPr>
          </a:lstStyle>
          <a:p>
            <a:fld id="{073263D8-E228-40A5-A05A-FEF74F0BCE63}" type="slidenum">
              <a:rPr lang="en-US"/>
              <a:pPr/>
              <a:t>‹#›</a:t>
            </a:fld>
            <a:endParaRPr lang="en-US"/>
          </a:p>
        </p:txBody>
      </p:sp>
    </p:spTree>
    <p:extLst>
      <p:ext uri="{BB962C8B-B14F-4D97-AF65-F5344CB8AC3E}">
        <p14:creationId xmlns:p14="http://schemas.microsoft.com/office/powerpoint/2010/main" val="16358387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Verdana" pitchFamily="34" charset="0"/>
              </a:defRPr>
            </a:lvl1pPr>
          </a:lstStyle>
          <a:p>
            <a:endParaRPr lang="en-US"/>
          </a:p>
        </p:txBody>
      </p:sp>
      <p:sp>
        <p:nvSpPr>
          <p:cNvPr id="67587" name="Rectangle 3"/>
          <p:cNvSpPr>
            <a:spLocks noGrp="1" noChangeArrowheads="1"/>
          </p:cNvSpPr>
          <p:nvPr>
            <p:ph type="dt" idx="1"/>
          </p:nvPr>
        </p:nvSpPr>
        <p:spPr bwMode="auto">
          <a:xfrm>
            <a:off x="414528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Verdana" pitchFamily="34" charset="0"/>
              </a:defRPr>
            </a:lvl1pPr>
          </a:lstStyle>
          <a:p>
            <a:endParaRPr lang="en-US"/>
          </a:p>
        </p:txBody>
      </p:sp>
      <p:sp>
        <p:nvSpPr>
          <p:cNvPr id="6758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67589" name="Rectangle 5"/>
          <p:cNvSpPr>
            <a:spLocks noGrp="1" noChangeArrowheads="1"/>
          </p:cNvSpPr>
          <p:nvPr>
            <p:ph type="body" sz="quarter" idx="3"/>
          </p:nvPr>
        </p:nvSpPr>
        <p:spPr bwMode="auto">
          <a:xfrm>
            <a:off x="975360" y="4560570"/>
            <a:ext cx="536448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7590" name="Rectangle 6"/>
          <p:cNvSpPr>
            <a:spLocks noGrp="1" noChangeArrowheads="1"/>
          </p:cNvSpPr>
          <p:nvPr>
            <p:ph type="ftr" sz="quarter" idx="4"/>
          </p:nvPr>
        </p:nvSpPr>
        <p:spPr bwMode="auto">
          <a:xfrm>
            <a:off x="0" y="9121140"/>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Verdana" pitchFamily="34" charset="0"/>
              </a:defRPr>
            </a:lvl1pPr>
          </a:lstStyle>
          <a:p>
            <a:endParaRPr lang="en-US"/>
          </a:p>
        </p:txBody>
      </p:sp>
      <p:sp>
        <p:nvSpPr>
          <p:cNvPr id="67591" name="Rectangle 7"/>
          <p:cNvSpPr>
            <a:spLocks noGrp="1" noChangeArrowheads="1"/>
          </p:cNvSpPr>
          <p:nvPr>
            <p:ph type="sldNum" sz="quarter" idx="5"/>
          </p:nvPr>
        </p:nvSpPr>
        <p:spPr bwMode="auto">
          <a:xfrm>
            <a:off x="4145280" y="9121140"/>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atin typeface="Verdana" pitchFamily="34" charset="0"/>
              </a:defRPr>
            </a:lvl1pPr>
          </a:lstStyle>
          <a:p>
            <a:fld id="{3FFAA3D1-B508-498A-B26A-830D65424A79}" type="slidenum">
              <a:rPr lang="en-US"/>
              <a:pPr/>
              <a:t>‹#›</a:t>
            </a:fld>
            <a:endParaRPr lang="en-US"/>
          </a:p>
        </p:txBody>
      </p:sp>
    </p:spTree>
    <p:extLst>
      <p:ext uri="{BB962C8B-B14F-4D97-AF65-F5344CB8AC3E}">
        <p14:creationId xmlns:p14="http://schemas.microsoft.com/office/powerpoint/2010/main" val="204170344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125" algn="l" rtl="0" fontAlgn="base">
      <a:spcBef>
        <a:spcPct val="30000"/>
      </a:spcBef>
      <a:spcAft>
        <a:spcPct val="0"/>
      </a:spcAft>
      <a:defRPr sz="1200" kern="1200">
        <a:solidFill>
          <a:schemeClr val="tx1"/>
        </a:solidFill>
        <a:latin typeface="Arial" charset="0"/>
        <a:ea typeface="+mn-ea"/>
        <a:cs typeface="+mn-cs"/>
      </a:defRPr>
    </a:lvl2pPr>
    <a:lvl3pPr marL="914251" algn="l" rtl="0" fontAlgn="base">
      <a:spcBef>
        <a:spcPct val="30000"/>
      </a:spcBef>
      <a:spcAft>
        <a:spcPct val="0"/>
      </a:spcAft>
      <a:defRPr sz="1200" kern="1200">
        <a:solidFill>
          <a:schemeClr val="tx1"/>
        </a:solidFill>
        <a:latin typeface="Arial" charset="0"/>
        <a:ea typeface="+mn-ea"/>
        <a:cs typeface="+mn-cs"/>
      </a:defRPr>
    </a:lvl3pPr>
    <a:lvl4pPr marL="1371376" algn="l" rtl="0" fontAlgn="base">
      <a:spcBef>
        <a:spcPct val="30000"/>
      </a:spcBef>
      <a:spcAft>
        <a:spcPct val="0"/>
      </a:spcAft>
      <a:defRPr sz="1200" kern="1200">
        <a:solidFill>
          <a:schemeClr val="tx1"/>
        </a:solidFill>
        <a:latin typeface="Arial" charset="0"/>
        <a:ea typeface="+mn-ea"/>
        <a:cs typeface="+mn-cs"/>
      </a:defRPr>
    </a:lvl4pPr>
    <a:lvl5pPr marL="1828505" algn="l" rtl="0" fontAlgn="base">
      <a:spcBef>
        <a:spcPct val="30000"/>
      </a:spcBef>
      <a:spcAft>
        <a:spcPct val="0"/>
      </a:spcAft>
      <a:defRPr sz="1200" kern="1200">
        <a:solidFill>
          <a:schemeClr val="tx1"/>
        </a:solidFill>
        <a:latin typeface="Arial" charset="0"/>
        <a:ea typeface="+mn-ea"/>
        <a:cs typeface="+mn-cs"/>
      </a:defRPr>
    </a:lvl5pPr>
    <a:lvl6pPr marL="2285630" algn="l" defTabSz="914251" rtl="0" eaLnBrk="1" latinLnBrk="0" hangingPunct="1">
      <a:defRPr sz="1200" kern="1200">
        <a:solidFill>
          <a:schemeClr val="tx1"/>
        </a:solidFill>
        <a:latin typeface="+mn-lt"/>
        <a:ea typeface="+mn-ea"/>
        <a:cs typeface="+mn-cs"/>
      </a:defRPr>
    </a:lvl6pPr>
    <a:lvl7pPr marL="2742755" algn="l" defTabSz="914251" rtl="0" eaLnBrk="1" latinLnBrk="0" hangingPunct="1">
      <a:defRPr sz="1200" kern="1200">
        <a:solidFill>
          <a:schemeClr val="tx1"/>
        </a:solidFill>
        <a:latin typeface="+mn-lt"/>
        <a:ea typeface="+mn-ea"/>
        <a:cs typeface="+mn-cs"/>
      </a:defRPr>
    </a:lvl7pPr>
    <a:lvl8pPr marL="3199881" algn="l" defTabSz="914251" rtl="0" eaLnBrk="1" latinLnBrk="0" hangingPunct="1">
      <a:defRPr sz="1200" kern="1200">
        <a:solidFill>
          <a:schemeClr val="tx1"/>
        </a:solidFill>
        <a:latin typeface="+mn-lt"/>
        <a:ea typeface="+mn-ea"/>
        <a:cs typeface="+mn-cs"/>
      </a:defRPr>
    </a:lvl8pPr>
    <a:lvl9pPr marL="3657005" algn="l" defTabSz="91425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E16FBC03-73FB-48DA-842F-43DF57ED62D4}" type="slidenum">
              <a:rPr lang="en-US">
                <a:solidFill>
                  <a:prstClr val="black"/>
                </a:solidFill>
                <a:latin typeface="Arial" pitchFamily="34" charset="0"/>
              </a:rPr>
              <a:pPr/>
              <a:t>1</a:t>
            </a:fld>
            <a:endParaRPr lang="en-US" dirty="0">
              <a:solidFill>
                <a:prstClr val="black"/>
              </a:solidFill>
              <a:latin typeface="Arial" pitchFamily="34" charset="0"/>
            </a:endParaRPr>
          </a:p>
        </p:txBody>
      </p:sp>
      <p:sp>
        <p:nvSpPr>
          <p:cNvPr id="18435" name="Rectangle 2"/>
          <p:cNvSpPr>
            <a:spLocks noGrp="1" noRot="1" noChangeAspect="1" noChangeArrowheads="1" noTextEdit="1"/>
          </p:cNvSpPr>
          <p:nvPr>
            <p:ph type="sldImg"/>
          </p:nvPr>
        </p:nvSpPr>
        <p:spPr>
          <a:xfrm>
            <a:off x="1257300" y="720725"/>
            <a:ext cx="4800600" cy="3600450"/>
          </a:xfrm>
          <a:ln/>
        </p:spPr>
      </p:sp>
      <p:sp>
        <p:nvSpPr>
          <p:cNvPr id="18436" name="Rectangle 3"/>
          <p:cNvSpPr>
            <a:spLocks noGrp="1" noChangeArrowheads="1"/>
          </p:cNvSpPr>
          <p:nvPr>
            <p:ph type="body" idx="1"/>
          </p:nvPr>
        </p:nvSpPr>
        <p:spPr>
          <a:noFill/>
          <a:ln/>
        </p:spPr>
        <p:txBody>
          <a:bodyPr/>
          <a:lstStyle/>
          <a:p>
            <a:pPr eaLnBrk="1" hangingPunct="1"/>
            <a:r>
              <a:rPr lang="en-US" b="1" dirty="0" smtClean="0">
                <a:latin typeface="Arial" pitchFamily="34" charset="0"/>
              </a:rPr>
              <a:t>Caltech power system research:</a:t>
            </a:r>
          </a:p>
          <a:p>
            <a:pPr eaLnBrk="1" hangingPunct="1"/>
            <a:r>
              <a:rPr lang="en-US" b="1" dirty="0" smtClean="0">
                <a:latin typeface="Arial" pitchFamily="34" charset="0"/>
              </a:rPr>
              <a:t>Network architecture</a:t>
            </a:r>
          </a:p>
          <a:p>
            <a:endParaRPr lang="en-US" dirty="0" smtClean="0">
              <a:latin typeface="Arial" pitchFamily="34" charset="0"/>
            </a:endParaRPr>
          </a:p>
          <a:p>
            <a:r>
              <a:rPr lang="en-US" dirty="0" smtClean="0">
                <a:latin typeface="Arial" pitchFamily="34" charset="0"/>
              </a:rPr>
              <a:t>June 2012: Caltech IST Advisory Board Meeting, Palo Alto (Mathieu</a:t>
            </a:r>
            <a:r>
              <a:rPr lang="en-US" baseline="0" dirty="0" smtClean="0">
                <a:latin typeface="Arial" pitchFamily="34" charset="0"/>
              </a:rPr>
              <a:t> </a:t>
            </a:r>
            <a:r>
              <a:rPr lang="en-US" baseline="0" dirty="0" err="1" smtClean="0">
                <a:latin typeface="Arial" pitchFamily="34" charset="0"/>
              </a:rPr>
              <a:t>Desbrun</a:t>
            </a:r>
            <a:r>
              <a:rPr lang="en-US" baseline="0" dirty="0" smtClean="0">
                <a:latin typeface="Arial" pitchFamily="34" charset="0"/>
              </a:rPr>
              <a:t>)</a:t>
            </a:r>
            <a:endParaRPr lang="en-US" dirty="0" smtClean="0">
              <a:latin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Arial" pitchFamily="34" charset="0"/>
              </a:rPr>
              <a:t>Oct 2012: </a:t>
            </a:r>
            <a:r>
              <a:rPr lang="en-US" dirty="0" err="1" smtClean="0">
                <a:latin typeface="Arial" pitchFamily="34" charset="0"/>
              </a:rPr>
              <a:t>GridWise</a:t>
            </a:r>
            <a:r>
              <a:rPr lang="en-US" baseline="0" dirty="0" smtClean="0">
                <a:latin typeface="Arial" pitchFamily="34" charset="0"/>
              </a:rPr>
              <a:t> Council Meeting (Paul, </a:t>
            </a:r>
            <a:r>
              <a:rPr lang="en-US" baseline="0" dirty="0" err="1" smtClean="0">
                <a:latin typeface="Arial" pitchFamily="34" charset="0"/>
              </a:rPr>
              <a:t>DeMartini</a:t>
            </a:r>
            <a:r>
              <a:rPr lang="en-US" baseline="0" dirty="0" smtClean="0">
                <a:latin typeface="Arial" pitchFamily="34" charset="0"/>
              </a:rPr>
              <a:t>, Ron Meltzer)</a:t>
            </a:r>
            <a:endParaRPr lang="en-US" dirty="0" smtClean="0">
              <a:latin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Arial" pitchFamily="34" charset="0"/>
              </a:rPr>
              <a:t>Dec 2012: Workshop on smart grid, University of Florida,</a:t>
            </a:r>
            <a:r>
              <a:rPr lang="en-US" baseline="0" dirty="0" smtClean="0">
                <a:latin typeface="Arial" pitchFamily="34" charset="0"/>
              </a:rPr>
              <a:t> </a:t>
            </a:r>
            <a:r>
              <a:rPr lang="en-US" baseline="0" dirty="0" err="1" smtClean="0">
                <a:latin typeface="Arial" pitchFamily="34" charset="0"/>
              </a:rPr>
              <a:t>Gainsville</a:t>
            </a:r>
            <a:r>
              <a:rPr lang="en-US" baseline="0" dirty="0" smtClean="0">
                <a:latin typeface="Arial" pitchFamily="34" charset="0"/>
              </a:rPr>
              <a:t>, FL (Sean </a:t>
            </a:r>
            <a:r>
              <a:rPr lang="en-US" baseline="0" dirty="0" err="1" smtClean="0">
                <a:latin typeface="Arial" pitchFamily="34" charset="0"/>
              </a:rPr>
              <a:t>Meyn</a:t>
            </a:r>
            <a:r>
              <a:rPr lang="en-US" baseline="0" dirty="0" smtClean="0">
                <a:latin typeface="Arial" pitchFamily="34" charset="0"/>
              </a:rPr>
              <a:t>)</a:t>
            </a:r>
            <a:endParaRPr lang="en-US" dirty="0" smtClean="0">
              <a:latin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Arial" pitchFamily="34" charset="0"/>
              </a:rPr>
              <a:t>Dec 2012: SCE Tech</a:t>
            </a:r>
            <a:r>
              <a:rPr lang="en-US" baseline="0" dirty="0" smtClean="0">
                <a:latin typeface="Arial" pitchFamily="34" charset="0"/>
              </a:rPr>
              <a:t> Advisory Board meeting, Westminster, CA </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latin typeface="Arial" pitchFamily="34" charset="0"/>
              </a:rPr>
              <a:t>Dec 2012: </a:t>
            </a:r>
            <a:r>
              <a:rPr lang="en-US" baseline="0" dirty="0" err="1" smtClean="0">
                <a:latin typeface="Arial" pitchFamily="34" charset="0"/>
              </a:rPr>
              <a:t>Resnick</a:t>
            </a:r>
            <a:r>
              <a:rPr lang="en-US" baseline="0" dirty="0" smtClean="0">
                <a:latin typeface="Arial" pitchFamily="34" charset="0"/>
              </a:rPr>
              <a:t> Grid 2020 Seminar Panel, Caltech (Paul, </a:t>
            </a:r>
            <a:r>
              <a:rPr lang="en-US" baseline="0" dirty="0" err="1" smtClean="0">
                <a:latin typeface="Arial" pitchFamily="34" charset="0"/>
              </a:rPr>
              <a:t>DeMartini</a:t>
            </a:r>
            <a:r>
              <a:rPr lang="en-US" baseline="0" dirty="0" smtClean="0">
                <a:latin typeface="Arial" pitchFamily="34" charset="0"/>
              </a:rPr>
              <a:t>)</a:t>
            </a:r>
            <a:endParaRPr lang="en-US" dirty="0" smtClean="0">
              <a:latin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Arial" pitchFamily="34" charset="0"/>
              </a:rPr>
              <a:t>March 2013: </a:t>
            </a:r>
            <a:r>
              <a:rPr lang="en-US" dirty="0" err="1" smtClean="0">
                <a:latin typeface="Arial" pitchFamily="34" charset="0"/>
              </a:rPr>
              <a:t>Resnick</a:t>
            </a:r>
            <a:r>
              <a:rPr lang="en-US" dirty="0" smtClean="0">
                <a:latin typeface="Arial" pitchFamily="34" charset="0"/>
              </a:rPr>
              <a:t> Advisory Council, Caltech</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Arial" pitchFamily="34" charset="0"/>
              </a:rPr>
              <a:t>April 2013: BCG, San Francisco, CA</a:t>
            </a:r>
          </a:p>
          <a:p>
            <a:r>
              <a:rPr lang="en-US" dirty="0" smtClean="0">
                <a:latin typeface="Arial" pitchFamily="34" charset="0"/>
              </a:rPr>
              <a:t>May 21, 2013: Honeywell visit,</a:t>
            </a:r>
            <a:r>
              <a:rPr lang="en-US" baseline="0" dirty="0" smtClean="0">
                <a:latin typeface="Arial" pitchFamily="34" charset="0"/>
              </a:rPr>
              <a:t> Caltech </a:t>
            </a:r>
            <a:r>
              <a:rPr lang="en-US" dirty="0" smtClean="0">
                <a:latin typeface="Arial" pitchFamily="34" charset="0"/>
              </a:rPr>
              <a:t>(Rhonda Germany – Vice President, Chief Strategy &amp; Marketing Officer, and team)</a:t>
            </a:r>
          </a:p>
          <a:p>
            <a:r>
              <a:rPr lang="en-US" sz="1200" kern="1200" baseline="0" dirty="0" smtClean="0">
                <a:solidFill>
                  <a:schemeClr val="tx1"/>
                </a:solidFill>
                <a:latin typeface="Arial" charset="0"/>
                <a:ea typeface="+mn-ea"/>
                <a:cs typeface="+mn-cs"/>
              </a:rPr>
              <a:t>June 4, 2013: Electric Power Control Centers (EPCC) Workshop (</a:t>
            </a:r>
            <a:r>
              <a:rPr lang="en-US" sz="1200" kern="1200" baseline="0" dirty="0" err="1" smtClean="0">
                <a:solidFill>
                  <a:schemeClr val="tx1"/>
                </a:solidFill>
                <a:latin typeface="Arial" charset="0"/>
                <a:ea typeface="+mn-ea"/>
                <a:cs typeface="+mn-cs"/>
              </a:rPr>
              <a:t>Dejan</a:t>
            </a:r>
            <a:r>
              <a:rPr lang="en-US" sz="1200" kern="1200" baseline="0" dirty="0" smtClean="0">
                <a:solidFill>
                  <a:schemeClr val="tx1"/>
                </a:solidFill>
                <a:latin typeface="Arial" charset="0"/>
                <a:ea typeface="+mn-ea"/>
                <a:cs typeface="+mn-cs"/>
              </a:rPr>
              <a:t> </a:t>
            </a:r>
            <a:r>
              <a:rPr lang="en-US" sz="1200" kern="1200" baseline="0" dirty="0" err="1" smtClean="0">
                <a:solidFill>
                  <a:schemeClr val="tx1"/>
                </a:solidFill>
                <a:latin typeface="Arial" charset="0"/>
                <a:ea typeface="+mn-ea"/>
                <a:cs typeface="+mn-cs"/>
              </a:rPr>
              <a:t>Sobajic</a:t>
            </a:r>
            <a:r>
              <a:rPr lang="en-US" sz="1200" kern="1200" baseline="0" dirty="0" smtClean="0">
                <a:solidFill>
                  <a:schemeClr val="tx1"/>
                </a:solidFill>
                <a:latin typeface="Arial" charset="0"/>
                <a:ea typeface="+mn-ea"/>
                <a:cs typeface="+mn-cs"/>
              </a:rPr>
              <a:t> &lt;</a:t>
            </a:r>
            <a:r>
              <a:rPr lang="en-US" sz="1200" kern="1200" baseline="0" dirty="0" err="1" smtClean="0">
                <a:solidFill>
                  <a:schemeClr val="tx1"/>
                </a:solidFill>
                <a:latin typeface="Arial" charset="0"/>
                <a:ea typeface="+mn-ea"/>
                <a:cs typeface="+mn-cs"/>
              </a:rPr>
              <a:t>dsobajic@gridengineering.com</a:t>
            </a:r>
            <a:r>
              <a:rPr lang="en-US" sz="1200" kern="1200" baseline="0" dirty="0" smtClean="0">
                <a:solidFill>
                  <a:schemeClr val="tx1"/>
                </a:solidFill>
                <a:latin typeface="Arial" charset="0"/>
                <a:ea typeface="+mn-ea"/>
                <a:cs typeface="+mn-cs"/>
              </a:rPr>
              <a:t>&gt;)</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baseline="0" dirty="0" smtClean="0">
                <a:solidFill>
                  <a:schemeClr val="tx1"/>
                </a:solidFill>
                <a:latin typeface="Arial" charset="0"/>
                <a:ea typeface="+mn-ea"/>
                <a:cs typeface="+mn-cs"/>
              </a:rPr>
              <a:t>June 25, 2013: FERC Technical Conference on </a:t>
            </a:r>
            <a:r>
              <a:rPr lang="en-US" sz="1200" kern="1200" dirty="0" smtClean="0">
                <a:solidFill>
                  <a:schemeClr val="tx1"/>
                </a:solidFill>
                <a:effectLst/>
                <a:latin typeface="Arial" charset="0"/>
                <a:ea typeface="+mn-ea"/>
                <a:cs typeface="+mn-cs"/>
              </a:rPr>
              <a:t>Increasing Real-Time and Day-Ahead Market Efficiency through Improved Software (Richard</a:t>
            </a:r>
            <a:r>
              <a:rPr lang="en-US" sz="1200" kern="1200" baseline="0" dirty="0" smtClean="0">
                <a:solidFill>
                  <a:schemeClr val="tx1"/>
                </a:solidFill>
                <a:effectLst/>
                <a:latin typeface="Arial" charset="0"/>
                <a:ea typeface="+mn-ea"/>
                <a:cs typeface="+mn-cs"/>
              </a:rPr>
              <a:t> O’Neill)</a:t>
            </a:r>
            <a:endParaRPr lang="en-US" dirty="0" smtClean="0"/>
          </a:p>
          <a:p>
            <a:endParaRPr lang="en-US" sz="1200" kern="1200" baseline="0" dirty="0" smtClean="0">
              <a:solidFill>
                <a:schemeClr val="tx1"/>
              </a:solidFill>
              <a:latin typeface="Arial" charset="0"/>
              <a:ea typeface="+mn-ea"/>
              <a:cs typeface="+mn-cs"/>
            </a:endParaRPr>
          </a:p>
          <a:p>
            <a:endParaRPr lang="en-US" baseline="0" dirty="0" smtClean="0">
              <a:latin typeface="Arial" pitchFamily="34" charset="0"/>
            </a:endParaRPr>
          </a:p>
          <a:p>
            <a:pPr eaLnBrk="1" hangingPunct="1"/>
            <a:r>
              <a:rPr lang="en-US" b="1" dirty="0" smtClean="0">
                <a:latin typeface="Arial" pitchFamily="34" charset="0"/>
              </a:rPr>
              <a:t>Branch Flow Model: relaxations, </a:t>
            </a:r>
            <a:r>
              <a:rPr lang="en-US" b="1" dirty="0" err="1" smtClean="0">
                <a:latin typeface="Arial" pitchFamily="34" charset="0"/>
              </a:rPr>
              <a:t>convexification</a:t>
            </a:r>
            <a:r>
              <a:rPr lang="en-US" b="1" dirty="0" smtClean="0">
                <a:latin typeface="Arial" pitchFamily="34" charset="0"/>
              </a:rPr>
              <a:t>,</a:t>
            </a:r>
            <a:r>
              <a:rPr lang="en-US" b="1" baseline="0" dirty="0" smtClean="0">
                <a:latin typeface="Arial" pitchFamily="34" charset="0"/>
              </a:rPr>
              <a:t> computation</a:t>
            </a:r>
            <a:endParaRPr lang="en-US" b="1" dirty="0" smtClean="0">
              <a:latin typeface="Arial" pitchFamily="34" charset="0"/>
            </a:endParaRPr>
          </a:p>
          <a:p>
            <a:r>
              <a:rPr lang="en-US" dirty="0" smtClean="0">
                <a:latin typeface="Arial" pitchFamily="34" charset="0"/>
              </a:rPr>
              <a:t>May 24,</a:t>
            </a:r>
            <a:r>
              <a:rPr lang="en-US" baseline="0" dirty="0" smtClean="0">
                <a:latin typeface="Arial" pitchFamily="34" charset="0"/>
              </a:rPr>
              <a:t> 2012: Optimization and Control for Smart Grids, 32</a:t>
            </a:r>
            <a:r>
              <a:rPr lang="en-US" baseline="30000" dirty="0" smtClean="0">
                <a:latin typeface="Arial" pitchFamily="34" charset="0"/>
              </a:rPr>
              <a:t>nd</a:t>
            </a:r>
            <a:r>
              <a:rPr lang="en-US" baseline="0" dirty="0" smtClean="0">
                <a:latin typeface="Arial" pitchFamily="34" charset="0"/>
              </a:rPr>
              <a:t> CNLS Annual Conference, Santa Fe, NM (</a:t>
            </a:r>
            <a:r>
              <a:rPr lang="en-US" baseline="0" dirty="0" err="1" smtClean="0">
                <a:latin typeface="Arial" pitchFamily="34" charset="0"/>
              </a:rPr>
              <a:t>Misha</a:t>
            </a:r>
            <a:r>
              <a:rPr lang="en-US" baseline="0" dirty="0" smtClean="0">
                <a:latin typeface="Arial" pitchFamily="34" charset="0"/>
              </a:rPr>
              <a:t> </a:t>
            </a:r>
            <a:r>
              <a:rPr lang="en-US" baseline="0" dirty="0" err="1" smtClean="0">
                <a:latin typeface="Arial" pitchFamily="34" charset="0"/>
              </a:rPr>
              <a:t>Chertkov</a:t>
            </a:r>
            <a:r>
              <a:rPr lang="en-US" baseline="0" dirty="0" smtClean="0">
                <a:latin typeface="Arial" pitchFamily="34" charset="0"/>
              </a:rPr>
              <a:t>)</a:t>
            </a:r>
          </a:p>
          <a:p>
            <a:r>
              <a:rPr lang="en-US" baseline="0" dirty="0" smtClean="0">
                <a:latin typeface="Arial" pitchFamily="34" charset="0"/>
              </a:rPr>
              <a:t>June 11, 2012: </a:t>
            </a:r>
            <a:r>
              <a:rPr lang="en-US" baseline="0" dirty="0" err="1" smtClean="0">
                <a:latin typeface="Arial" pitchFamily="34" charset="0"/>
              </a:rPr>
              <a:t>Greenmetrics</a:t>
            </a:r>
            <a:r>
              <a:rPr lang="en-US" baseline="0" dirty="0" smtClean="0">
                <a:latin typeface="Arial" pitchFamily="34" charset="0"/>
              </a:rPr>
              <a:t> Workshop, London, UK (Adam </a:t>
            </a:r>
            <a:r>
              <a:rPr lang="en-US" baseline="0" dirty="0" err="1" smtClean="0">
                <a:latin typeface="Arial" pitchFamily="34" charset="0"/>
              </a:rPr>
              <a:t>Wierman</a:t>
            </a:r>
            <a:r>
              <a:rPr lang="en-US" baseline="0" dirty="0" smtClean="0">
                <a:latin typeface="Arial" pitchFamily="34" charset="0"/>
              </a:rPr>
              <a:t>)</a:t>
            </a:r>
          </a:p>
          <a:p>
            <a:r>
              <a:rPr lang="en-US" baseline="0" dirty="0" smtClean="0">
                <a:latin typeface="Arial" pitchFamily="34" charset="0"/>
              </a:rPr>
              <a:t>June 26, 2012: FERC Conference, Washington D.C. (Dick O’Neil)</a:t>
            </a:r>
          </a:p>
          <a:p>
            <a:r>
              <a:rPr lang="en-US" baseline="0" dirty="0" smtClean="0">
                <a:latin typeface="Arial" pitchFamily="34" charset="0"/>
              </a:rPr>
              <a:t>July 31, 2012: Energy Day, Chinese University of Hong Kong (</a:t>
            </a:r>
            <a:r>
              <a:rPr lang="en-US" baseline="0" dirty="0" err="1" smtClean="0">
                <a:latin typeface="Arial" pitchFamily="34" charset="0"/>
              </a:rPr>
              <a:t>Minghua</a:t>
            </a:r>
            <a:r>
              <a:rPr lang="en-US" baseline="0" dirty="0" smtClean="0">
                <a:latin typeface="Arial" pitchFamily="34" charset="0"/>
              </a:rPr>
              <a:t> Chen)</a:t>
            </a:r>
          </a:p>
          <a:p>
            <a:r>
              <a:rPr lang="en-US" baseline="0" dirty="0" smtClean="0">
                <a:latin typeface="Arial" pitchFamily="34" charset="0"/>
              </a:rPr>
              <a:t>Aug 2, 2012: HK University of Science &amp; Technology (Vince Lau, Roger)</a:t>
            </a:r>
          </a:p>
          <a:p>
            <a:r>
              <a:rPr lang="en-US" baseline="0" dirty="0" smtClean="0">
                <a:latin typeface="Arial" pitchFamily="34" charset="0"/>
              </a:rPr>
              <a:t>Aug 3, 2012: Hong Kong University, EE </a:t>
            </a:r>
            <a:r>
              <a:rPr lang="en-US" baseline="0" dirty="0" err="1" smtClean="0">
                <a:latin typeface="Arial" pitchFamily="34" charset="0"/>
              </a:rPr>
              <a:t>Dept</a:t>
            </a:r>
            <a:r>
              <a:rPr lang="en-US" baseline="0" dirty="0" smtClean="0">
                <a:latin typeface="Arial" pitchFamily="34" charset="0"/>
              </a:rPr>
              <a:t>, HK (Victor Li)</a:t>
            </a:r>
          </a:p>
          <a:p>
            <a:r>
              <a:rPr lang="en-US" baseline="0" dirty="0" smtClean="0">
                <a:latin typeface="Arial" pitchFamily="34" charset="0"/>
              </a:rPr>
              <a:t>Aug 6, 2012: Tsinghua University, Institute of Theoretical Computer Science, Beijing, China (Raymond </a:t>
            </a:r>
            <a:r>
              <a:rPr lang="en-US" baseline="0" dirty="0" err="1" smtClean="0">
                <a:latin typeface="Arial" pitchFamily="34" charset="0"/>
              </a:rPr>
              <a:t>Yeung</a:t>
            </a:r>
            <a:r>
              <a:rPr lang="en-US" baseline="0" dirty="0" smtClean="0">
                <a:latin typeface="Arial" pitchFamily="34" charset="0"/>
              </a:rPr>
              <a:t>)</a:t>
            </a:r>
          </a:p>
          <a:p>
            <a:r>
              <a:rPr lang="en-US" baseline="0" dirty="0" smtClean="0">
                <a:latin typeface="Arial" pitchFamily="34" charset="0"/>
              </a:rPr>
              <a:t>Aug 17, 2012: Zhejiang University, EE </a:t>
            </a:r>
            <a:r>
              <a:rPr lang="en-US" baseline="0" dirty="0" err="1" smtClean="0">
                <a:latin typeface="Arial" pitchFamily="34" charset="0"/>
              </a:rPr>
              <a:t>Dept</a:t>
            </a:r>
            <a:r>
              <a:rPr lang="en-US" baseline="0" dirty="0" smtClean="0">
                <a:latin typeface="Arial" pitchFamily="34" charset="0"/>
              </a:rPr>
              <a:t>, Hang Zhou, China (</a:t>
            </a:r>
            <a:r>
              <a:rPr lang="en-US" baseline="0" dirty="0" err="1" smtClean="0">
                <a:latin typeface="Arial" pitchFamily="34" charset="0"/>
              </a:rPr>
              <a:t>Jiming</a:t>
            </a:r>
            <a:r>
              <a:rPr lang="en-US" baseline="0" dirty="0" smtClean="0">
                <a:latin typeface="Arial" pitchFamily="34" charset="0"/>
              </a:rPr>
              <a:t> Chen)</a:t>
            </a:r>
          </a:p>
          <a:p>
            <a:r>
              <a:rPr lang="en-US" baseline="0" dirty="0" smtClean="0">
                <a:latin typeface="Arial" pitchFamily="34" charset="0"/>
              </a:rPr>
              <a:t>Aug 20, 2012: Shanghai </a:t>
            </a:r>
            <a:r>
              <a:rPr lang="en-US" baseline="0" dirty="0" err="1" smtClean="0">
                <a:latin typeface="Arial" pitchFamily="34" charset="0"/>
              </a:rPr>
              <a:t>Jiaotong</a:t>
            </a:r>
            <a:r>
              <a:rPr lang="en-US" baseline="0" dirty="0" smtClean="0">
                <a:latin typeface="Arial" pitchFamily="34" charset="0"/>
              </a:rPr>
              <a:t> University, EE </a:t>
            </a:r>
            <a:r>
              <a:rPr lang="en-US" baseline="0" dirty="0" err="1" smtClean="0">
                <a:latin typeface="Arial" pitchFamily="34" charset="0"/>
              </a:rPr>
              <a:t>Dept</a:t>
            </a:r>
            <a:r>
              <a:rPr lang="en-US" baseline="0" dirty="0" smtClean="0">
                <a:latin typeface="Arial" pitchFamily="34" charset="0"/>
              </a:rPr>
              <a:t>, Shanghai, China (</a:t>
            </a:r>
            <a:r>
              <a:rPr lang="en-US" baseline="0" dirty="0" err="1" smtClean="0">
                <a:latin typeface="Arial" pitchFamily="34" charset="0"/>
              </a:rPr>
              <a:t>Xinbing</a:t>
            </a:r>
            <a:r>
              <a:rPr lang="en-US" baseline="0" dirty="0" smtClean="0">
                <a:latin typeface="Arial" pitchFamily="34" charset="0"/>
              </a:rPr>
              <a:t> Wang)</a:t>
            </a:r>
          </a:p>
          <a:p>
            <a:r>
              <a:rPr lang="en-US" baseline="0" dirty="0" smtClean="0">
                <a:latin typeface="Arial" pitchFamily="34" charset="0"/>
              </a:rPr>
              <a:t>Sept 5, 2012: U Texas A&amp;M, </a:t>
            </a:r>
            <a:r>
              <a:rPr lang="en-US" baseline="0" dirty="0" err="1" smtClean="0">
                <a:latin typeface="Arial" pitchFamily="34" charset="0"/>
              </a:rPr>
              <a:t>Dept</a:t>
            </a:r>
            <a:r>
              <a:rPr lang="en-US" baseline="0" dirty="0" smtClean="0">
                <a:latin typeface="Arial" pitchFamily="34" charset="0"/>
              </a:rPr>
              <a:t> of ECE, Fishbowl Seminar Series (</a:t>
            </a:r>
            <a:r>
              <a:rPr lang="en-US" baseline="0" dirty="0" err="1" smtClean="0">
                <a:latin typeface="Arial" pitchFamily="34" charset="0"/>
              </a:rPr>
              <a:t>Srinivas</a:t>
            </a:r>
            <a:r>
              <a:rPr lang="en-US" baseline="0" dirty="0" smtClean="0">
                <a:latin typeface="Arial" pitchFamily="34" charset="0"/>
              </a:rPr>
              <a:t> </a:t>
            </a:r>
            <a:r>
              <a:rPr lang="en-US" baseline="0" dirty="0" err="1" smtClean="0">
                <a:latin typeface="Arial" pitchFamily="34" charset="0"/>
              </a:rPr>
              <a:t>Shakkottai</a:t>
            </a:r>
            <a:r>
              <a:rPr lang="en-US" baseline="0" dirty="0" smtClean="0">
                <a:latin typeface="Arial" pitchFamily="34" charset="0"/>
              </a:rPr>
              <a:t>)</a:t>
            </a:r>
          </a:p>
          <a:p>
            <a:r>
              <a:rPr lang="en-US" sz="1200" kern="1200" baseline="0" dirty="0" smtClean="0">
                <a:solidFill>
                  <a:schemeClr val="tx1"/>
                </a:solidFill>
                <a:latin typeface="Arial" charset="0"/>
                <a:ea typeface="+mn-ea"/>
                <a:cs typeface="+mn-cs"/>
              </a:rPr>
              <a:t>Sept 2012: Swinburne University, Australia (Lachlan Andrew)</a:t>
            </a:r>
          </a:p>
          <a:p>
            <a:r>
              <a:rPr lang="en-US" baseline="0" dirty="0" smtClean="0">
                <a:latin typeface="Arial" pitchFamily="34" charset="0"/>
              </a:rPr>
              <a:t>Nov 15, 2012: Distinguished Speaker, Northeast University, Boston MA (Edmund </a:t>
            </a:r>
            <a:r>
              <a:rPr lang="en-US" baseline="0" dirty="0" err="1" smtClean="0">
                <a:latin typeface="Arial" pitchFamily="34" charset="0"/>
              </a:rPr>
              <a:t>Yeh</a:t>
            </a:r>
            <a:r>
              <a:rPr lang="en-US" baseline="0" dirty="0" smtClean="0">
                <a:latin typeface="Arial" pitchFamily="34" charset="0"/>
              </a:rPr>
              <a:t>)</a:t>
            </a:r>
          </a:p>
          <a:p>
            <a:endParaRPr lang="en-US" baseline="0" dirty="0" smtClean="0">
              <a:latin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b="1" dirty="0" smtClean="0">
                <a:latin typeface="Arial" pitchFamily="34" charset="0"/>
              </a:rPr>
              <a:t>Equivalence of Branch Flow and Bus Injection Models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Arial" pitchFamily="34" charset="0"/>
              </a:rPr>
              <a:t>Oct 5,</a:t>
            </a:r>
            <a:r>
              <a:rPr lang="en-US" baseline="0" dirty="0" smtClean="0">
                <a:latin typeface="Arial" pitchFamily="34" charset="0"/>
              </a:rPr>
              <a:t> 2012: 50</a:t>
            </a:r>
            <a:r>
              <a:rPr lang="en-US" baseline="30000" dirty="0" smtClean="0">
                <a:latin typeface="Arial" pitchFamily="34" charset="0"/>
              </a:rPr>
              <a:t>th</a:t>
            </a:r>
            <a:r>
              <a:rPr lang="en-US" baseline="0" dirty="0" smtClean="0">
                <a:latin typeface="Arial" pitchFamily="34" charset="0"/>
              </a:rPr>
              <a:t> Annual </a:t>
            </a:r>
            <a:r>
              <a:rPr lang="en-US" baseline="0" dirty="0" err="1" smtClean="0">
                <a:latin typeface="Arial" pitchFamily="34" charset="0"/>
              </a:rPr>
              <a:t>Allerton</a:t>
            </a:r>
            <a:r>
              <a:rPr lang="en-US" baseline="0" dirty="0" smtClean="0">
                <a:latin typeface="Arial" pitchFamily="34" charset="0"/>
              </a:rPr>
              <a:t> Conference (</a:t>
            </a:r>
            <a:r>
              <a:rPr lang="en-US" sz="1200" kern="1200" dirty="0" smtClean="0">
                <a:solidFill>
                  <a:schemeClr val="tx1"/>
                </a:solidFill>
                <a:latin typeface="Arial" charset="0"/>
                <a:ea typeface="+mn-ea"/>
                <a:cs typeface="+mn-cs"/>
              </a:rPr>
              <a:t>Dominguez-Garcia, Alejandro)</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b="1" baseline="0" dirty="0" smtClean="0">
                <a:latin typeface="Arial" pitchFamily="34" charset="0"/>
              </a:rPr>
              <a:t>Exact relaxation for radial networks</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latin typeface="Arial" pitchFamily="34" charset="0"/>
              </a:rPr>
              <a:t>Nov 6, 2012: IEEE </a:t>
            </a:r>
            <a:r>
              <a:rPr lang="en-US" baseline="0" dirty="0" err="1" smtClean="0">
                <a:latin typeface="Arial" pitchFamily="34" charset="0"/>
              </a:rPr>
              <a:t>SmartGridComm</a:t>
            </a:r>
            <a:r>
              <a:rPr lang="en-US" baseline="0" dirty="0" smtClean="0">
                <a:latin typeface="Arial" pitchFamily="34" charset="0"/>
              </a:rPr>
              <a:t> Conference (Tainan, Taiwan)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Arial" pitchFamily="34" charset="0"/>
            </a:endParaRPr>
          </a:p>
          <a:p>
            <a:endParaRPr lang="en-US" baseline="0" dirty="0" smtClean="0">
              <a:latin typeface="Arial" pitchFamily="34" charset="0"/>
            </a:endParaRPr>
          </a:p>
          <a:p>
            <a:r>
              <a:rPr lang="en-US" baseline="0" dirty="0" smtClean="0">
                <a:latin typeface="Arial" pitchFamily="34" charset="0"/>
              </a:rPr>
              <a:t>Jan 25, 2013: SUNY Buffalo, EE </a:t>
            </a:r>
            <a:r>
              <a:rPr lang="en-US" baseline="0" dirty="0" err="1" smtClean="0">
                <a:latin typeface="Arial" pitchFamily="34" charset="0"/>
              </a:rPr>
              <a:t>Dept</a:t>
            </a:r>
            <a:r>
              <a:rPr lang="en-US" baseline="0" dirty="0" smtClean="0">
                <a:latin typeface="Arial" pitchFamily="34" charset="0"/>
              </a:rPr>
              <a:t> (</a:t>
            </a:r>
            <a:r>
              <a:rPr lang="en-US" baseline="0" dirty="0" err="1" smtClean="0">
                <a:latin typeface="Arial" pitchFamily="34" charset="0"/>
              </a:rPr>
              <a:t>Dimitri</a:t>
            </a:r>
            <a:r>
              <a:rPr lang="en-US" baseline="0" dirty="0" smtClean="0">
                <a:latin typeface="Arial" pitchFamily="34" charset="0"/>
              </a:rPr>
              <a:t> </a:t>
            </a:r>
            <a:r>
              <a:rPr lang="en-US" baseline="0" dirty="0" err="1" smtClean="0">
                <a:latin typeface="Arial" pitchFamily="34" charset="0"/>
              </a:rPr>
              <a:t>Pados</a:t>
            </a:r>
            <a:r>
              <a:rPr lang="en-US" baseline="0" dirty="0" smtClean="0">
                <a:latin typeface="Arial" pitchFamily="34" charset="0"/>
              </a:rPr>
              <a:t>)</a:t>
            </a:r>
          </a:p>
          <a:p>
            <a:r>
              <a:rPr lang="en-US" baseline="0" dirty="0" smtClean="0">
                <a:latin typeface="Arial" pitchFamily="34" charset="0"/>
              </a:rPr>
              <a:t>Feb 20, 2013: DIMACS workshop, Rutgers University, NJ (Dan </a:t>
            </a:r>
            <a:r>
              <a:rPr lang="en-US" baseline="0" dirty="0" err="1" smtClean="0">
                <a:latin typeface="Arial" pitchFamily="34" charset="0"/>
              </a:rPr>
              <a:t>Bienstock</a:t>
            </a:r>
            <a:r>
              <a:rPr lang="en-US" baseline="0" dirty="0" smtClean="0">
                <a:latin typeface="Arial" pitchFamily="34" charset="0"/>
              </a:rPr>
              <a:t>, SL)</a:t>
            </a:r>
          </a:p>
          <a:p>
            <a:endParaRPr lang="en-US" baseline="0" dirty="0" smtClean="0">
              <a:latin typeface="Arial" pitchFamily="34" charset="0"/>
            </a:endParaRPr>
          </a:p>
          <a:p>
            <a:r>
              <a:rPr lang="en-US" baseline="0" dirty="0" smtClean="0">
                <a:latin typeface="Arial" pitchFamily="34" charset="0"/>
              </a:rPr>
              <a:t>March 20, 2013: UCLA SMERC Lecture (</a:t>
            </a:r>
            <a:r>
              <a:rPr lang="en-US" baseline="0" dirty="0" err="1" smtClean="0">
                <a:latin typeface="Arial" pitchFamily="34" charset="0"/>
              </a:rPr>
              <a:t>Rajit</a:t>
            </a:r>
            <a:r>
              <a:rPr lang="en-US" baseline="0" dirty="0" smtClean="0">
                <a:latin typeface="Arial" pitchFamily="34" charset="0"/>
              </a:rPr>
              <a:t> </a:t>
            </a:r>
            <a:r>
              <a:rPr lang="en-US" baseline="0" dirty="0" err="1" smtClean="0">
                <a:latin typeface="Arial" pitchFamily="34" charset="0"/>
              </a:rPr>
              <a:t>Gadh</a:t>
            </a:r>
            <a:r>
              <a:rPr lang="en-US" baseline="0" dirty="0" smtClean="0">
                <a:latin typeface="Arial" pitchFamily="34" charset="0"/>
              </a:rPr>
              <a:t>)</a:t>
            </a:r>
          </a:p>
          <a:p>
            <a:r>
              <a:rPr lang="en-US" baseline="0" dirty="0" smtClean="0">
                <a:latin typeface="Arial" pitchFamily="34" charset="0"/>
              </a:rPr>
              <a:t>March 21, 2013: Systems and optimization aspects of smart grid challenges 2013, U Arizona, Tucson </a:t>
            </a:r>
          </a:p>
          <a:p>
            <a:r>
              <a:rPr lang="en-US" baseline="0" dirty="0" smtClean="0">
                <a:latin typeface="Arial" pitchFamily="34" charset="0"/>
              </a:rPr>
              <a:t>March 28, 2013: Michigan, Ann Arbor (Ian </a:t>
            </a:r>
            <a:r>
              <a:rPr lang="en-US" baseline="0" dirty="0" err="1" smtClean="0">
                <a:latin typeface="Arial" pitchFamily="34" charset="0"/>
              </a:rPr>
              <a:t>Hiskens</a:t>
            </a:r>
            <a:r>
              <a:rPr lang="en-US" baseline="0" dirty="0" smtClean="0">
                <a:latin typeface="Arial" pitchFamily="34" charset="0"/>
              </a:rPr>
              <a:t>)</a:t>
            </a:r>
          </a:p>
          <a:p>
            <a:r>
              <a:rPr lang="en-US" baseline="0" dirty="0" smtClean="0">
                <a:latin typeface="Arial" pitchFamily="34" charset="0"/>
              </a:rPr>
              <a:t>June 5, 2013: Electric Power Control Center (EPCC) Workshop (</a:t>
            </a:r>
            <a:r>
              <a:rPr lang="en-US" baseline="0" dirty="0" err="1" smtClean="0">
                <a:latin typeface="Arial" pitchFamily="34" charset="0"/>
              </a:rPr>
              <a:t>Dejan</a:t>
            </a:r>
            <a:r>
              <a:rPr lang="en-US" baseline="0" dirty="0" smtClean="0">
                <a:latin typeface="Arial" pitchFamily="34" charset="0"/>
              </a:rPr>
              <a:t> </a:t>
            </a:r>
            <a:r>
              <a:rPr lang="en-US" baseline="0" dirty="0" err="1" smtClean="0">
                <a:latin typeface="Arial" pitchFamily="34" charset="0"/>
              </a:rPr>
              <a:t>Sobajic</a:t>
            </a:r>
            <a:r>
              <a:rPr lang="en-US" baseline="0" dirty="0" smtClean="0">
                <a:latin typeface="Arial" pitchFamily="34" charset="0"/>
              </a:rPr>
              <a:t>, NYISO)</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latin typeface="Arial" pitchFamily="34" charset="0"/>
              </a:rPr>
              <a:t>June 19, 2013: ACC Smart Grid Tutorial (</a:t>
            </a:r>
            <a:r>
              <a:rPr lang="en-US" baseline="0" dirty="0" err="1" smtClean="0">
                <a:latin typeface="Arial" pitchFamily="34" charset="0"/>
              </a:rPr>
              <a:t>Dennice</a:t>
            </a:r>
            <a:r>
              <a:rPr lang="en-US" baseline="0" dirty="0" smtClean="0">
                <a:latin typeface="Arial" pitchFamily="34" charset="0"/>
              </a:rPr>
              <a:t> </a:t>
            </a:r>
            <a:r>
              <a:rPr lang="en-US" baseline="0" dirty="0" err="1" smtClean="0">
                <a:latin typeface="Arial" pitchFamily="34" charset="0"/>
              </a:rPr>
              <a:t>Gayme</a:t>
            </a:r>
            <a:r>
              <a:rPr lang="en-US" baseline="0" dirty="0" smtClean="0">
                <a:latin typeface="Arial" pitchFamily="34" charset="0"/>
              </a:rPr>
              <a:t>, </a:t>
            </a:r>
            <a:r>
              <a:rPr lang="en-US" baseline="0" dirty="0" err="1" smtClean="0">
                <a:latin typeface="Arial" pitchFamily="34" charset="0"/>
              </a:rPr>
              <a:t>Ufuk</a:t>
            </a:r>
            <a:r>
              <a:rPr lang="en-US" baseline="0" dirty="0" smtClean="0">
                <a:latin typeface="Arial" pitchFamily="34" charset="0"/>
              </a:rPr>
              <a:t> </a:t>
            </a:r>
            <a:r>
              <a:rPr lang="en-US" baseline="0" dirty="0" err="1" smtClean="0">
                <a:latin typeface="Arial" pitchFamily="34" charset="0"/>
              </a:rPr>
              <a:t>Topcu</a:t>
            </a:r>
            <a:r>
              <a:rPr lang="en-US" baseline="0" dirty="0" smtClean="0">
                <a:latin typeface="Arial" pitchFamily="34" charset="0"/>
              </a:rPr>
              <a:t>)</a:t>
            </a:r>
          </a:p>
          <a:p>
            <a:r>
              <a:rPr lang="en-US" baseline="0" dirty="0" smtClean="0">
                <a:latin typeface="Arial" pitchFamily="34" charset="0"/>
              </a:rPr>
              <a:t>July 4, 2013: 2</a:t>
            </a:r>
            <a:r>
              <a:rPr lang="en-US" baseline="30000" dirty="0" smtClean="0">
                <a:latin typeface="Arial" pitchFamily="34" charset="0"/>
              </a:rPr>
              <a:t>nd</a:t>
            </a:r>
            <a:r>
              <a:rPr lang="en-US" baseline="0" dirty="0" smtClean="0">
                <a:latin typeface="Arial" pitchFamily="34" charset="0"/>
              </a:rPr>
              <a:t> International Workshop on Mathematical Issues in Information Sciences, Xi’an, China (Tom </a:t>
            </a:r>
            <a:r>
              <a:rPr lang="en-US" baseline="0" dirty="0" err="1" smtClean="0">
                <a:latin typeface="Arial" pitchFamily="34" charset="0"/>
              </a:rPr>
              <a:t>Luo</a:t>
            </a:r>
            <a:r>
              <a:rPr lang="en-US" baseline="0" dirty="0" smtClean="0">
                <a:latin typeface="Arial" pitchFamily="34" charset="0"/>
              </a:rPr>
              <a:t>)</a:t>
            </a:r>
          </a:p>
          <a:p>
            <a:r>
              <a:rPr lang="en-US" baseline="0" dirty="0" smtClean="0">
                <a:latin typeface="Arial" pitchFamily="34" charset="0"/>
              </a:rPr>
              <a:t>August 25-30, 2013: </a:t>
            </a:r>
            <a:r>
              <a:rPr lang="en-US" sz="1200" kern="1200" dirty="0" smtClean="0">
                <a:solidFill>
                  <a:schemeClr val="tx1"/>
                </a:solidFill>
                <a:effectLst/>
                <a:latin typeface="Arial" charset="0"/>
                <a:ea typeface="+mn-ea"/>
                <a:cs typeface="+mn-cs"/>
              </a:rPr>
              <a:t>IREP Symposium-Bulk Power System Dynamics and Control -IX (IREP), </a:t>
            </a:r>
            <a:r>
              <a:rPr lang="en-US" sz="1200" kern="1200" dirty="0" err="1" smtClean="0">
                <a:solidFill>
                  <a:schemeClr val="tx1"/>
                </a:solidFill>
                <a:effectLst/>
                <a:latin typeface="Arial" charset="0"/>
                <a:ea typeface="+mn-ea"/>
                <a:cs typeface="+mn-cs"/>
              </a:rPr>
              <a:t>Rethymnon</a:t>
            </a:r>
            <a:r>
              <a:rPr lang="en-US" sz="1200" kern="1200" dirty="0" smtClean="0">
                <a:solidFill>
                  <a:schemeClr val="tx1"/>
                </a:solidFill>
                <a:effectLst/>
                <a:latin typeface="Arial" charset="0"/>
                <a:ea typeface="+mn-ea"/>
                <a:cs typeface="+mn-cs"/>
              </a:rPr>
              <a:t>, Greece </a:t>
            </a:r>
            <a:endParaRPr lang="en-US" dirty="0" smtClean="0"/>
          </a:p>
          <a:p>
            <a:endParaRPr lang="en-US" baseline="0" dirty="0" smtClean="0">
              <a:latin typeface="Arial" pitchFamily="34" charset="0"/>
            </a:endParaRPr>
          </a:p>
          <a:p>
            <a:endParaRPr lang="en-US" baseline="0" dirty="0" smtClean="0">
              <a:latin typeface="Arial" pitchFamily="34" charset="0"/>
            </a:endParaRPr>
          </a:p>
          <a:p>
            <a:r>
              <a:rPr lang="en-US" b="1" i="0" u="sng" baseline="0" dirty="0" smtClean="0">
                <a:latin typeface="Arial" pitchFamily="34" charset="0"/>
              </a:rPr>
              <a:t>Smart grid and OPF</a:t>
            </a:r>
          </a:p>
          <a:p>
            <a:r>
              <a:rPr lang="en-US" baseline="0" dirty="0" smtClean="0">
                <a:latin typeface="Arial" pitchFamily="34" charset="0"/>
              </a:rPr>
              <a:t>Sept 26, 2013: Science &amp; Technology Innovators Lecture Series, DTC, U of Minnesota, Minneapolis, MN (</a:t>
            </a:r>
            <a:r>
              <a:rPr lang="en-US" baseline="0" dirty="0" err="1" smtClean="0">
                <a:latin typeface="Arial" pitchFamily="34" charset="0"/>
              </a:rPr>
              <a:t>Giannakis</a:t>
            </a:r>
            <a:r>
              <a:rPr lang="en-US" baseline="0" dirty="0" smtClean="0">
                <a:latin typeface="Arial" pitchFamily="34" charset="0"/>
              </a:rPr>
              <a:t>)</a:t>
            </a:r>
          </a:p>
          <a:p>
            <a:r>
              <a:rPr lang="en-US" baseline="0" dirty="0" smtClean="0">
                <a:latin typeface="Arial" pitchFamily="34" charset="0"/>
              </a:rPr>
              <a:t>November 29, 2013: University of Waterloo, </a:t>
            </a:r>
            <a:r>
              <a:rPr lang="en-US" baseline="0" dirty="0" err="1" smtClean="0">
                <a:latin typeface="Arial" pitchFamily="34" charset="0"/>
              </a:rPr>
              <a:t>Canadan</a:t>
            </a:r>
            <a:r>
              <a:rPr lang="en-US" baseline="0" dirty="0" smtClean="0">
                <a:latin typeface="Arial" pitchFamily="34" charset="0"/>
              </a:rPr>
              <a:t> (S. </a:t>
            </a:r>
            <a:r>
              <a:rPr lang="en-US" baseline="0" dirty="0" err="1" smtClean="0">
                <a:latin typeface="Arial" pitchFamily="34" charset="0"/>
              </a:rPr>
              <a:t>Keshav</a:t>
            </a:r>
            <a:r>
              <a:rPr lang="en-US" baseline="0" dirty="0" smtClean="0">
                <a:latin typeface="Arial" pitchFamily="34" charset="0"/>
              </a:rPr>
              <a:t>)</a:t>
            </a:r>
          </a:p>
          <a:p>
            <a:r>
              <a:rPr lang="en-US" baseline="0" dirty="0" smtClean="0">
                <a:latin typeface="Arial" pitchFamily="34" charset="0"/>
              </a:rPr>
              <a:t>Feb 12, 2014: University of Washington, Seattle (Daniel </a:t>
            </a:r>
            <a:r>
              <a:rPr lang="en-US" baseline="0" dirty="0" err="1" smtClean="0">
                <a:latin typeface="Arial" pitchFamily="34" charset="0"/>
              </a:rPr>
              <a:t>Kerschen</a:t>
            </a:r>
            <a:r>
              <a:rPr lang="en-US" baseline="0" dirty="0" smtClean="0">
                <a:latin typeface="Arial" pitchFamily="34" charset="0"/>
              </a:rPr>
              <a:t>)</a:t>
            </a:r>
          </a:p>
          <a:p>
            <a:r>
              <a:rPr lang="en-US" baseline="0" dirty="0" smtClean="0">
                <a:latin typeface="Arial" pitchFamily="34" charset="0"/>
              </a:rPr>
              <a:t>March 25-28, 2014: Short course, Zhejiang University [with Vincent Lau, HKUST] (</a:t>
            </a:r>
            <a:r>
              <a:rPr lang="en-US" baseline="0" dirty="0" err="1" smtClean="0">
                <a:latin typeface="Arial" pitchFamily="34" charset="0"/>
              </a:rPr>
              <a:t>Jiming</a:t>
            </a:r>
            <a:r>
              <a:rPr lang="en-US" baseline="0" dirty="0" smtClean="0">
                <a:latin typeface="Arial" pitchFamily="34" charset="0"/>
              </a:rPr>
              <a:t> Chen, Prof Zhang)</a:t>
            </a:r>
          </a:p>
          <a:p>
            <a:endParaRPr lang="en-US" baseline="0" dirty="0" smtClean="0">
              <a:latin typeface="Arial" pitchFamily="34" charset="0"/>
            </a:endParaRPr>
          </a:p>
          <a:p>
            <a:endParaRPr lang="en-US" baseline="0" dirty="0" smtClean="0">
              <a:latin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b="1" i="0" u="sng" baseline="0" dirty="0" smtClean="0">
                <a:latin typeface="Arial" pitchFamily="34" charset="0"/>
              </a:rPr>
              <a:t>Tutorial: Convex relaxation of OPF</a:t>
            </a:r>
            <a:endParaRPr lang="en-US" baseline="0" dirty="0" smtClean="0">
              <a:latin typeface="Arial" pitchFamily="34" charset="0"/>
            </a:endParaRPr>
          </a:p>
          <a:p>
            <a:r>
              <a:rPr lang="en-US" baseline="0" dirty="0" smtClean="0">
                <a:latin typeface="Arial" pitchFamily="34" charset="0"/>
              </a:rPr>
              <a:t>April 23, 2014: </a:t>
            </a:r>
            <a:r>
              <a:rPr lang="en-US" sz="1200" kern="1200" dirty="0" smtClean="0">
                <a:solidFill>
                  <a:schemeClr val="tx1"/>
                </a:solidFill>
                <a:effectLst/>
                <a:latin typeface="Arial" charset="0"/>
                <a:ea typeface="+mn-ea"/>
                <a:cs typeface="+mn-cs"/>
              </a:rPr>
              <a:t>RTE-IBM workshop on “</a:t>
            </a:r>
            <a:r>
              <a:rPr lang="en-US" sz="1200" kern="1200" dirty="0" err="1" smtClean="0">
                <a:solidFill>
                  <a:schemeClr val="tx1"/>
                </a:solidFill>
                <a:effectLst/>
                <a:latin typeface="Arial" charset="0"/>
                <a:ea typeface="+mn-ea"/>
                <a:cs typeface="+mn-cs"/>
              </a:rPr>
              <a:t>Semidefinite</a:t>
            </a:r>
            <a:r>
              <a:rPr lang="en-US" sz="1200" kern="1200" dirty="0" smtClean="0">
                <a:solidFill>
                  <a:schemeClr val="tx1"/>
                </a:solidFill>
                <a:effectLst/>
                <a:latin typeface="Arial" charset="0"/>
                <a:ea typeface="+mn-ea"/>
                <a:cs typeface="+mn-cs"/>
              </a:rPr>
              <a:t> Programming for Optimal Power Flow Problems”, Dublin, Ireland (Patrick </a:t>
            </a:r>
            <a:r>
              <a:rPr lang="en-US" sz="1200" kern="1200" dirty="0" err="1" smtClean="0">
                <a:solidFill>
                  <a:schemeClr val="tx1"/>
                </a:solidFill>
                <a:effectLst/>
                <a:latin typeface="Arial" charset="0"/>
                <a:ea typeface="+mn-ea"/>
                <a:cs typeface="+mn-cs"/>
              </a:rPr>
              <a:t>Panciatici</a:t>
            </a:r>
            <a:r>
              <a:rPr lang="en-US" sz="1200" kern="1200" dirty="0" smtClean="0">
                <a:solidFill>
                  <a:schemeClr val="tx1"/>
                </a:solidFill>
                <a:effectLst/>
                <a:latin typeface="Arial" charset="0"/>
                <a:ea typeface="+mn-ea"/>
                <a:cs typeface="+mn-cs"/>
              </a:rPr>
              <a:t>, RTE)</a:t>
            </a:r>
          </a:p>
          <a:p>
            <a:r>
              <a:rPr lang="en-US" sz="1200" kern="1200" dirty="0" smtClean="0">
                <a:solidFill>
                  <a:schemeClr val="tx1"/>
                </a:solidFill>
                <a:effectLst/>
                <a:latin typeface="Arial" charset="0"/>
                <a:ea typeface="+mn-ea"/>
                <a:cs typeface="+mn-cs"/>
              </a:rPr>
              <a:t>June 19-23, 2014: Lehigh University, PA (Nader </a:t>
            </a:r>
            <a:r>
              <a:rPr lang="en-US" sz="1200" kern="1200" dirty="0" err="1" smtClean="0">
                <a:solidFill>
                  <a:schemeClr val="tx1"/>
                </a:solidFill>
                <a:effectLst/>
                <a:latin typeface="Arial" charset="0"/>
                <a:ea typeface="+mn-ea"/>
                <a:cs typeface="+mn-cs"/>
              </a:rPr>
              <a:t>Motee</a:t>
            </a:r>
            <a:r>
              <a:rPr lang="en-US" sz="1200" kern="1200" dirty="0" smtClean="0">
                <a:solidFill>
                  <a:schemeClr val="tx1"/>
                </a:solidFill>
                <a:effectLst/>
                <a:latin typeface="Arial" charset="0"/>
                <a:ea typeface="+mn-ea"/>
                <a:cs typeface="+mn-cs"/>
              </a:rPr>
              <a:t>)</a:t>
            </a:r>
          </a:p>
          <a:p>
            <a:r>
              <a:rPr lang="en-US" baseline="0" dirty="0" smtClean="0">
                <a:latin typeface="Arial" pitchFamily="34" charset="0"/>
              </a:rPr>
              <a:t>August 20, 2014: PSCC invited session, Wroclaw, Poland (Patrick </a:t>
            </a:r>
            <a:r>
              <a:rPr lang="en-US" baseline="0" dirty="0" err="1" smtClean="0">
                <a:latin typeface="Arial" pitchFamily="34" charset="0"/>
              </a:rPr>
              <a:t>Panciatici</a:t>
            </a:r>
            <a:r>
              <a:rPr lang="en-US" baseline="0" dirty="0" smtClean="0">
                <a:latin typeface="Arial" pitchFamily="34" charset="0"/>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latin typeface="Arial" pitchFamily="34" charset="0"/>
              </a:rPr>
              <a:t>Oct 15, 2014: LCCC Workshop on Dynamics and Control in Networks, Lund, Sweden (Anders </a:t>
            </a:r>
            <a:r>
              <a:rPr lang="en-US" baseline="0" dirty="0" err="1" smtClean="0">
                <a:latin typeface="Arial" pitchFamily="34" charset="0"/>
              </a:rPr>
              <a:t>Rantzer</a:t>
            </a:r>
            <a:r>
              <a:rPr lang="en-US" baseline="0" dirty="0" smtClean="0">
                <a:latin typeface="Arial" pitchFamily="34" charset="0"/>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latin typeface="Arial" pitchFamily="34" charset="0"/>
              </a:rPr>
              <a:t>Oct 27, 2014: IEEE Trans on Control of Network Systems Symposium, Boston (</a:t>
            </a:r>
            <a:r>
              <a:rPr lang="en-US" baseline="0" dirty="0" err="1" smtClean="0">
                <a:latin typeface="Arial" pitchFamily="34" charset="0"/>
              </a:rPr>
              <a:t>Yannis</a:t>
            </a:r>
            <a:r>
              <a:rPr lang="en-US" baseline="0" dirty="0" smtClean="0">
                <a:latin typeface="Arial" pitchFamily="34" charset="0"/>
              </a:rPr>
              <a:t> </a:t>
            </a:r>
            <a:r>
              <a:rPr lang="en-US" baseline="0" dirty="0" err="1" smtClean="0">
                <a:latin typeface="Arial" pitchFamily="34" charset="0"/>
              </a:rPr>
              <a:t>Paschilidis</a:t>
            </a:r>
            <a:r>
              <a:rPr lang="en-US" baseline="0" dirty="0" smtClean="0">
                <a:latin typeface="Arial" pitchFamily="34" charset="0"/>
              </a:rPr>
              <a:t>)</a:t>
            </a:r>
          </a:p>
          <a:p>
            <a:endParaRPr lang="en-US" baseline="0" dirty="0" smtClean="0">
              <a:latin typeface="Arial" pitchFamily="34" charset="0"/>
            </a:endParaRPr>
          </a:p>
          <a:p>
            <a:endParaRPr lang="en-US" baseline="0" dirty="0" smtClean="0">
              <a:latin typeface="Arial" pitchFamily="34" charset="0"/>
            </a:endParaRPr>
          </a:p>
          <a:p>
            <a:r>
              <a:rPr lang="en-US" b="1" u="sng" baseline="0" dirty="0" smtClean="0">
                <a:latin typeface="Arial" pitchFamily="34" charset="0"/>
              </a:rPr>
              <a:t>Control and optimization of networked DER</a:t>
            </a:r>
          </a:p>
          <a:p>
            <a:r>
              <a:rPr lang="en-US" dirty="0" smtClean="0">
                <a:latin typeface="Arial" pitchFamily="34" charset="0"/>
              </a:rPr>
              <a:t>May 21, 2013: Honeywell visit,</a:t>
            </a:r>
            <a:r>
              <a:rPr lang="en-US" baseline="0" dirty="0" smtClean="0">
                <a:latin typeface="Arial" pitchFamily="34" charset="0"/>
              </a:rPr>
              <a:t> Caltech </a:t>
            </a:r>
            <a:r>
              <a:rPr lang="en-US" dirty="0" smtClean="0">
                <a:latin typeface="Arial" pitchFamily="34" charset="0"/>
              </a:rPr>
              <a:t>(Rhonda Germany – Vice President, Chief Strategy &amp; Marketing Officer, and team)</a:t>
            </a:r>
          </a:p>
          <a:p>
            <a:r>
              <a:rPr lang="en-US" sz="1200" kern="1200" baseline="0" dirty="0" smtClean="0">
                <a:solidFill>
                  <a:schemeClr val="tx1"/>
                </a:solidFill>
                <a:latin typeface="Arial" charset="0"/>
                <a:ea typeface="+mn-ea"/>
                <a:cs typeface="+mn-cs"/>
              </a:rPr>
              <a:t>June 4, 2013: Electric Power Control Centers (EPCC) Workshop (</a:t>
            </a:r>
            <a:r>
              <a:rPr lang="en-US" sz="1200" kern="1200" baseline="0" dirty="0" err="1" smtClean="0">
                <a:solidFill>
                  <a:schemeClr val="tx1"/>
                </a:solidFill>
                <a:latin typeface="Arial" charset="0"/>
                <a:ea typeface="+mn-ea"/>
                <a:cs typeface="+mn-cs"/>
              </a:rPr>
              <a:t>Dejan</a:t>
            </a:r>
            <a:r>
              <a:rPr lang="en-US" sz="1200" kern="1200" baseline="0" dirty="0" smtClean="0">
                <a:solidFill>
                  <a:schemeClr val="tx1"/>
                </a:solidFill>
                <a:latin typeface="Arial" charset="0"/>
                <a:ea typeface="+mn-ea"/>
                <a:cs typeface="+mn-cs"/>
              </a:rPr>
              <a:t> </a:t>
            </a:r>
            <a:r>
              <a:rPr lang="en-US" sz="1200" kern="1200" baseline="0" dirty="0" err="1" smtClean="0">
                <a:solidFill>
                  <a:schemeClr val="tx1"/>
                </a:solidFill>
                <a:latin typeface="Arial" charset="0"/>
                <a:ea typeface="+mn-ea"/>
                <a:cs typeface="+mn-cs"/>
              </a:rPr>
              <a:t>Sobajic</a:t>
            </a:r>
            <a:r>
              <a:rPr lang="en-US" sz="1200" kern="1200" baseline="0" dirty="0" smtClean="0">
                <a:solidFill>
                  <a:schemeClr val="tx1"/>
                </a:solidFill>
                <a:latin typeface="Arial" charset="0"/>
                <a:ea typeface="+mn-ea"/>
                <a:cs typeface="+mn-cs"/>
              </a:rPr>
              <a:t> &lt;</a:t>
            </a:r>
            <a:r>
              <a:rPr lang="en-US" sz="1200" kern="1200" baseline="0" dirty="0" err="1" smtClean="0">
                <a:solidFill>
                  <a:schemeClr val="tx1"/>
                </a:solidFill>
                <a:latin typeface="Arial" charset="0"/>
                <a:ea typeface="+mn-ea"/>
                <a:cs typeface="+mn-cs"/>
              </a:rPr>
              <a:t>dsobajic@gridengineering.com</a:t>
            </a:r>
            <a:r>
              <a:rPr lang="en-US" sz="1200" kern="1200" baseline="0" dirty="0" smtClean="0">
                <a:solidFill>
                  <a:schemeClr val="tx1"/>
                </a:solidFill>
                <a:latin typeface="Arial" charset="0"/>
                <a:ea typeface="+mn-ea"/>
                <a:cs typeface="+mn-cs"/>
              </a:rPr>
              <a:t>&gt;)</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baseline="0" dirty="0" smtClean="0">
                <a:solidFill>
                  <a:schemeClr val="tx1"/>
                </a:solidFill>
                <a:latin typeface="Arial" charset="0"/>
                <a:ea typeface="+mn-ea"/>
                <a:cs typeface="+mn-cs"/>
              </a:rPr>
              <a:t>June 25, 2013: FERC Technical Conference on </a:t>
            </a:r>
            <a:r>
              <a:rPr lang="en-US" sz="1200" kern="1200" dirty="0" smtClean="0">
                <a:solidFill>
                  <a:schemeClr val="tx1"/>
                </a:solidFill>
                <a:effectLst/>
                <a:latin typeface="Arial" charset="0"/>
                <a:ea typeface="+mn-ea"/>
                <a:cs typeface="+mn-cs"/>
              </a:rPr>
              <a:t>Increasing Real-Time and Day-Ahead Market Efficiency through Improved Software (Richard</a:t>
            </a:r>
            <a:r>
              <a:rPr lang="en-US" sz="1200" kern="1200" baseline="0" dirty="0" smtClean="0">
                <a:solidFill>
                  <a:schemeClr val="tx1"/>
                </a:solidFill>
                <a:effectLst/>
                <a:latin typeface="Arial" charset="0"/>
                <a:ea typeface="+mn-ea"/>
                <a:cs typeface="+mn-cs"/>
              </a:rPr>
              <a:t> O’Neill)</a:t>
            </a:r>
            <a:endParaRPr lang="en-US" dirty="0" smtClean="0"/>
          </a:p>
          <a:p>
            <a:r>
              <a:rPr lang="en-US" baseline="0" dirty="0" smtClean="0">
                <a:latin typeface="Arial" pitchFamily="34" charset="0"/>
              </a:rPr>
              <a:t>Feb 2015: Caltech lunch bunch</a:t>
            </a:r>
          </a:p>
          <a:p>
            <a:r>
              <a:rPr lang="en-US" baseline="0" dirty="0" smtClean="0">
                <a:latin typeface="Arial" pitchFamily="34" charset="0"/>
              </a:rPr>
              <a:t>Sept 2015: Energy Colloquium, </a:t>
            </a:r>
            <a:r>
              <a:rPr lang="en-US" baseline="0" dirty="0" err="1" smtClean="0">
                <a:latin typeface="Arial" pitchFamily="34" charset="0"/>
              </a:rPr>
              <a:t>Skoltech</a:t>
            </a:r>
            <a:r>
              <a:rPr lang="en-US" baseline="0" dirty="0" smtClean="0">
                <a:latin typeface="Arial" pitchFamily="34" charset="0"/>
              </a:rPr>
              <a:t>, Moscow, Russia (</a:t>
            </a:r>
            <a:r>
              <a:rPr lang="en-US" baseline="0" dirty="0" err="1" smtClean="0">
                <a:latin typeface="Arial" pitchFamily="34" charset="0"/>
              </a:rPr>
              <a:t>Junusz</a:t>
            </a:r>
            <a:r>
              <a:rPr lang="en-US" baseline="0" dirty="0" smtClean="0">
                <a:latin typeface="Arial" pitchFamily="34" charset="0"/>
              </a:rPr>
              <a:t> </a:t>
            </a:r>
            <a:r>
              <a:rPr lang="en-US" baseline="0" dirty="0" err="1" smtClean="0">
                <a:latin typeface="Arial" pitchFamily="34" charset="0"/>
              </a:rPr>
              <a:t>Bialek</a:t>
            </a:r>
            <a:r>
              <a:rPr lang="en-US" baseline="0" dirty="0" smtClean="0">
                <a:latin typeface="Arial" pitchFamily="34" charset="0"/>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latin typeface="Arial" pitchFamily="34" charset="0"/>
              </a:rPr>
              <a:t>Nov 2015: University of Toronto, ECE </a:t>
            </a:r>
            <a:r>
              <a:rPr lang="en-US" baseline="0" dirty="0" err="1" smtClean="0">
                <a:latin typeface="Arial" pitchFamily="34" charset="0"/>
              </a:rPr>
              <a:t>Dept</a:t>
            </a:r>
            <a:r>
              <a:rPr lang="en-US" baseline="0" dirty="0" smtClean="0">
                <a:latin typeface="Arial" pitchFamily="34" charset="0"/>
              </a:rPr>
              <a:t>, Distinguished Lecture Series (Joshua Taylor)</a:t>
            </a:r>
          </a:p>
          <a:p>
            <a:r>
              <a:rPr lang="en-US" baseline="0" dirty="0" smtClean="0">
                <a:latin typeface="Arial" pitchFamily="34" charset="0"/>
              </a:rPr>
              <a:t>July 2016: GE Monthly Tech Talk, Redmond, WA (Kwok Cheung)</a:t>
            </a:r>
          </a:p>
          <a:p>
            <a:endParaRPr lang="en-US" baseline="0" dirty="0" smtClean="0">
              <a:latin typeface="Arial" pitchFamily="34" charset="0"/>
            </a:endParaRPr>
          </a:p>
          <a:p>
            <a:r>
              <a:rPr lang="en-US" baseline="0" dirty="0" smtClean="0">
                <a:latin typeface="Arial" pitchFamily="34" charset="0"/>
              </a:rPr>
              <a:t>Sept 2017: NREL Workshop on Autonomous Energy Grid: optimization (Ben </a:t>
            </a:r>
            <a:r>
              <a:rPr lang="en-US" baseline="0" dirty="0" err="1" smtClean="0">
                <a:latin typeface="Arial" pitchFamily="34" charset="0"/>
              </a:rPr>
              <a:t>Kroposki</a:t>
            </a:r>
            <a:r>
              <a:rPr lang="en-US" baseline="0" dirty="0" smtClean="0">
                <a:latin typeface="Arial" pitchFamily="34" charset="0"/>
              </a:rPr>
              <a:t>, </a:t>
            </a:r>
            <a:r>
              <a:rPr lang="en-US" baseline="0" dirty="0" err="1" smtClean="0">
                <a:latin typeface="Arial" pitchFamily="34" charset="0"/>
              </a:rPr>
              <a:t>Emiliano</a:t>
            </a:r>
            <a:r>
              <a:rPr lang="en-US" baseline="0" dirty="0" smtClean="0">
                <a:latin typeface="Arial" pitchFamily="34" charset="0"/>
              </a:rPr>
              <a:t> </a:t>
            </a:r>
            <a:r>
              <a:rPr lang="en-US" baseline="0" dirty="0" err="1" smtClean="0">
                <a:latin typeface="Arial" pitchFamily="34" charset="0"/>
              </a:rPr>
              <a:t>Dall’Anese</a:t>
            </a:r>
            <a:r>
              <a:rPr lang="en-US" baseline="0" dirty="0" smtClean="0">
                <a:latin typeface="Arial" pitchFamily="34" charset="0"/>
              </a:rPr>
              <a:t>)</a:t>
            </a:r>
          </a:p>
          <a:p>
            <a:endParaRPr lang="en-US" baseline="0" dirty="0" smtClean="0">
              <a:latin typeface="Arial" pitchFamily="34" charset="0"/>
            </a:endParaRPr>
          </a:p>
          <a:p>
            <a:endParaRPr lang="en-US" b="0" baseline="0" dirty="0" smtClean="0">
              <a:latin typeface="Arial" pitchFamily="34" charset="0"/>
            </a:endParaRPr>
          </a:p>
          <a:p>
            <a:endParaRPr lang="en-US" b="0"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latin typeface="Calibri"/>
              </a:rPr>
              <a:pPr/>
              <a:t>11</a:t>
            </a:fld>
            <a:endParaRPr lang="en-US" smtClean="0">
              <a:solidFill>
                <a:prstClr val="black"/>
              </a:solidFill>
              <a:latin typeface="Calibri"/>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517189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rPr>
              <a:pPr/>
              <a:t>12</a:t>
            </a:fld>
            <a:endParaRPr lang="en-US" smtClean="0">
              <a:solidFill>
                <a:prstClr val="black"/>
              </a:solidFill>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rPr>
              <a:pPr/>
              <a:t>13</a:t>
            </a:fld>
            <a:endParaRPr lang="en-US" smtClean="0">
              <a:solidFill>
                <a:prstClr val="black"/>
              </a:solidFill>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rPr>
              <a:pPr/>
              <a:t>14</a:t>
            </a:fld>
            <a:endParaRPr lang="en-US" smtClean="0">
              <a:solidFill>
                <a:prstClr val="black"/>
              </a:solidFill>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rPr>
              <a:pPr/>
              <a:t>18</a:t>
            </a:fld>
            <a:endParaRPr lang="en-US" smtClean="0">
              <a:solidFill>
                <a:prstClr val="black"/>
              </a:solidFill>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rPr>
              <a:pPr/>
              <a:t>20</a:t>
            </a:fld>
            <a:endParaRPr lang="en-US" smtClean="0">
              <a:solidFill>
                <a:prstClr val="black"/>
              </a:solidFill>
            </a:endParaRPr>
          </a:p>
        </p:txBody>
      </p:sp>
      <p:sp>
        <p:nvSpPr>
          <p:cNvPr id="12291" name="Rectangle 2"/>
          <p:cNvSpPr>
            <a:spLocks noGrp="1" noRot="1" noChangeAspect="1" noChangeArrowheads="1" noTextEdit="1"/>
          </p:cNvSpPr>
          <p:nvPr>
            <p:ph type="sldImg"/>
          </p:nvPr>
        </p:nvSpPr>
        <p:spPr>
          <a:xfrm>
            <a:off x="1257300" y="720725"/>
            <a:ext cx="4800600" cy="3600450"/>
          </a:xfrm>
          <a:ln/>
        </p:spPr>
      </p:sp>
      <p:sp>
        <p:nvSpPr>
          <p:cNvPr id="122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rPr>
              <a:pPr/>
              <a:t>2</a:t>
            </a:fld>
            <a:endParaRPr lang="en-US" smtClean="0">
              <a:solidFill>
                <a:prstClr val="black"/>
              </a:solidFill>
            </a:endParaRPr>
          </a:p>
        </p:txBody>
      </p:sp>
      <p:sp>
        <p:nvSpPr>
          <p:cNvPr id="12291" name="Rectangle 2"/>
          <p:cNvSpPr>
            <a:spLocks noGrp="1" noRot="1" noChangeAspect="1" noChangeArrowheads="1" noTextEdit="1"/>
          </p:cNvSpPr>
          <p:nvPr>
            <p:ph type="sldImg"/>
          </p:nvPr>
        </p:nvSpPr>
        <p:spPr>
          <a:xfrm>
            <a:off x="1257300" y="720725"/>
            <a:ext cx="4800600" cy="3600450"/>
          </a:xfrm>
          <a:ln/>
        </p:spPr>
      </p:sp>
      <p:sp>
        <p:nvSpPr>
          <p:cNvPr id="122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rPr>
              <a:pPr/>
              <a:t>21</a:t>
            </a:fld>
            <a:endParaRPr lang="en-US" smtClean="0">
              <a:solidFill>
                <a:prstClr val="black"/>
              </a:solidFill>
            </a:endParaRPr>
          </a:p>
        </p:txBody>
      </p:sp>
      <p:sp>
        <p:nvSpPr>
          <p:cNvPr id="12291" name="Rectangle 2"/>
          <p:cNvSpPr>
            <a:spLocks noGrp="1" noRot="1" noChangeAspect="1" noChangeArrowheads="1" noTextEdit="1"/>
          </p:cNvSpPr>
          <p:nvPr>
            <p:ph type="sldImg"/>
          </p:nvPr>
        </p:nvSpPr>
        <p:spPr>
          <a:xfrm>
            <a:off x="1257300" y="720725"/>
            <a:ext cx="4800600" cy="3600450"/>
          </a:xfrm>
          <a:ln/>
        </p:spPr>
      </p:sp>
      <p:sp>
        <p:nvSpPr>
          <p:cNvPr id="122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rPr>
              <a:pPr/>
              <a:t>22</a:t>
            </a:fld>
            <a:endParaRPr lang="en-US" smtClean="0">
              <a:solidFill>
                <a:prstClr val="black"/>
              </a:solidFill>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p>
            <a:fld id="{B97AABB1-5DA1-4111-B60D-9AB80AA4C0B3}" type="slidenum">
              <a:rPr lang="en-US" smtClean="0">
                <a:solidFill>
                  <a:prstClr val="black"/>
                </a:solidFill>
              </a:rPr>
              <a:pPr/>
              <a:t>23</a:t>
            </a:fld>
            <a:endParaRPr lang="en-US" smtClean="0">
              <a:solidFill>
                <a:prstClr val="black"/>
              </a:solidFill>
            </a:endParaRPr>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839813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rPr>
              <a:pPr/>
              <a:t>25</a:t>
            </a:fld>
            <a:endParaRPr lang="en-US" smtClean="0">
              <a:solidFill>
                <a:prstClr val="black"/>
              </a:solidFill>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9B4C81-AF6D-A948-AAAB-E9054A104C2E}" type="slidenum">
              <a:rPr lang="en-US" smtClean="0">
                <a:solidFill>
                  <a:prstClr val="black"/>
                </a:solidFill>
                <a:latin typeface="Calibri"/>
              </a:rPr>
              <a:pPr/>
              <a:t>27</a:t>
            </a:fld>
            <a:endParaRPr lang="en-US">
              <a:solidFill>
                <a:prstClr val="black"/>
              </a:solidFill>
              <a:latin typeface="Calibri"/>
            </a:endParaRPr>
          </a:p>
        </p:txBody>
      </p:sp>
    </p:spTree>
    <p:extLst>
      <p:ext uri="{BB962C8B-B14F-4D97-AF65-F5344CB8AC3E}">
        <p14:creationId xmlns:p14="http://schemas.microsoft.com/office/powerpoint/2010/main" val="199429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particular, we focus on convex relaxation of OPF in distribution networks, which is becoming more and more important at this time of massive integration of distributed energy resources, such renewables, flexible loads, and storage.  </a:t>
            </a:r>
          </a:p>
          <a:p>
            <a:endParaRPr lang="en-US" baseline="0" dirty="0" smtClean="0"/>
          </a:p>
          <a:p>
            <a:r>
              <a:rPr lang="en-US" dirty="0" smtClean="0"/>
              <a:t>Distribution</a:t>
            </a:r>
            <a:r>
              <a:rPr lang="en-US" baseline="0" dirty="0" smtClean="0"/>
              <a:t> networks are typically radial, which means they have a tree topology that is simpler to analyze than mesh networks. Also, distribution networks have multiple, usually three phases, with unbalanced loads, and therefore cannot be accurately modeled by a simpler, single phase equivalent as is the case with transmission networks. </a:t>
            </a:r>
          </a:p>
          <a:p>
            <a:endParaRPr lang="en-US" baseline="0" dirty="0" smtClean="0"/>
          </a:p>
          <a:p>
            <a:r>
              <a:rPr lang="en-US" baseline="0" dirty="0" smtClean="0"/>
              <a:t>Recently there have been a few studies on the modeling, formulation, and convex relaxation of OPF in multiphase radial networks. All these studies take the phase-to-ground  power injections as optimization variables, which essentially assumes that all the loads and generation resources are wye connected with grounded neutral, whereas in practice a lot of distribution networks are composed of mixed wye and delta connections. How to incorporate delta connections in convex relaxation of OPF is something that has not been studied before, and this is exactly what we do in this work. </a:t>
            </a:r>
          </a:p>
          <a:p>
            <a:endParaRPr lang="en-US" baseline="0" dirty="0" smtClean="0"/>
          </a:p>
          <a:p>
            <a:r>
              <a:rPr lang="en-US" baseline="0" dirty="0" smtClean="0"/>
              <a:t>(3:00)</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29</a:t>
            </a:fld>
            <a:endParaRPr lang="en-US" dirty="0"/>
          </a:p>
        </p:txBody>
      </p:sp>
    </p:spTree>
    <p:extLst>
      <p:ext uri="{BB962C8B-B14F-4D97-AF65-F5344CB8AC3E}">
        <p14:creationId xmlns:p14="http://schemas.microsoft.com/office/powerpoint/2010/main" val="2426977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particular, we focus on convex relaxation of OPF in distribution networks, which is becoming more and more important at this time of massive integration of distributed energy resources, such renewables, flexible loads, and storage.  </a:t>
            </a:r>
          </a:p>
          <a:p>
            <a:endParaRPr lang="en-US" baseline="0" dirty="0" smtClean="0"/>
          </a:p>
          <a:p>
            <a:r>
              <a:rPr lang="en-US" dirty="0" smtClean="0"/>
              <a:t>Distribution</a:t>
            </a:r>
            <a:r>
              <a:rPr lang="en-US" baseline="0" dirty="0" smtClean="0"/>
              <a:t> networks are typically radial, which means they have a tree topology that is simpler to analyze than mesh networks. Also, distribution networks have multiple, usually three phases, with unbalanced loads, and therefore cannot be accurately modeled by a simpler, single phase equivalent as is the case with transmission networks. </a:t>
            </a:r>
          </a:p>
          <a:p>
            <a:endParaRPr lang="en-US" baseline="0" dirty="0" smtClean="0"/>
          </a:p>
          <a:p>
            <a:r>
              <a:rPr lang="en-US" baseline="0" dirty="0" smtClean="0"/>
              <a:t>Recently there have been a few studies on the modeling, formulation, and convex relaxation of OPF in multiphase radial networks. All these studies take the phase-to-ground  power injections as optimization variables, which essentially assumes that all the loads and generation resources are wye connected with grounded neutral, whereas in practice a lot of distribution networks are composed of mixed wye and delta connections. How to incorporate delta connections in convex relaxation of OPF is something that has not been studied before, and this is exactly what we do in this work. </a:t>
            </a:r>
          </a:p>
          <a:p>
            <a:endParaRPr lang="en-US" baseline="0" dirty="0" smtClean="0"/>
          </a:p>
          <a:p>
            <a:r>
              <a:rPr lang="en-US" baseline="0" dirty="0" smtClean="0"/>
              <a:t>(3:00)</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30</a:t>
            </a:fld>
            <a:endParaRPr lang="en-US" dirty="0"/>
          </a:p>
        </p:txBody>
      </p:sp>
    </p:spTree>
    <p:extLst>
      <p:ext uri="{BB962C8B-B14F-4D97-AF65-F5344CB8AC3E}">
        <p14:creationId xmlns:p14="http://schemas.microsoft.com/office/powerpoint/2010/main" val="2426977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particular, we focus on convex relaxation of OPF in distribution networks, which is becoming more and more important at this time of massive integration of distributed energy resources, such renewables, flexible loads, and storage.  </a:t>
            </a:r>
          </a:p>
          <a:p>
            <a:endParaRPr lang="en-US" baseline="0" dirty="0" smtClean="0"/>
          </a:p>
          <a:p>
            <a:r>
              <a:rPr lang="en-US" dirty="0" smtClean="0"/>
              <a:t>Distribution</a:t>
            </a:r>
            <a:r>
              <a:rPr lang="en-US" baseline="0" dirty="0" smtClean="0"/>
              <a:t> networks are typically radial, which means they have a tree topology that is simpler to analyze than mesh networks. Also, distribution networks have multiple, usually three phases, with unbalanced loads, and therefore cannot be accurately modeled by a simpler, single phase equivalent as is the case with transmission networks. </a:t>
            </a:r>
          </a:p>
          <a:p>
            <a:endParaRPr lang="en-US" baseline="0" dirty="0" smtClean="0"/>
          </a:p>
          <a:p>
            <a:r>
              <a:rPr lang="en-US" baseline="0" dirty="0" smtClean="0"/>
              <a:t>Recently there have been a few studies on the modeling, formulation, and convex relaxation of OPF in multiphase radial networks. All these studies take the phase-to-ground  power injections as optimization variables, which essentially assumes that all the loads and generation resources are wye connected with grounded neutral, whereas in practice a lot of distribution networks are composed of mixed wye and delta connections. How to incorporate delta connections in convex relaxation of OPF is something that has not been studied before, and this is exactly what we do in this work. </a:t>
            </a:r>
          </a:p>
          <a:p>
            <a:endParaRPr lang="en-US" baseline="0" dirty="0" smtClean="0"/>
          </a:p>
          <a:p>
            <a:r>
              <a:rPr lang="en-US" baseline="0" dirty="0" smtClean="0"/>
              <a:t>(3:00)</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31</a:t>
            </a:fld>
            <a:endParaRPr lang="en-US" dirty="0"/>
          </a:p>
        </p:txBody>
      </p:sp>
    </p:spTree>
    <p:extLst>
      <p:ext uri="{BB962C8B-B14F-4D97-AF65-F5344CB8AC3E}">
        <p14:creationId xmlns:p14="http://schemas.microsoft.com/office/powerpoint/2010/main" val="24269778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rPr>
              <a:pPr/>
              <a:t>32</a:t>
            </a:fld>
            <a:endParaRPr lang="en-US" smtClean="0">
              <a:solidFill>
                <a:prstClr val="black"/>
              </a:solidFill>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look at the</a:t>
            </a:r>
            <a:r>
              <a:rPr lang="en-US" baseline="0" dirty="0" smtClean="0"/>
              <a:t> </a:t>
            </a:r>
            <a:r>
              <a:rPr lang="en-US" dirty="0" smtClean="0"/>
              <a:t>extension this framework to a multiphase network with wye connections only.</a:t>
            </a:r>
            <a:r>
              <a:rPr lang="en-US" baseline="0" dirty="0" smtClean="0"/>
              <a:t> </a:t>
            </a:r>
          </a:p>
          <a:p>
            <a:endParaRPr lang="en-US" baseline="0" dirty="0" smtClean="0"/>
          </a:p>
          <a:p>
            <a:r>
              <a:rPr lang="en-US" baseline="0" dirty="0" smtClean="0"/>
              <a:t>The notation is similar to the single-phase case except that everyone is expanded to three phases with superscripts a, b, and c. The net load </a:t>
            </a:r>
            <a:r>
              <a:rPr lang="en-US" baseline="0" dirty="0" err="1" smtClean="0"/>
              <a:t>s_Y,i</a:t>
            </a:r>
            <a:r>
              <a:rPr lang="en-US" baseline="0" dirty="0" smtClean="0"/>
              <a:t> with subscript Y emphasizes that it is wye connected with grounded neutral. The impedance </a:t>
            </a:r>
            <a:r>
              <a:rPr lang="en-US" baseline="0" dirty="0" err="1" smtClean="0"/>
              <a:t>z_ij</a:t>
            </a:r>
            <a:r>
              <a:rPr lang="en-US" baseline="0" dirty="0" smtClean="0"/>
              <a:t> is now a 3 by 3 complex matrix. </a:t>
            </a:r>
          </a:p>
          <a:p>
            <a:endParaRPr lang="en-US" baseline="0" dirty="0" smtClean="0"/>
          </a:p>
          <a:p>
            <a:r>
              <a:rPr lang="en-US" baseline="0" dirty="0" smtClean="0"/>
              <a:t>The equations for the multiphase branch flow model also look quite similar to the single phase case. But here are the differences. This </a:t>
            </a:r>
            <a:r>
              <a:rPr lang="en-US" baseline="0" dirty="0" err="1" smtClean="0"/>
              <a:t>V_i</a:t>
            </a:r>
            <a:r>
              <a:rPr lang="en-US" baseline="0" dirty="0" smtClean="0"/>
              <a:t> and </a:t>
            </a:r>
            <a:r>
              <a:rPr lang="en-US" baseline="0" dirty="0" err="1" smtClean="0"/>
              <a:t>I_ij</a:t>
            </a:r>
            <a:r>
              <a:rPr lang="en-US" baseline="0" dirty="0" smtClean="0"/>
              <a:t> are both 3-dimensional column vectors that collect their a, b, c components, and this superscript H denotes conjugate transpose. Therefore </a:t>
            </a:r>
            <a:r>
              <a:rPr lang="en-US" baseline="0" dirty="0" err="1" smtClean="0"/>
              <a:t>v_i</a:t>
            </a:r>
            <a:r>
              <a:rPr lang="en-US" baseline="0" dirty="0" smtClean="0"/>
              <a:t>, </a:t>
            </a:r>
            <a:r>
              <a:rPr lang="en-US" baseline="0" dirty="0" err="1" smtClean="0"/>
              <a:t>S_ij</a:t>
            </a:r>
            <a:r>
              <a:rPr lang="en-US" baseline="0" dirty="0" smtClean="0"/>
              <a:t>, and </a:t>
            </a:r>
            <a:r>
              <a:rPr lang="en-US" baseline="0" dirty="0" err="1" smtClean="0"/>
              <a:t>ell_ij</a:t>
            </a:r>
            <a:r>
              <a:rPr lang="en-US" baseline="0" dirty="0" smtClean="0"/>
              <a:t> are each three by three blocks. In particular, the diagonal terms of </a:t>
            </a:r>
            <a:r>
              <a:rPr lang="en-US" baseline="0" dirty="0" err="1" smtClean="0"/>
              <a:t>v_i</a:t>
            </a:r>
            <a:r>
              <a:rPr lang="en-US" baseline="0" dirty="0" smtClean="0"/>
              <a:t> are the voltage magnitude squares of phases a, b, c at bus i. The diagonal of </a:t>
            </a:r>
            <a:r>
              <a:rPr lang="en-US" baseline="0" dirty="0" err="1" smtClean="0"/>
              <a:t>ell_ij</a:t>
            </a:r>
            <a:r>
              <a:rPr lang="en-US" baseline="0" dirty="0" smtClean="0"/>
              <a:t> are the three-phase current magnitude squares on line </a:t>
            </a:r>
            <a:r>
              <a:rPr lang="en-US" baseline="0" dirty="0" err="1" smtClean="0"/>
              <a:t>ij</a:t>
            </a:r>
            <a:r>
              <a:rPr lang="en-US" baseline="0" dirty="0" smtClean="0"/>
              <a:t>, and the diagonal of </a:t>
            </a:r>
            <a:r>
              <a:rPr lang="en-US" baseline="0" dirty="0" err="1" smtClean="0"/>
              <a:t>S_ij</a:t>
            </a:r>
            <a:r>
              <a:rPr lang="en-US" baseline="0" dirty="0" smtClean="0"/>
              <a:t> are the thee-phase sending-end power from i to j. </a:t>
            </a:r>
          </a:p>
          <a:p>
            <a:endParaRPr lang="en-US" baseline="0" dirty="0" smtClean="0"/>
          </a:p>
          <a:p>
            <a:r>
              <a:rPr lang="en-US" baseline="0" dirty="0" smtClean="0"/>
              <a:t>Ohm’s law, same as before, can be written in terms of small v, S, and ell. Power balance equation is now three dimensional, with wye-connected net load </a:t>
            </a:r>
            <a:r>
              <a:rPr lang="en-US" baseline="0" dirty="0" err="1" smtClean="0"/>
              <a:t>s_Y,i</a:t>
            </a:r>
            <a:r>
              <a:rPr lang="en-US" baseline="0" dirty="0" smtClean="0"/>
              <a:t> on the RHS.  </a:t>
            </a:r>
          </a:p>
        </p:txBody>
      </p:sp>
      <p:sp>
        <p:nvSpPr>
          <p:cNvPr id="4" name="Slide Number Placeholder 3"/>
          <p:cNvSpPr>
            <a:spLocks noGrp="1"/>
          </p:cNvSpPr>
          <p:nvPr>
            <p:ph type="sldNum" sz="quarter" idx="10"/>
          </p:nvPr>
        </p:nvSpPr>
        <p:spPr/>
        <p:txBody>
          <a:bodyPr/>
          <a:lstStyle/>
          <a:p>
            <a:fld id="{741BEC74-3D1D-45FD-80C7-5381F9E2D383}" type="slidenum">
              <a:rPr lang="en-US" smtClean="0"/>
              <a:pPr/>
              <a:t>33</a:t>
            </a:fld>
            <a:endParaRPr lang="en-US" dirty="0"/>
          </a:p>
        </p:txBody>
      </p:sp>
    </p:spTree>
    <p:extLst>
      <p:ext uri="{BB962C8B-B14F-4D97-AF65-F5344CB8AC3E}">
        <p14:creationId xmlns:p14="http://schemas.microsoft.com/office/powerpoint/2010/main" val="4281297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rPr>
              <a:pPr/>
              <a:t>3</a:t>
            </a:fld>
            <a:endParaRPr lang="en-US" smtClean="0">
              <a:solidFill>
                <a:prstClr val="black"/>
              </a:solidFill>
            </a:endParaRPr>
          </a:p>
        </p:txBody>
      </p:sp>
      <p:sp>
        <p:nvSpPr>
          <p:cNvPr id="12291" name="Rectangle 2"/>
          <p:cNvSpPr>
            <a:spLocks noGrp="1" noRot="1" noChangeAspect="1" noChangeArrowheads="1" noTextEdit="1"/>
          </p:cNvSpPr>
          <p:nvPr>
            <p:ph type="sldImg"/>
          </p:nvPr>
        </p:nvSpPr>
        <p:spPr>
          <a:xfrm>
            <a:off x="1257300" y="720725"/>
            <a:ext cx="4800600" cy="3600450"/>
          </a:xfrm>
          <a:ln/>
        </p:spPr>
      </p:sp>
      <p:sp>
        <p:nvSpPr>
          <p:cNvPr id="122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look at the</a:t>
            </a:r>
            <a:r>
              <a:rPr lang="en-US" baseline="0" dirty="0" smtClean="0"/>
              <a:t> </a:t>
            </a:r>
            <a:r>
              <a:rPr lang="en-US" dirty="0" smtClean="0"/>
              <a:t>extension this framework to a multiphase network with wye connections only.</a:t>
            </a:r>
            <a:r>
              <a:rPr lang="en-US" baseline="0" dirty="0" smtClean="0"/>
              <a:t> </a:t>
            </a:r>
          </a:p>
          <a:p>
            <a:endParaRPr lang="en-US" baseline="0" dirty="0" smtClean="0"/>
          </a:p>
          <a:p>
            <a:r>
              <a:rPr lang="en-US" baseline="0" dirty="0" smtClean="0"/>
              <a:t>The notation is similar to the single-phase case except that everyone is expanded to three phases with superscripts a, b, and c. The net load </a:t>
            </a:r>
            <a:r>
              <a:rPr lang="en-US" baseline="0" dirty="0" err="1" smtClean="0"/>
              <a:t>s_Y,i</a:t>
            </a:r>
            <a:r>
              <a:rPr lang="en-US" baseline="0" dirty="0" smtClean="0"/>
              <a:t> with subscript Y emphasizes that it is wye connected with grounded neutral. The impedance </a:t>
            </a:r>
            <a:r>
              <a:rPr lang="en-US" baseline="0" dirty="0" err="1" smtClean="0"/>
              <a:t>z_ij</a:t>
            </a:r>
            <a:r>
              <a:rPr lang="en-US" baseline="0" dirty="0" smtClean="0"/>
              <a:t> is now a 3 by 3 complex matrix. </a:t>
            </a:r>
          </a:p>
          <a:p>
            <a:endParaRPr lang="en-US" baseline="0" dirty="0" smtClean="0"/>
          </a:p>
          <a:p>
            <a:r>
              <a:rPr lang="en-US" baseline="0" dirty="0" smtClean="0"/>
              <a:t>The equations for the multiphase branch flow model also look quite similar to the single phase case. But here are the differences. This </a:t>
            </a:r>
            <a:r>
              <a:rPr lang="en-US" baseline="0" dirty="0" err="1" smtClean="0"/>
              <a:t>V_i</a:t>
            </a:r>
            <a:r>
              <a:rPr lang="en-US" baseline="0" dirty="0" smtClean="0"/>
              <a:t> and </a:t>
            </a:r>
            <a:r>
              <a:rPr lang="en-US" baseline="0" dirty="0" err="1" smtClean="0"/>
              <a:t>I_ij</a:t>
            </a:r>
            <a:r>
              <a:rPr lang="en-US" baseline="0" dirty="0" smtClean="0"/>
              <a:t> are both 3-dimensional column vectors that collect their a, b, c components, and this superscript H denotes conjugate transpose. Therefore </a:t>
            </a:r>
            <a:r>
              <a:rPr lang="en-US" baseline="0" dirty="0" err="1" smtClean="0"/>
              <a:t>v_i</a:t>
            </a:r>
            <a:r>
              <a:rPr lang="en-US" baseline="0" dirty="0" smtClean="0"/>
              <a:t>, </a:t>
            </a:r>
            <a:r>
              <a:rPr lang="en-US" baseline="0" dirty="0" err="1" smtClean="0"/>
              <a:t>S_ij</a:t>
            </a:r>
            <a:r>
              <a:rPr lang="en-US" baseline="0" dirty="0" smtClean="0"/>
              <a:t>, and </a:t>
            </a:r>
            <a:r>
              <a:rPr lang="en-US" baseline="0" dirty="0" err="1" smtClean="0"/>
              <a:t>ell_ij</a:t>
            </a:r>
            <a:r>
              <a:rPr lang="en-US" baseline="0" dirty="0" smtClean="0"/>
              <a:t> are each three by three blocks. In particular, the diagonal terms of </a:t>
            </a:r>
            <a:r>
              <a:rPr lang="en-US" baseline="0" dirty="0" err="1" smtClean="0"/>
              <a:t>v_i</a:t>
            </a:r>
            <a:r>
              <a:rPr lang="en-US" baseline="0" dirty="0" smtClean="0"/>
              <a:t> are the voltage magnitude squares of phases a, b, c at bus i. The diagonal of </a:t>
            </a:r>
            <a:r>
              <a:rPr lang="en-US" baseline="0" dirty="0" err="1" smtClean="0"/>
              <a:t>ell_ij</a:t>
            </a:r>
            <a:r>
              <a:rPr lang="en-US" baseline="0" dirty="0" smtClean="0"/>
              <a:t> are the three-phase current magnitude squares on line </a:t>
            </a:r>
            <a:r>
              <a:rPr lang="en-US" baseline="0" dirty="0" err="1" smtClean="0"/>
              <a:t>ij</a:t>
            </a:r>
            <a:r>
              <a:rPr lang="en-US" baseline="0" dirty="0" smtClean="0"/>
              <a:t>, and the diagonal of </a:t>
            </a:r>
            <a:r>
              <a:rPr lang="en-US" baseline="0" dirty="0" err="1" smtClean="0"/>
              <a:t>S_ij</a:t>
            </a:r>
            <a:r>
              <a:rPr lang="en-US" baseline="0" dirty="0" smtClean="0"/>
              <a:t> are the thee-phase sending-end power from i to j. </a:t>
            </a:r>
          </a:p>
          <a:p>
            <a:endParaRPr lang="en-US" baseline="0" dirty="0" smtClean="0"/>
          </a:p>
          <a:p>
            <a:r>
              <a:rPr lang="en-US" baseline="0" dirty="0" smtClean="0"/>
              <a:t>Ohm’s law, same as before, can be written in terms of small v, S, and ell. Power balance equation is now three dimensional, with wye-connected net load </a:t>
            </a:r>
            <a:r>
              <a:rPr lang="en-US" baseline="0" dirty="0" err="1" smtClean="0"/>
              <a:t>s_Y,i</a:t>
            </a:r>
            <a:r>
              <a:rPr lang="en-US" baseline="0" dirty="0" smtClean="0"/>
              <a:t> on the RHS.  </a:t>
            </a:r>
          </a:p>
        </p:txBody>
      </p:sp>
      <p:sp>
        <p:nvSpPr>
          <p:cNvPr id="4" name="Slide Number Placeholder 3"/>
          <p:cNvSpPr>
            <a:spLocks noGrp="1"/>
          </p:cNvSpPr>
          <p:nvPr>
            <p:ph type="sldNum" sz="quarter" idx="10"/>
          </p:nvPr>
        </p:nvSpPr>
        <p:spPr/>
        <p:txBody>
          <a:bodyPr/>
          <a:lstStyle/>
          <a:p>
            <a:fld id="{741BEC74-3D1D-45FD-80C7-5381F9E2D383}" type="slidenum">
              <a:rPr lang="en-US" smtClean="0"/>
              <a:pPr/>
              <a:t>34</a:t>
            </a:fld>
            <a:endParaRPr lang="en-US" dirty="0"/>
          </a:p>
        </p:txBody>
      </p:sp>
    </p:spTree>
    <p:extLst>
      <p:ext uri="{BB962C8B-B14F-4D97-AF65-F5344CB8AC3E}">
        <p14:creationId xmlns:p14="http://schemas.microsoft.com/office/powerpoint/2010/main" val="4281297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look at the</a:t>
            </a:r>
            <a:r>
              <a:rPr lang="en-US" baseline="0" dirty="0" smtClean="0"/>
              <a:t> </a:t>
            </a:r>
            <a:r>
              <a:rPr lang="en-US" dirty="0" smtClean="0"/>
              <a:t>extension this framework to a multiphase network with wye connections only.</a:t>
            </a:r>
            <a:r>
              <a:rPr lang="en-US" baseline="0" dirty="0" smtClean="0"/>
              <a:t> </a:t>
            </a:r>
          </a:p>
          <a:p>
            <a:endParaRPr lang="en-US" baseline="0" dirty="0" smtClean="0"/>
          </a:p>
          <a:p>
            <a:r>
              <a:rPr lang="en-US" baseline="0" dirty="0" smtClean="0"/>
              <a:t>The notation is similar to the single-phase case except that everyone is expanded to three phases with superscripts a, b, and c. The net load </a:t>
            </a:r>
            <a:r>
              <a:rPr lang="en-US" baseline="0" dirty="0" err="1" smtClean="0"/>
              <a:t>s_Y,i</a:t>
            </a:r>
            <a:r>
              <a:rPr lang="en-US" baseline="0" dirty="0" smtClean="0"/>
              <a:t> with subscript Y emphasizes that it is wye connected with grounded neutral. The impedance </a:t>
            </a:r>
            <a:r>
              <a:rPr lang="en-US" baseline="0" dirty="0" err="1" smtClean="0"/>
              <a:t>z_ij</a:t>
            </a:r>
            <a:r>
              <a:rPr lang="en-US" baseline="0" dirty="0" smtClean="0"/>
              <a:t> is now a 3 by 3 complex matrix. </a:t>
            </a:r>
          </a:p>
          <a:p>
            <a:endParaRPr lang="en-US" baseline="0" dirty="0" smtClean="0"/>
          </a:p>
          <a:p>
            <a:r>
              <a:rPr lang="en-US" baseline="0" dirty="0" smtClean="0"/>
              <a:t>The equations for the multiphase branch flow model also look quite similar to the single phase case. But here are the differences. This </a:t>
            </a:r>
            <a:r>
              <a:rPr lang="en-US" baseline="0" dirty="0" err="1" smtClean="0"/>
              <a:t>V_i</a:t>
            </a:r>
            <a:r>
              <a:rPr lang="en-US" baseline="0" dirty="0" smtClean="0"/>
              <a:t> and </a:t>
            </a:r>
            <a:r>
              <a:rPr lang="en-US" baseline="0" dirty="0" err="1" smtClean="0"/>
              <a:t>I_ij</a:t>
            </a:r>
            <a:r>
              <a:rPr lang="en-US" baseline="0" dirty="0" smtClean="0"/>
              <a:t> are both 3-dimensional column vectors that collect their a, b, c components, and this superscript H denotes conjugate transpose. Therefore </a:t>
            </a:r>
            <a:r>
              <a:rPr lang="en-US" baseline="0" dirty="0" err="1" smtClean="0"/>
              <a:t>v_i</a:t>
            </a:r>
            <a:r>
              <a:rPr lang="en-US" baseline="0" dirty="0" smtClean="0"/>
              <a:t>, </a:t>
            </a:r>
            <a:r>
              <a:rPr lang="en-US" baseline="0" dirty="0" err="1" smtClean="0"/>
              <a:t>S_ij</a:t>
            </a:r>
            <a:r>
              <a:rPr lang="en-US" baseline="0" dirty="0" smtClean="0"/>
              <a:t>, and </a:t>
            </a:r>
            <a:r>
              <a:rPr lang="en-US" baseline="0" dirty="0" err="1" smtClean="0"/>
              <a:t>ell_ij</a:t>
            </a:r>
            <a:r>
              <a:rPr lang="en-US" baseline="0" dirty="0" smtClean="0"/>
              <a:t> are each three by three blocks. In particular, the diagonal terms of </a:t>
            </a:r>
            <a:r>
              <a:rPr lang="en-US" baseline="0" dirty="0" err="1" smtClean="0"/>
              <a:t>v_i</a:t>
            </a:r>
            <a:r>
              <a:rPr lang="en-US" baseline="0" dirty="0" smtClean="0"/>
              <a:t> are the voltage magnitude squares of phases a, b, c at bus i. The diagonal of </a:t>
            </a:r>
            <a:r>
              <a:rPr lang="en-US" baseline="0" dirty="0" err="1" smtClean="0"/>
              <a:t>ell_ij</a:t>
            </a:r>
            <a:r>
              <a:rPr lang="en-US" baseline="0" dirty="0" smtClean="0"/>
              <a:t> are the three-phase current magnitude squares on line </a:t>
            </a:r>
            <a:r>
              <a:rPr lang="en-US" baseline="0" dirty="0" err="1" smtClean="0"/>
              <a:t>ij</a:t>
            </a:r>
            <a:r>
              <a:rPr lang="en-US" baseline="0" dirty="0" smtClean="0"/>
              <a:t>, and the diagonal of </a:t>
            </a:r>
            <a:r>
              <a:rPr lang="en-US" baseline="0" dirty="0" err="1" smtClean="0"/>
              <a:t>S_ij</a:t>
            </a:r>
            <a:r>
              <a:rPr lang="en-US" baseline="0" dirty="0" smtClean="0"/>
              <a:t> are the thee-phase sending-end power from i to j. </a:t>
            </a:r>
          </a:p>
          <a:p>
            <a:endParaRPr lang="en-US" baseline="0" dirty="0" smtClean="0"/>
          </a:p>
          <a:p>
            <a:r>
              <a:rPr lang="en-US" baseline="0" dirty="0" smtClean="0"/>
              <a:t>Ohm’s law, same as before, can be written in terms of small v, S, and ell. Power balance equation is now three dimensional, with wye-connected net load </a:t>
            </a:r>
            <a:r>
              <a:rPr lang="en-US" baseline="0" dirty="0" err="1" smtClean="0"/>
              <a:t>s_Y,i</a:t>
            </a:r>
            <a:r>
              <a:rPr lang="en-US" baseline="0" dirty="0" smtClean="0"/>
              <a:t> on the RHS.  </a:t>
            </a:r>
          </a:p>
        </p:txBody>
      </p:sp>
      <p:sp>
        <p:nvSpPr>
          <p:cNvPr id="4" name="Slide Number Placeholder 3"/>
          <p:cNvSpPr>
            <a:spLocks noGrp="1"/>
          </p:cNvSpPr>
          <p:nvPr>
            <p:ph type="sldNum" sz="quarter" idx="10"/>
          </p:nvPr>
        </p:nvSpPr>
        <p:spPr/>
        <p:txBody>
          <a:bodyPr/>
          <a:lstStyle/>
          <a:p>
            <a:fld id="{741BEC74-3D1D-45FD-80C7-5381F9E2D383}" type="slidenum">
              <a:rPr lang="en-US" smtClean="0"/>
              <a:pPr/>
              <a:t>35</a:t>
            </a:fld>
            <a:endParaRPr lang="en-US" dirty="0"/>
          </a:p>
        </p:txBody>
      </p:sp>
    </p:spTree>
    <p:extLst>
      <p:ext uri="{BB962C8B-B14F-4D97-AF65-F5344CB8AC3E}">
        <p14:creationId xmlns:p14="http://schemas.microsoft.com/office/powerpoint/2010/main" val="42812975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OPF formulation is not much different from the single-phase case. Now the optimization variable is </a:t>
            </a:r>
            <a:r>
              <a:rPr lang="en-US" dirty="0" err="1" smtClean="0"/>
              <a:t>s_Y</a:t>
            </a:r>
            <a:r>
              <a:rPr lang="en-US" dirty="0" smtClean="0"/>
              <a:t>. </a:t>
            </a:r>
          </a:p>
          <a:p>
            <a:endParaRPr lang="en-US" dirty="0" smtClean="0"/>
          </a:p>
          <a:p>
            <a:r>
              <a:rPr lang="en-US" dirty="0" smtClean="0"/>
              <a:t>There is a typo here: it should be diagonal terms of </a:t>
            </a:r>
            <a:r>
              <a:rPr lang="en-US" dirty="0" err="1" smtClean="0"/>
              <a:t>v_i</a:t>
            </a:r>
            <a:r>
              <a:rPr lang="en-US" dirty="0" smtClean="0"/>
              <a:t> that are the voltage magnitude</a:t>
            </a:r>
            <a:r>
              <a:rPr lang="en-US" baseline="0" dirty="0" smtClean="0"/>
              <a:t> squares subject to the voltage regulation constraint. Again, to express everything in v, ell, and S, we replace the last constraint with semidefinite and rank one constraints, where the rank one constraint is non-convex.  </a:t>
            </a:r>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36</a:t>
            </a:fld>
            <a:endParaRPr lang="en-US" dirty="0"/>
          </a:p>
        </p:txBody>
      </p:sp>
    </p:spTree>
    <p:extLst>
      <p:ext uri="{BB962C8B-B14F-4D97-AF65-F5344CB8AC3E}">
        <p14:creationId xmlns:p14="http://schemas.microsoft.com/office/powerpoint/2010/main" val="20717142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Removing it leads to a convex relaxation of OPF. With this semidefinite</a:t>
            </a:r>
            <a:r>
              <a:rPr lang="en-US" baseline="0" dirty="0" smtClean="0"/>
              <a:t> constraint on a 6 times 6 matrix, this relaxed convex problem is a semidefinite program (SDP).</a:t>
            </a:r>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37</a:t>
            </a:fld>
            <a:endParaRPr lang="en-US" dirty="0"/>
          </a:p>
        </p:txBody>
      </p:sp>
    </p:spTree>
    <p:extLst>
      <p:ext uri="{BB962C8B-B14F-4D97-AF65-F5344CB8AC3E}">
        <p14:creationId xmlns:p14="http://schemas.microsoft.com/office/powerpoint/2010/main" val="13017702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9B4C81-AF6D-A948-AAAB-E9054A104C2E}" type="slidenum">
              <a:rPr lang="en-US" smtClean="0">
                <a:solidFill>
                  <a:prstClr val="black"/>
                </a:solidFill>
                <a:latin typeface="Calibri"/>
              </a:rPr>
              <a:pPr/>
              <a:t>38</a:t>
            </a:fld>
            <a:endParaRPr lang="en-US">
              <a:solidFill>
                <a:prstClr val="black"/>
              </a:solidFill>
              <a:latin typeface="Calibri"/>
            </a:endParaRPr>
          </a:p>
        </p:txBody>
      </p:sp>
    </p:spTree>
    <p:extLst>
      <p:ext uri="{BB962C8B-B14F-4D97-AF65-F5344CB8AC3E}">
        <p14:creationId xmlns:p14="http://schemas.microsoft.com/office/powerpoint/2010/main" val="6562910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9B4C81-AF6D-A948-AAAB-E9054A104C2E}" type="slidenum">
              <a:rPr lang="en-US" smtClean="0">
                <a:solidFill>
                  <a:prstClr val="black"/>
                </a:solidFill>
                <a:latin typeface="Calibri"/>
              </a:rPr>
              <a:pPr/>
              <a:t>39</a:t>
            </a:fld>
            <a:endParaRPr lang="en-US">
              <a:solidFill>
                <a:prstClr val="black"/>
              </a:solidFill>
              <a:latin typeface="Calibri"/>
            </a:endParaRPr>
          </a:p>
        </p:txBody>
      </p:sp>
    </p:spTree>
    <p:extLst>
      <p:ext uri="{BB962C8B-B14F-4D97-AF65-F5344CB8AC3E}">
        <p14:creationId xmlns:p14="http://schemas.microsoft.com/office/powerpoint/2010/main" val="58963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rPr>
              <a:pPr/>
              <a:t>41</a:t>
            </a:fld>
            <a:endParaRPr lang="en-US" smtClean="0">
              <a:solidFill>
                <a:prstClr val="black"/>
              </a:solidFill>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p>
            <a:fld id="{B97AABB1-5DA1-4111-B60D-9AB80AA4C0B3}" type="slidenum">
              <a:rPr lang="en-US" smtClean="0">
                <a:solidFill>
                  <a:prstClr val="black"/>
                </a:solidFill>
              </a:rPr>
              <a:pPr/>
              <a:t>42</a:t>
            </a:fld>
            <a:endParaRPr lang="en-US" smtClean="0">
              <a:solidFill>
                <a:prstClr val="black"/>
              </a:solidFill>
            </a:endParaRPr>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8398138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latin typeface="Calibri"/>
              </a:rPr>
              <a:pPr/>
              <a:t>43</a:t>
            </a:fld>
            <a:endParaRPr lang="en-US" smtClean="0">
              <a:solidFill>
                <a:prstClr val="black"/>
              </a:solidFill>
              <a:latin typeface="Calibri"/>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522313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latin typeface="Calibri"/>
              </a:rPr>
              <a:pPr/>
              <a:t>44</a:t>
            </a:fld>
            <a:endParaRPr lang="en-US" smtClean="0">
              <a:solidFill>
                <a:prstClr val="black"/>
              </a:solidFill>
              <a:latin typeface="Calibri"/>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52231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rPr>
              <a:pPr/>
              <a:t>4</a:t>
            </a:fld>
            <a:endParaRPr lang="en-US" smtClean="0">
              <a:solidFill>
                <a:prstClr val="black"/>
              </a:solidFill>
            </a:endParaRPr>
          </a:p>
        </p:txBody>
      </p:sp>
      <p:sp>
        <p:nvSpPr>
          <p:cNvPr id="12291" name="Rectangle 2"/>
          <p:cNvSpPr>
            <a:spLocks noGrp="1" noRot="1" noChangeAspect="1" noChangeArrowheads="1" noTextEdit="1"/>
          </p:cNvSpPr>
          <p:nvPr>
            <p:ph type="sldImg"/>
          </p:nvPr>
        </p:nvSpPr>
        <p:spPr>
          <a:xfrm>
            <a:off x="1257300" y="720725"/>
            <a:ext cx="4800600" cy="3600450"/>
          </a:xfrm>
          <a:ln/>
        </p:spPr>
      </p:sp>
      <p:sp>
        <p:nvSpPr>
          <p:cNvPr id="122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latin typeface="Calibri"/>
              </a:rPr>
              <a:pPr/>
              <a:t>45</a:t>
            </a:fld>
            <a:endParaRPr lang="en-US" smtClean="0">
              <a:solidFill>
                <a:prstClr val="black"/>
              </a:solidFill>
              <a:latin typeface="Calibri"/>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522313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latin typeface="Calibri"/>
              </a:rPr>
              <a:pPr/>
              <a:t>46</a:t>
            </a:fld>
            <a:endParaRPr lang="en-US" smtClean="0">
              <a:solidFill>
                <a:prstClr val="black"/>
              </a:solidFill>
              <a:latin typeface="Calibri"/>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7107713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latin typeface="Calibri"/>
              </a:rPr>
              <a:pPr/>
              <a:t>47</a:t>
            </a:fld>
            <a:endParaRPr lang="en-US" smtClean="0">
              <a:solidFill>
                <a:prstClr val="black"/>
              </a:solidFill>
              <a:latin typeface="Calibri"/>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4324306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latin typeface="Calibri"/>
              </a:rPr>
              <a:pPr/>
              <a:t>48</a:t>
            </a:fld>
            <a:endParaRPr lang="en-US" smtClean="0">
              <a:solidFill>
                <a:prstClr val="black"/>
              </a:solidFill>
              <a:latin typeface="Calibri"/>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522313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latin typeface="Calibri"/>
              </a:rPr>
              <a:pPr/>
              <a:t>49</a:t>
            </a:fld>
            <a:endParaRPr lang="en-US" smtClean="0">
              <a:solidFill>
                <a:prstClr val="black"/>
              </a:solidFill>
              <a:latin typeface="Calibri"/>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7107713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latin typeface="Calibri"/>
              </a:rPr>
              <a:pPr/>
              <a:t>50</a:t>
            </a:fld>
            <a:endParaRPr lang="en-US" smtClean="0">
              <a:solidFill>
                <a:prstClr val="black"/>
              </a:solidFill>
              <a:latin typeface="Calibri"/>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8749924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latin typeface="Calibri"/>
              </a:rPr>
              <a:pPr/>
              <a:t>51</a:t>
            </a:fld>
            <a:endParaRPr lang="en-US" smtClean="0">
              <a:solidFill>
                <a:prstClr val="black"/>
              </a:solidFill>
              <a:latin typeface="Calibri"/>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8749924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latin typeface="Calibri"/>
              </a:rPr>
              <a:pPr/>
              <a:t>52</a:t>
            </a:fld>
            <a:endParaRPr lang="en-US" smtClean="0">
              <a:solidFill>
                <a:prstClr val="black"/>
              </a:solidFill>
              <a:latin typeface="Calibri"/>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8749924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latin typeface="Calibri"/>
              </a:rPr>
              <a:pPr/>
              <a:t>53</a:t>
            </a:fld>
            <a:endParaRPr lang="en-US" smtClean="0">
              <a:solidFill>
                <a:prstClr val="black"/>
              </a:solidFill>
              <a:latin typeface="Calibri"/>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8749924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latin typeface="Calibri"/>
              </a:rPr>
              <a:pPr/>
              <a:t>54</a:t>
            </a:fld>
            <a:endParaRPr lang="en-US" smtClean="0">
              <a:solidFill>
                <a:prstClr val="black"/>
              </a:solidFill>
              <a:latin typeface="Calibri"/>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874992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rPr>
              <a:pPr/>
              <a:t>5</a:t>
            </a:fld>
            <a:endParaRPr lang="en-US" smtClean="0">
              <a:solidFill>
                <a:prstClr val="black"/>
              </a:solidFill>
            </a:endParaRPr>
          </a:p>
        </p:txBody>
      </p:sp>
      <p:sp>
        <p:nvSpPr>
          <p:cNvPr id="12291" name="Rectangle 2"/>
          <p:cNvSpPr>
            <a:spLocks noGrp="1" noRot="1" noChangeAspect="1" noChangeArrowheads="1" noTextEdit="1"/>
          </p:cNvSpPr>
          <p:nvPr>
            <p:ph type="sldImg"/>
          </p:nvPr>
        </p:nvSpPr>
        <p:spPr>
          <a:xfrm>
            <a:off x="1257300" y="720725"/>
            <a:ext cx="4800600" cy="3600450"/>
          </a:xfrm>
          <a:ln/>
        </p:spPr>
      </p:sp>
      <p:sp>
        <p:nvSpPr>
          <p:cNvPr id="12292"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rPr>
              <a:pPr/>
              <a:t>55</a:t>
            </a:fld>
            <a:endParaRPr lang="en-US" smtClean="0">
              <a:solidFill>
                <a:prstClr val="black"/>
              </a:solidFill>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7823410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rPr>
              <a:pPr/>
              <a:t>56</a:t>
            </a:fld>
            <a:endParaRPr lang="en-US" smtClean="0">
              <a:solidFill>
                <a:prstClr val="black"/>
              </a:solidFill>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7823410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rPr>
              <a:pPr/>
              <a:t>57</a:t>
            </a:fld>
            <a:endParaRPr lang="en-US" smtClean="0">
              <a:solidFill>
                <a:prstClr val="black"/>
              </a:solidFill>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7823410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rPr>
              <a:pPr/>
              <a:t>58</a:t>
            </a:fld>
            <a:endParaRPr lang="en-US" smtClean="0">
              <a:solidFill>
                <a:prstClr val="black"/>
              </a:solidFill>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7823410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rPr>
              <a:pPr/>
              <a:t>59</a:t>
            </a:fld>
            <a:endParaRPr lang="en-US" smtClean="0">
              <a:solidFill>
                <a:prstClr val="black"/>
              </a:solidFill>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p>
            <a:fld id="{B97AABB1-5DA1-4111-B60D-9AB80AA4C0B3}" type="slidenum">
              <a:rPr lang="en-US" smtClean="0">
                <a:solidFill>
                  <a:prstClr val="black"/>
                </a:solidFill>
              </a:rPr>
              <a:pPr/>
              <a:t>60</a:t>
            </a:fld>
            <a:endParaRPr lang="en-US" smtClean="0">
              <a:solidFill>
                <a:prstClr val="black"/>
              </a:solidFill>
            </a:endParaRPr>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8398138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rPr>
              <a:pPr/>
              <a:t>61</a:t>
            </a:fld>
            <a:endParaRPr lang="en-US" smtClean="0">
              <a:solidFill>
                <a:prstClr val="black"/>
              </a:solidFill>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p>
            <a:fld id="{B97AABB1-5DA1-4111-B60D-9AB80AA4C0B3}" type="slidenum">
              <a:rPr lang="en-US" smtClean="0">
                <a:solidFill>
                  <a:prstClr val="black"/>
                </a:solidFill>
              </a:rPr>
              <a:pPr/>
              <a:t>62</a:t>
            </a:fld>
            <a:endParaRPr lang="en-US" smtClean="0">
              <a:solidFill>
                <a:prstClr val="black"/>
              </a:solidFill>
            </a:endParaRPr>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p>
            <a:fld id="{B97AABB1-5DA1-4111-B60D-9AB80AA4C0B3}" type="slidenum">
              <a:rPr lang="en-US" smtClean="0">
                <a:solidFill>
                  <a:prstClr val="black"/>
                </a:solidFill>
              </a:rPr>
              <a:pPr/>
              <a:t>63</a:t>
            </a:fld>
            <a:endParaRPr lang="en-US" smtClean="0">
              <a:solidFill>
                <a:prstClr val="black"/>
              </a:solidFill>
            </a:endParaRPr>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p>
            <a:fld id="{B97AABB1-5DA1-4111-B60D-9AB80AA4C0B3}" type="slidenum">
              <a:rPr lang="en-US" smtClean="0">
                <a:solidFill>
                  <a:prstClr val="black"/>
                </a:solidFill>
              </a:rPr>
              <a:pPr/>
              <a:t>64</a:t>
            </a:fld>
            <a:endParaRPr lang="en-US" smtClean="0">
              <a:solidFill>
                <a:prstClr val="black"/>
              </a:solidFill>
            </a:endParaRPr>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p>
            <a:fld id="{B97AABB1-5DA1-4111-B60D-9AB80AA4C0B3}" type="slidenum">
              <a:rPr lang="en-US" smtClean="0">
                <a:solidFill>
                  <a:prstClr val="black"/>
                </a:solidFill>
              </a:rPr>
              <a:pPr/>
              <a:t>6</a:t>
            </a:fld>
            <a:endParaRPr lang="en-US" smtClean="0">
              <a:solidFill>
                <a:prstClr val="black"/>
              </a:solidFill>
            </a:endParaRPr>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8398138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p>
            <a:fld id="{B97AABB1-5DA1-4111-B60D-9AB80AA4C0B3}" type="slidenum">
              <a:rPr lang="en-US" smtClean="0">
                <a:solidFill>
                  <a:prstClr val="black"/>
                </a:solidFill>
              </a:rPr>
              <a:pPr/>
              <a:t>65</a:t>
            </a:fld>
            <a:endParaRPr lang="en-US" smtClean="0">
              <a:solidFill>
                <a:prstClr val="black"/>
              </a:solidFill>
            </a:endParaRPr>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p>
            <a:fld id="{B97AABB1-5DA1-4111-B60D-9AB80AA4C0B3}" type="slidenum">
              <a:rPr lang="en-US" smtClean="0">
                <a:solidFill>
                  <a:prstClr val="black"/>
                </a:solidFill>
              </a:rPr>
              <a:pPr/>
              <a:t>66</a:t>
            </a:fld>
            <a:endParaRPr lang="en-US" smtClean="0">
              <a:solidFill>
                <a:prstClr val="black"/>
              </a:solidFill>
            </a:endParaRPr>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p>
            <a:fld id="{B97AABB1-5DA1-4111-B60D-9AB80AA4C0B3}" type="slidenum">
              <a:rPr lang="en-US" smtClean="0">
                <a:solidFill>
                  <a:prstClr val="black"/>
                </a:solidFill>
              </a:rPr>
              <a:pPr/>
              <a:t>67</a:t>
            </a:fld>
            <a:endParaRPr lang="en-US" smtClean="0">
              <a:solidFill>
                <a:prstClr val="black"/>
              </a:solidFill>
            </a:endParaRPr>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rPr>
              <a:pPr/>
              <a:t>68</a:t>
            </a:fld>
            <a:endParaRPr lang="en-US" smtClean="0">
              <a:solidFill>
                <a:prstClr val="black"/>
              </a:solidFill>
            </a:endParaRPr>
          </a:p>
        </p:txBody>
      </p:sp>
      <p:sp>
        <p:nvSpPr>
          <p:cNvPr id="12291" name="Rectangle 2"/>
          <p:cNvSpPr>
            <a:spLocks noGrp="1" noRot="1" noChangeAspect="1" noChangeArrowheads="1" noTextEdit="1"/>
          </p:cNvSpPr>
          <p:nvPr>
            <p:ph type="sldImg"/>
          </p:nvPr>
        </p:nvSpPr>
        <p:spPr>
          <a:xfrm>
            <a:off x="1257300" y="720725"/>
            <a:ext cx="4800600" cy="3600450"/>
          </a:xfrm>
          <a:ln/>
        </p:spPr>
      </p:sp>
      <p:sp>
        <p:nvSpPr>
          <p:cNvPr id="12292"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rPr>
              <a:pPr/>
              <a:t>7</a:t>
            </a:fld>
            <a:endParaRPr lang="en-US" smtClean="0">
              <a:solidFill>
                <a:prstClr val="black"/>
              </a:solidFill>
            </a:endParaRPr>
          </a:p>
        </p:txBody>
      </p:sp>
      <p:sp>
        <p:nvSpPr>
          <p:cNvPr id="12291" name="Rectangle 2"/>
          <p:cNvSpPr>
            <a:spLocks noGrp="1" noRot="1" noChangeAspect="1" noChangeArrowheads="1" noTextEdit="1"/>
          </p:cNvSpPr>
          <p:nvPr>
            <p:ph type="sldImg"/>
          </p:nvPr>
        </p:nvSpPr>
        <p:spPr>
          <a:xfrm>
            <a:off x="1257300" y="720725"/>
            <a:ext cx="4800600" cy="3600450"/>
          </a:xfrm>
          <a:ln/>
        </p:spPr>
      </p:sp>
      <p:sp>
        <p:nvSpPr>
          <p:cNvPr id="122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49954" name="Rectangle 2"/>
          <p:cNvSpPr>
            <a:spLocks noGrp="1" noChangeArrowheads="1"/>
          </p:cNvSpPr>
          <p:nvPr>
            <p:ph type="ctrTitle"/>
          </p:nvPr>
        </p:nvSpPr>
        <p:spPr>
          <a:xfrm>
            <a:off x="914400" y="1600200"/>
            <a:ext cx="7772400" cy="1371600"/>
          </a:xfrm>
        </p:spPr>
        <p:txBody>
          <a:bodyPr anchor="b"/>
          <a:lstStyle>
            <a:lvl1pPr>
              <a:defRPr/>
            </a:lvl1pPr>
          </a:lstStyle>
          <a:p>
            <a:r>
              <a:rPr lang="en-US"/>
              <a:t>Click to edit Master title style</a:t>
            </a:r>
          </a:p>
        </p:txBody>
      </p:sp>
      <p:sp>
        <p:nvSpPr>
          <p:cNvPr id="1149955" name="Rectangle 3"/>
          <p:cNvSpPr>
            <a:spLocks noGrp="1" noChangeArrowheads="1"/>
          </p:cNvSpPr>
          <p:nvPr>
            <p:ph type="subTitle" idx="1"/>
          </p:nvPr>
        </p:nvSpPr>
        <p:spPr>
          <a:xfrm>
            <a:off x="1295400" y="3657601"/>
            <a:ext cx="7010400" cy="1600200"/>
          </a:xfrm>
        </p:spPr>
        <p:txBody>
          <a:bodyPr/>
          <a:lstStyle>
            <a:lvl1pPr marL="0" indent="0" algn="ctr">
              <a:buFont typeface="Wingdings" pitchFamily="2" charset="2"/>
              <a:buNone/>
              <a:defRPr/>
            </a:lvl1pPr>
          </a:lstStyle>
          <a:p>
            <a:r>
              <a:rPr lang="en-US"/>
              <a:t>Click to edit Master subtitle style</a:t>
            </a:r>
          </a:p>
        </p:txBody>
      </p:sp>
      <p:sp>
        <p:nvSpPr>
          <p:cNvPr id="1149956" name="Rectangle 4"/>
          <p:cNvSpPr>
            <a:spLocks noGrp="1" noChangeArrowheads="1"/>
          </p:cNvSpPr>
          <p:nvPr>
            <p:ph type="dt" sz="half" idx="2"/>
          </p:nvPr>
        </p:nvSpPr>
        <p:spPr bwMode="auto">
          <a:xfrm>
            <a:off x="685800" y="6248401"/>
            <a:ext cx="1905000" cy="457200"/>
          </a:xfrm>
          <a:prstGeom prst="rect">
            <a:avLst/>
          </a:prstGeom>
          <a:noFill/>
          <a:ln>
            <a:miter lim="800000"/>
            <a:headEnd/>
            <a:tailEnd/>
          </a:ln>
        </p:spPr>
        <p:txBody>
          <a:bodyPr vert="horz" wrap="square" lIns="91426" tIns="45712" rIns="91426" bIns="45712" numCol="1" anchor="t" anchorCtr="0" compatLnSpc="1">
            <a:prstTxWarp prst="textNoShape">
              <a:avLst/>
            </a:prstTxWarp>
          </a:bodyPr>
          <a:lstStyle>
            <a:lvl1pPr eaLnBrk="1" hangingPunct="1">
              <a:defRPr sz="1200">
                <a:latin typeface="+mn-lt"/>
              </a:defRPr>
            </a:lvl1pPr>
          </a:lstStyle>
          <a:p>
            <a:endParaRPr lang="en-US">
              <a:solidFill>
                <a:srgbClr val="000000"/>
              </a:solidFill>
              <a:latin typeface="Verdana"/>
            </a:endParaRPr>
          </a:p>
        </p:txBody>
      </p:sp>
      <p:sp>
        <p:nvSpPr>
          <p:cNvPr id="1149957" name="Rectangle 5"/>
          <p:cNvSpPr>
            <a:spLocks noGrp="1" noChangeArrowheads="1"/>
          </p:cNvSpPr>
          <p:nvPr>
            <p:ph type="ftr" sz="quarter" idx="3"/>
          </p:nvPr>
        </p:nvSpPr>
        <p:spPr bwMode="auto">
          <a:xfrm>
            <a:off x="3124200" y="6248401"/>
            <a:ext cx="2895600" cy="457200"/>
          </a:xfrm>
          <a:prstGeom prst="rect">
            <a:avLst/>
          </a:prstGeom>
          <a:noFill/>
          <a:ln>
            <a:miter lim="800000"/>
            <a:headEnd/>
            <a:tailEnd/>
          </a:ln>
        </p:spPr>
        <p:txBody>
          <a:bodyPr vert="horz" wrap="square" lIns="91426" tIns="45712" rIns="91426" bIns="45712" numCol="1" anchor="t" anchorCtr="0" compatLnSpc="1">
            <a:prstTxWarp prst="textNoShape">
              <a:avLst/>
            </a:prstTxWarp>
          </a:bodyPr>
          <a:lstStyle>
            <a:lvl1pPr algn="ctr" eaLnBrk="1" hangingPunct="1">
              <a:defRPr sz="1200">
                <a:latin typeface="+mn-lt"/>
              </a:defRPr>
            </a:lvl1pPr>
          </a:lstStyle>
          <a:p>
            <a:endParaRPr lang="en-US">
              <a:solidFill>
                <a:srgbClr val="000000"/>
              </a:solidFill>
              <a:latin typeface="Verdana"/>
            </a:endParaRPr>
          </a:p>
        </p:txBody>
      </p:sp>
      <p:sp>
        <p:nvSpPr>
          <p:cNvPr id="1149958" name="Rectangle 6"/>
          <p:cNvSpPr>
            <a:spLocks noGrp="1" noChangeArrowheads="1"/>
          </p:cNvSpPr>
          <p:nvPr>
            <p:ph type="sldNum" sz="quarter" idx="4"/>
          </p:nvPr>
        </p:nvSpPr>
        <p:spPr bwMode="auto">
          <a:xfrm>
            <a:off x="6553200" y="6248401"/>
            <a:ext cx="1905000" cy="457200"/>
          </a:xfrm>
          <a:prstGeom prst="rect">
            <a:avLst/>
          </a:prstGeom>
          <a:noFill/>
          <a:ln>
            <a:miter lim="800000"/>
            <a:headEnd/>
            <a:tailEnd/>
          </a:ln>
        </p:spPr>
        <p:txBody>
          <a:bodyPr vert="horz" wrap="square" lIns="91426" tIns="45712" rIns="91426" bIns="45712" numCol="1" anchor="t" anchorCtr="0" compatLnSpc="1">
            <a:prstTxWarp prst="textNoShape">
              <a:avLst/>
            </a:prstTxWarp>
          </a:bodyPr>
          <a:lstStyle>
            <a:lvl1pPr algn="r" eaLnBrk="1" hangingPunct="1">
              <a:defRPr sz="1200">
                <a:latin typeface="+mn-lt"/>
              </a:defRPr>
            </a:lvl1pPr>
          </a:lstStyle>
          <a:p>
            <a:fld id="{5B58FB5A-09EE-46C3-9E5E-8EC06AB66787}" type="slidenum">
              <a:rPr lang="en-US">
                <a:solidFill>
                  <a:srgbClr val="000000"/>
                </a:solidFill>
                <a:latin typeface="Verdana"/>
              </a:rPr>
              <a:pPr/>
              <a:t>‹#›</a:t>
            </a:fld>
            <a:endParaRPr lang="en-US">
              <a:solidFill>
                <a:srgbClr val="000000"/>
              </a:solidFill>
              <a:latin typeface="Verdana"/>
            </a:endParaRPr>
          </a:p>
        </p:txBody>
      </p:sp>
    </p:spTree>
    <p:extLst>
      <p:ext uri="{BB962C8B-B14F-4D97-AF65-F5344CB8AC3E}">
        <p14:creationId xmlns:p14="http://schemas.microsoft.com/office/powerpoint/2010/main" val="746849135"/>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05519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1" y="228600"/>
            <a:ext cx="2019300" cy="6629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228600"/>
            <a:ext cx="5905500" cy="6629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44373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49954" name="Rectangle 2"/>
          <p:cNvSpPr>
            <a:spLocks noGrp="1" noChangeArrowheads="1"/>
          </p:cNvSpPr>
          <p:nvPr>
            <p:ph type="ctrTitle"/>
          </p:nvPr>
        </p:nvSpPr>
        <p:spPr>
          <a:xfrm>
            <a:off x="914400" y="1600200"/>
            <a:ext cx="7772400" cy="1371600"/>
          </a:xfrm>
        </p:spPr>
        <p:txBody>
          <a:bodyPr anchor="b"/>
          <a:lstStyle>
            <a:lvl1pPr>
              <a:defRPr/>
            </a:lvl1pPr>
          </a:lstStyle>
          <a:p>
            <a:r>
              <a:rPr lang="en-US"/>
              <a:t>Click to edit Master title style</a:t>
            </a:r>
          </a:p>
        </p:txBody>
      </p:sp>
      <p:sp>
        <p:nvSpPr>
          <p:cNvPr id="1149955" name="Rectangle 3"/>
          <p:cNvSpPr>
            <a:spLocks noGrp="1" noChangeArrowheads="1"/>
          </p:cNvSpPr>
          <p:nvPr>
            <p:ph type="subTitle" idx="1"/>
          </p:nvPr>
        </p:nvSpPr>
        <p:spPr>
          <a:xfrm>
            <a:off x="1295400" y="3657601"/>
            <a:ext cx="7010400" cy="1600200"/>
          </a:xfrm>
        </p:spPr>
        <p:txBody>
          <a:bodyPr/>
          <a:lstStyle>
            <a:lvl1pPr marL="0" indent="0" algn="ctr">
              <a:buFont typeface="Wingdings" pitchFamily="2" charset="2"/>
              <a:buNone/>
              <a:defRPr/>
            </a:lvl1pPr>
          </a:lstStyle>
          <a:p>
            <a:r>
              <a:rPr lang="en-US"/>
              <a:t>Click to edit Master subtitle style</a:t>
            </a:r>
          </a:p>
        </p:txBody>
      </p:sp>
      <p:sp>
        <p:nvSpPr>
          <p:cNvPr id="1149956" name="Rectangle 4"/>
          <p:cNvSpPr>
            <a:spLocks noGrp="1" noChangeArrowheads="1"/>
          </p:cNvSpPr>
          <p:nvPr>
            <p:ph type="dt" sz="half" idx="2"/>
          </p:nvPr>
        </p:nvSpPr>
        <p:spPr bwMode="auto">
          <a:xfrm>
            <a:off x="685800" y="6248401"/>
            <a:ext cx="1905000" cy="457200"/>
          </a:xfrm>
          <a:prstGeom prst="rect">
            <a:avLst/>
          </a:prstGeom>
          <a:noFill/>
          <a:ln>
            <a:miter lim="800000"/>
            <a:headEnd/>
            <a:tailEnd/>
          </a:ln>
        </p:spPr>
        <p:txBody>
          <a:bodyPr vert="horz" wrap="square" lIns="91426" tIns="45712" rIns="91426" bIns="45712" numCol="1" anchor="t" anchorCtr="0" compatLnSpc="1">
            <a:prstTxWarp prst="textNoShape">
              <a:avLst/>
            </a:prstTxWarp>
          </a:bodyPr>
          <a:lstStyle>
            <a:lvl1pPr eaLnBrk="1" hangingPunct="1">
              <a:defRPr sz="1200">
                <a:latin typeface="+mn-lt"/>
              </a:defRPr>
            </a:lvl1pPr>
          </a:lstStyle>
          <a:p>
            <a:endParaRPr lang="en-US">
              <a:solidFill>
                <a:srgbClr val="000000"/>
              </a:solidFill>
              <a:latin typeface="Verdana"/>
            </a:endParaRPr>
          </a:p>
        </p:txBody>
      </p:sp>
      <p:sp>
        <p:nvSpPr>
          <p:cNvPr id="1149957" name="Rectangle 5"/>
          <p:cNvSpPr>
            <a:spLocks noGrp="1" noChangeArrowheads="1"/>
          </p:cNvSpPr>
          <p:nvPr>
            <p:ph type="ftr" sz="quarter" idx="3"/>
          </p:nvPr>
        </p:nvSpPr>
        <p:spPr bwMode="auto">
          <a:xfrm>
            <a:off x="3124200" y="6248401"/>
            <a:ext cx="2895600" cy="457200"/>
          </a:xfrm>
          <a:prstGeom prst="rect">
            <a:avLst/>
          </a:prstGeom>
          <a:noFill/>
          <a:ln>
            <a:miter lim="800000"/>
            <a:headEnd/>
            <a:tailEnd/>
          </a:ln>
        </p:spPr>
        <p:txBody>
          <a:bodyPr vert="horz" wrap="square" lIns="91426" tIns="45712" rIns="91426" bIns="45712" numCol="1" anchor="t" anchorCtr="0" compatLnSpc="1">
            <a:prstTxWarp prst="textNoShape">
              <a:avLst/>
            </a:prstTxWarp>
          </a:bodyPr>
          <a:lstStyle>
            <a:lvl1pPr algn="ctr" eaLnBrk="1" hangingPunct="1">
              <a:defRPr sz="1200">
                <a:latin typeface="+mn-lt"/>
              </a:defRPr>
            </a:lvl1pPr>
          </a:lstStyle>
          <a:p>
            <a:endParaRPr lang="en-US">
              <a:solidFill>
                <a:srgbClr val="000000"/>
              </a:solidFill>
              <a:latin typeface="Verdana"/>
            </a:endParaRPr>
          </a:p>
        </p:txBody>
      </p:sp>
      <p:sp>
        <p:nvSpPr>
          <p:cNvPr id="1149958" name="Rectangle 6"/>
          <p:cNvSpPr>
            <a:spLocks noGrp="1" noChangeArrowheads="1"/>
          </p:cNvSpPr>
          <p:nvPr>
            <p:ph type="sldNum" sz="quarter" idx="4"/>
          </p:nvPr>
        </p:nvSpPr>
        <p:spPr bwMode="auto">
          <a:xfrm>
            <a:off x="6553200" y="6248401"/>
            <a:ext cx="1905000" cy="457200"/>
          </a:xfrm>
          <a:prstGeom prst="rect">
            <a:avLst/>
          </a:prstGeom>
          <a:noFill/>
          <a:ln>
            <a:miter lim="800000"/>
            <a:headEnd/>
            <a:tailEnd/>
          </a:ln>
        </p:spPr>
        <p:txBody>
          <a:bodyPr vert="horz" wrap="square" lIns="91426" tIns="45712" rIns="91426" bIns="45712" numCol="1" anchor="t" anchorCtr="0" compatLnSpc="1">
            <a:prstTxWarp prst="textNoShape">
              <a:avLst/>
            </a:prstTxWarp>
          </a:bodyPr>
          <a:lstStyle>
            <a:lvl1pPr algn="r" eaLnBrk="1" hangingPunct="1">
              <a:defRPr sz="1200">
                <a:latin typeface="+mn-lt"/>
              </a:defRPr>
            </a:lvl1pPr>
          </a:lstStyle>
          <a:p>
            <a:fld id="{5B58FB5A-09EE-46C3-9E5E-8EC06AB66787}" type="slidenum">
              <a:rPr lang="en-US">
                <a:solidFill>
                  <a:srgbClr val="000000"/>
                </a:solidFill>
                <a:latin typeface="Verdana"/>
              </a:rPr>
              <a:pPr/>
              <a:t>‹#›</a:t>
            </a:fld>
            <a:endParaRPr lang="en-US">
              <a:solidFill>
                <a:srgbClr val="000000"/>
              </a:solidFill>
              <a:latin typeface="Verdana"/>
            </a:endParaRPr>
          </a:p>
        </p:txBody>
      </p:sp>
    </p:spTree>
    <p:extLst>
      <p:ext uri="{BB962C8B-B14F-4D97-AF65-F5344CB8AC3E}">
        <p14:creationId xmlns:p14="http://schemas.microsoft.com/office/powerpoint/2010/main" val="1550793023"/>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4" name="Picture 3"/>
          <p:cNvPicPr>
            <a:picLocks noChangeAspect="1"/>
          </p:cNvPicPr>
          <p:nvPr userDrawn="1"/>
        </p:nvPicPr>
        <p:blipFill>
          <a:blip r:embed="rId2"/>
          <a:stretch>
            <a:fillRect/>
          </a:stretch>
        </p:blipFill>
        <p:spPr>
          <a:xfrm>
            <a:off x="67800" y="228600"/>
            <a:ext cx="694200" cy="684690"/>
          </a:xfrm>
          <a:prstGeom prst="rect">
            <a:avLst/>
          </a:prstGeom>
        </p:spPr>
      </p:pic>
    </p:spTree>
    <p:extLst>
      <p:ext uri="{BB962C8B-B14F-4D97-AF65-F5344CB8AC3E}">
        <p14:creationId xmlns:p14="http://schemas.microsoft.com/office/powerpoint/2010/main" val="42420926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a:blip r:embed="rId2"/>
          <a:stretch>
            <a:fillRect/>
          </a:stretch>
        </p:blipFill>
        <p:spPr>
          <a:xfrm>
            <a:off x="67800" y="228600"/>
            <a:ext cx="694200" cy="684690"/>
          </a:xfrm>
          <a:prstGeom prst="rect">
            <a:avLst/>
          </a:prstGeom>
        </p:spPr>
      </p:pic>
    </p:spTree>
    <p:extLst>
      <p:ext uri="{BB962C8B-B14F-4D97-AF65-F5344CB8AC3E}">
        <p14:creationId xmlns:p14="http://schemas.microsoft.com/office/powerpoint/2010/main" val="27401577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49954" name="Rectangle 2"/>
          <p:cNvSpPr>
            <a:spLocks noGrp="1" noChangeArrowheads="1"/>
          </p:cNvSpPr>
          <p:nvPr>
            <p:ph type="ctrTitle"/>
          </p:nvPr>
        </p:nvSpPr>
        <p:spPr>
          <a:xfrm>
            <a:off x="914400" y="1600200"/>
            <a:ext cx="7772400" cy="1371600"/>
          </a:xfrm>
        </p:spPr>
        <p:txBody>
          <a:bodyPr anchor="b"/>
          <a:lstStyle>
            <a:lvl1pPr>
              <a:defRPr/>
            </a:lvl1pPr>
          </a:lstStyle>
          <a:p>
            <a:r>
              <a:rPr lang="en-US"/>
              <a:t>Click to edit Master title style</a:t>
            </a:r>
          </a:p>
        </p:txBody>
      </p:sp>
      <p:sp>
        <p:nvSpPr>
          <p:cNvPr id="1149955" name="Rectangle 3"/>
          <p:cNvSpPr>
            <a:spLocks noGrp="1" noChangeArrowheads="1"/>
          </p:cNvSpPr>
          <p:nvPr>
            <p:ph type="subTitle" idx="1"/>
          </p:nvPr>
        </p:nvSpPr>
        <p:spPr>
          <a:xfrm>
            <a:off x="1295400" y="3657601"/>
            <a:ext cx="7010400" cy="1600200"/>
          </a:xfrm>
        </p:spPr>
        <p:txBody>
          <a:bodyPr/>
          <a:lstStyle>
            <a:lvl1pPr marL="0" indent="0" algn="ctr">
              <a:buFont typeface="Wingdings" pitchFamily="2" charset="2"/>
              <a:buNone/>
              <a:defRPr/>
            </a:lvl1pPr>
          </a:lstStyle>
          <a:p>
            <a:r>
              <a:rPr lang="en-US"/>
              <a:t>Click to edit Master subtitle style</a:t>
            </a:r>
          </a:p>
        </p:txBody>
      </p:sp>
      <p:sp>
        <p:nvSpPr>
          <p:cNvPr id="1149956" name="Rectangle 4"/>
          <p:cNvSpPr>
            <a:spLocks noGrp="1" noChangeArrowheads="1"/>
          </p:cNvSpPr>
          <p:nvPr>
            <p:ph type="dt" sz="half" idx="2"/>
          </p:nvPr>
        </p:nvSpPr>
        <p:spPr bwMode="auto">
          <a:xfrm>
            <a:off x="685800" y="6248401"/>
            <a:ext cx="1905000" cy="457200"/>
          </a:xfrm>
          <a:prstGeom prst="rect">
            <a:avLst/>
          </a:prstGeom>
          <a:noFill/>
          <a:ln>
            <a:miter lim="800000"/>
            <a:headEnd/>
            <a:tailEnd/>
          </a:ln>
        </p:spPr>
        <p:txBody>
          <a:bodyPr vert="horz" wrap="square" lIns="91426" tIns="45712" rIns="91426" bIns="45712" numCol="1" anchor="t" anchorCtr="0" compatLnSpc="1">
            <a:prstTxWarp prst="textNoShape">
              <a:avLst/>
            </a:prstTxWarp>
          </a:bodyPr>
          <a:lstStyle>
            <a:lvl1pPr eaLnBrk="1" hangingPunct="1">
              <a:defRPr sz="1200">
                <a:latin typeface="+mn-lt"/>
              </a:defRPr>
            </a:lvl1pPr>
          </a:lstStyle>
          <a:p>
            <a:endParaRPr lang="en-US">
              <a:solidFill>
                <a:srgbClr val="000000"/>
              </a:solidFill>
              <a:latin typeface="Verdana"/>
            </a:endParaRPr>
          </a:p>
        </p:txBody>
      </p:sp>
      <p:sp>
        <p:nvSpPr>
          <p:cNvPr id="1149957" name="Rectangle 5"/>
          <p:cNvSpPr>
            <a:spLocks noGrp="1" noChangeArrowheads="1"/>
          </p:cNvSpPr>
          <p:nvPr>
            <p:ph type="ftr" sz="quarter" idx="3"/>
          </p:nvPr>
        </p:nvSpPr>
        <p:spPr bwMode="auto">
          <a:xfrm>
            <a:off x="3124200" y="6248401"/>
            <a:ext cx="2895600" cy="457200"/>
          </a:xfrm>
          <a:prstGeom prst="rect">
            <a:avLst/>
          </a:prstGeom>
          <a:noFill/>
          <a:ln>
            <a:miter lim="800000"/>
            <a:headEnd/>
            <a:tailEnd/>
          </a:ln>
        </p:spPr>
        <p:txBody>
          <a:bodyPr vert="horz" wrap="square" lIns="91426" tIns="45712" rIns="91426" bIns="45712" numCol="1" anchor="t" anchorCtr="0" compatLnSpc="1">
            <a:prstTxWarp prst="textNoShape">
              <a:avLst/>
            </a:prstTxWarp>
          </a:bodyPr>
          <a:lstStyle>
            <a:lvl1pPr algn="ctr" eaLnBrk="1" hangingPunct="1">
              <a:defRPr sz="1200">
                <a:latin typeface="+mn-lt"/>
              </a:defRPr>
            </a:lvl1pPr>
          </a:lstStyle>
          <a:p>
            <a:endParaRPr lang="en-US">
              <a:solidFill>
                <a:srgbClr val="000000"/>
              </a:solidFill>
              <a:latin typeface="Verdana"/>
            </a:endParaRPr>
          </a:p>
        </p:txBody>
      </p:sp>
      <p:sp>
        <p:nvSpPr>
          <p:cNvPr id="1149958" name="Rectangle 6"/>
          <p:cNvSpPr>
            <a:spLocks noGrp="1" noChangeArrowheads="1"/>
          </p:cNvSpPr>
          <p:nvPr>
            <p:ph type="sldNum" sz="quarter" idx="4"/>
          </p:nvPr>
        </p:nvSpPr>
        <p:spPr bwMode="auto">
          <a:xfrm>
            <a:off x="6553200" y="6248401"/>
            <a:ext cx="1905000" cy="457200"/>
          </a:xfrm>
          <a:prstGeom prst="rect">
            <a:avLst/>
          </a:prstGeom>
          <a:noFill/>
          <a:ln>
            <a:miter lim="800000"/>
            <a:headEnd/>
            <a:tailEnd/>
          </a:ln>
        </p:spPr>
        <p:txBody>
          <a:bodyPr vert="horz" wrap="square" lIns="91426" tIns="45712" rIns="91426" bIns="45712" numCol="1" anchor="t" anchorCtr="0" compatLnSpc="1">
            <a:prstTxWarp prst="textNoShape">
              <a:avLst/>
            </a:prstTxWarp>
          </a:bodyPr>
          <a:lstStyle>
            <a:lvl1pPr algn="r" eaLnBrk="1" hangingPunct="1">
              <a:defRPr sz="1200">
                <a:latin typeface="+mn-lt"/>
              </a:defRPr>
            </a:lvl1pPr>
          </a:lstStyle>
          <a:p>
            <a:fld id="{5B58FB5A-09EE-46C3-9E5E-8EC06AB66787}" type="slidenum">
              <a:rPr lang="en-US">
                <a:solidFill>
                  <a:srgbClr val="000000"/>
                </a:solidFill>
                <a:latin typeface="Verdana"/>
              </a:rPr>
              <a:pPr/>
              <a:t>‹#›</a:t>
            </a:fld>
            <a:endParaRPr lang="en-US">
              <a:solidFill>
                <a:srgbClr val="000000"/>
              </a:solidFill>
              <a:latin typeface="Verdana"/>
            </a:endParaRPr>
          </a:p>
        </p:txBody>
      </p:sp>
    </p:spTree>
    <p:extLst>
      <p:ext uri="{BB962C8B-B14F-4D97-AF65-F5344CB8AC3E}">
        <p14:creationId xmlns:p14="http://schemas.microsoft.com/office/powerpoint/2010/main" val="3114664484"/>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4" name="Picture 3"/>
          <p:cNvPicPr>
            <a:picLocks noChangeAspect="1"/>
          </p:cNvPicPr>
          <p:nvPr userDrawn="1"/>
        </p:nvPicPr>
        <p:blipFill>
          <a:blip r:embed="rId2"/>
          <a:stretch>
            <a:fillRect/>
          </a:stretch>
        </p:blipFill>
        <p:spPr>
          <a:xfrm>
            <a:off x="67800" y="228600"/>
            <a:ext cx="694200" cy="684690"/>
          </a:xfrm>
          <a:prstGeom prst="rect">
            <a:avLst/>
          </a:prstGeom>
        </p:spPr>
      </p:pic>
    </p:spTree>
    <p:extLst>
      <p:ext uri="{BB962C8B-B14F-4D97-AF65-F5344CB8AC3E}">
        <p14:creationId xmlns:p14="http://schemas.microsoft.com/office/powerpoint/2010/main" val="20196161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a:blip r:embed="rId2"/>
          <a:stretch>
            <a:fillRect/>
          </a:stretch>
        </p:blipFill>
        <p:spPr>
          <a:xfrm>
            <a:off x="67800" y="228600"/>
            <a:ext cx="694200" cy="684690"/>
          </a:xfrm>
          <a:prstGeom prst="rect">
            <a:avLst/>
          </a:prstGeom>
        </p:spPr>
      </p:pic>
    </p:spTree>
    <p:extLst>
      <p:ext uri="{BB962C8B-B14F-4D97-AF65-F5344CB8AC3E}">
        <p14:creationId xmlns:p14="http://schemas.microsoft.com/office/powerpoint/2010/main" val="26601322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Slide White">
    <p:spTree>
      <p:nvGrpSpPr>
        <p:cNvPr id="1" name=""/>
        <p:cNvGrpSpPr/>
        <p:nvPr/>
      </p:nvGrpSpPr>
      <p:grpSpPr>
        <a:xfrm>
          <a:off x="0" y="0"/>
          <a:ext cx="0" cy="0"/>
          <a:chOff x="0" y="0"/>
          <a:chExt cx="0" cy="0"/>
        </a:xfrm>
      </p:grpSpPr>
      <p:sp>
        <p:nvSpPr>
          <p:cNvPr id="48" name="Subtitle 2"/>
          <p:cNvSpPr>
            <a:spLocks noGrp="1"/>
          </p:cNvSpPr>
          <p:nvPr>
            <p:ph type="subTitle" idx="1" hasCustomPrompt="1"/>
          </p:nvPr>
        </p:nvSpPr>
        <p:spPr>
          <a:xfrm>
            <a:off x="236383" y="4464082"/>
            <a:ext cx="8112126"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001" indent="0" algn="ctr">
              <a:buNone/>
              <a:defRPr>
                <a:solidFill>
                  <a:schemeClr val="tx1">
                    <a:tint val="75000"/>
                  </a:schemeClr>
                </a:solidFill>
              </a:defRPr>
            </a:lvl2pPr>
            <a:lvl3pPr marL="914019" indent="0" algn="ctr">
              <a:buNone/>
              <a:defRPr>
                <a:solidFill>
                  <a:schemeClr val="tx1">
                    <a:tint val="75000"/>
                  </a:schemeClr>
                </a:solidFill>
              </a:defRPr>
            </a:lvl3pPr>
            <a:lvl4pPr marL="1371027" indent="0" algn="ctr">
              <a:buNone/>
              <a:defRPr>
                <a:solidFill>
                  <a:schemeClr val="tx1">
                    <a:tint val="75000"/>
                  </a:schemeClr>
                </a:solidFill>
              </a:defRPr>
            </a:lvl4pPr>
            <a:lvl5pPr marL="1828040" indent="0" algn="ctr">
              <a:buNone/>
              <a:defRPr>
                <a:solidFill>
                  <a:schemeClr val="tx1">
                    <a:tint val="75000"/>
                  </a:schemeClr>
                </a:solidFill>
              </a:defRPr>
            </a:lvl5pPr>
            <a:lvl6pPr marL="2285041" indent="0" algn="ctr">
              <a:buNone/>
              <a:defRPr>
                <a:solidFill>
                  <a:schemeClr val="tx1">
                    <a:tint val="75000"/>
                  </a:schemeClr>
                </a:solidFill>
              </a:defRPr>
            </a:lvl6pPr>
            <a:lvl7pPr marL="2742057" indent="0" algn="ctr">
              <a:buNone/>
              <a:defRPr>
                <a:solidFill>
                  <a:schemeClr val="tx1">
                    <a:tint val="75000"/>
                  </a:schemeClr>
                </a:solidFill>
              </a:defRPr>
            </a:lvl7pPr>
            <a:lvl8pPr marL="3199067" indent="0" algn="ctr">
              <a:buNone/>
              <a:defRPr>
                <a:solidFill>
                  <a:schemeClr val="tx1">
                    <a:tint val="75000"/>
                  </a:schemeClr>
                </a:solidFill>
              </a:defRPr>
            </a:lvl8pPr>
            <a:lvl9pPr marL="3656080" indent="0" algn="ctr">
              <a:buNone/>
              <a:defRPr>
                <a:solidFill>
                  <a:schemeClr val="tx1">
                    <a:tint val="75000"/>
                  </a:schemeClr>
                </a:solidFill>
              </a:defRPr>
            </a:lvl9pPr>
          </a:lstStyle>
          <a:p>
            <a:pPr marL="0" lvl="0" indent="0" algn="l" defTabSz="914019" rtl="0" eaLnBrk="1" latinLnBrk="0" hangingPunct="1">
              <a:lnSpc>
                <a:spcPct val="95000"/>
              </a:lnSpc>
              <a:spcBef>
                <a:spcPts val="1440"/>
              </a:spcBef>
              <a:buClr>
                <a:srgbClr val="92D050"/>
              </a:buClr>
              <a:buSzPct val="90000"/>
              <a:buFont typeface="Arial" pitchFamily="34" charset="0"/>
              <a:buNone/>
              <a:tabLst/>
            </a:pPr>
            <a:r>
              <a:rPr lang="en-US" dirty="0" smtClean="0"/>
              <a:t>Presenter Name</a:t>
            </a:r>
            <a:endParaRPr lang="en-US" dirty="0"/>
          </a:p>
        </p:txBody>
      </p:sp>
      <p:sp>
        <p:nvSpPr>
          <p:cNvPr id="50" name="Title 1"/>
          <p:cNvSpPr>
            <a:spLocks noGrp="1"/>
          </p:cNvSpPr>
          <p:nvPr>
            <p:ph type="ctrTitle" hasCustomPrompt="1"/>
          </p:nvPr>
        </p:nvSpPr>
        <p:spPr>
          <a:xfrm>
            <a:off x="221393" y="1248243"/>
            <a:ext cx="8112125" cy="2907239"/>
          </a:xfrm>
        </p:spPr>
        <p:txBody>
          <a:bodyPr/>
          <a:lstStyle>
            <a:lvl1pPr algn="l" defTabSz="914019" rtl="0" eaLnBrk="1" latinLnBrk="0" hangingPunct="1">
              <a:lnSpc>
                <a:spcPct val="90000"/>
              </a:lnSpc>
              <a:spcBef>
                <a:spcPct val="0"/>
              </a:spcBef>
              <a:buNone/>
              <a:defRPr lang="en-US" sz="5500" b="0" kern="1200" spc="0" baseline="0" dirty="0">
                <a:solidFill>
                  <a:schemeClr val="tx1">
                    <a:lumMod val="20000"/>
                    <a:lumOff val="80000"/>
                  </a:schemeClr>
                </a:solidFill>
                <a:latin typeface="+mj-lt"/>
                <a:ea typeface="+mj-ea"/>
                <a:cs typeface="+mj-cs"/>
              </a:defRPr>
            </a:lvl1pPr>
          </a:lstStyle>
          <a:p>
            <a:r>
              <a:rPr lang="en-US" dirty="0" smtClean="0"/>
              <a:t>Presentation Title Goes Here</a:t>
            </a:r>
            <a:endParaRPr lang="en-US" dirty="0"/>
          </a:p>
        </p:txBody>
      </p:sp>
      <p:sp>
        <p:nvSpPr>
          <p:cNvPr id="51" name="Text Placeholder 50"/>
          <p:cNvSpPr>
            <a:spLocks noGrp="1"/>
          </p:cNvSpPr>
          <p:nvPr>
            <p:ph type="body" sz="quarter" idx="10" hasCustomPrompt="1"/>
          </p:nvPr>
        </p:nvSpPr>
        <p:spPr>
          <a:xfrm>
            <a:off x="235806" y="4785927"/>
            <a:ext cx="8110268" cy="395288"/>
          </a:xfrm>
        </p:spPr>
        <p:txBody>
          <a:bodyPr/>
          <a:lstStyle>
            <a:lvl1pPr marL="0" indent="0">
              <a:buFontTx/>
              <a:buNone/>
              <a:defRPr lang="en-US" sz="1900" kern="1200" dirty="0" smtClean="0">
                <a:solidFill>
                  <a:schemeClr val="bg1"/>
                </a:solidFill>
                <a:latin typeface="+mj-lt"/>
                <a:ea typeface="+mn-ea"/>
                <a:cs typeface="+mn-cs"/>
              </a:defRPr>
            </a:lvl1pPr>
            <a:lvl2pPr>
              <a:buFontTx/>
              <a:buNone/>
              <a:defRPr lang="en-US" sz="2000" kern="1200" dirty="0" smtClean="0">
                <a:solidFill>
                  <a:srgbClr val="6DB344"/>
                </a:solidFill>
                <a:latin typeface="+mj-lt"/>
                <a:ea typeface="+mn-ea"/>
                <a:cs typeface="+mn-cs"/>
              </a:defRPr>
            </a:lvl2pPr>
            <a:lvl3pPr>
              <a:buFontTx/>
              <a:buNone/>
              <a:defRPr lang="en-US" sz="2000" kern="1200" dirty="0" smtClean="0">
                <a:solidFill>
                  <a:srgbClr val="6DB344"/>
                </a:solidFill>
                <a:latin typeface="+mj-lt"/>
                <a:ea typeface="+mn-ea"/>
                <a:cs typeface="+mn-cs"/>
              </a:defRPr>
            </a:lvl3pPr>
            <a:lvl4pPr>
              <a:buFontTx/>
              <a:buNone/>
              <a:defRPr lang="en-US" sz="2000" kern="1200" dirty="0" smtClean="0">
                <a:solidFill>
                  <a:srgbClr val="6DB344"/>
                </a:solidFill>
                <a:latin typeface="+mj-lt"/>
                <a:ea typeface="+mn-ea"/>
                <a:cs typeface="+mn-cs"/>
              </a:defRPr>
            </a:lvl4pPr>
            <a:lvl5pPr>
              <a:buFontTx/>
              <a:buNone/>
              <a:defRPr lang="en-US" sz="2000" kern="1200" dirty="0" smtClean="0">
                <a:solidFill>
                  <a:srgbClr val="6DB344"/>
                </a:solidFill>
                <a:latin typeface="+mj-lt"/>
                <a:ea typeface="+mn-ea"/>
                <a:cs typeface="+mn-cs"/>
              </a:defRPr>
            </a:lvl5pPr>
          </a:lstStyle>
          <a:p>
            <a:pPr lvl="0"/>
            <a:r>
              <a:rPr lang="en-US" dirty="0" smtClean="0"/>
              <a:t>Presenter Title</a:t>
            </a:r>
            <a:endParaRPr lang="en-US" dirty="0"/>
          </a:p>
        </p:txBody>
      </p:sp>
      <p:sp>
        <p:nvSpPr>
          <p:cNvPr id="54" name="Text Placeholder 53"/>
          <p:cNvSpPr>
            <a:spLocks noGrp="1"/>
          </p:cNvSpPr>
          <p:nvPr>
            <p:ph type="body" sz="quarter" idx="11" hasCustomPrompt="1"/>
          </p:nvPr>
        </p:nvSpPr>
        <p:spPr>
          <a:xfrm>
            <a:off x="235805" y="5273678"/>
            <a:ext cx="8124560" cy="400051"/>
          </a:xfrm>
        </p:spPr>
        <p:txBody>
          <a:bodyPr/>
          <a:lstStyle>
            <a:lvl1pPr marL="0" indent="0">
              <a:buFontTx/>
              <a:buNone/>
              <a:defRPr lang="en-US" sz="1500" kern="1200" dirty="0" smtClean="0">
                <a:solidFill>
                  <a:schemeClr val="bg1"/>
                </a:solidFill>
                <a:latin typeface="+mj-lt"/>
                <a:ea typeface="+mn-ea"/>
                <a:cs typeface="+mn-cs"/>
              </a:defRPr>
            </a:lvl1pPr>
            <a:lvl2pPr marL="0" indent="0">
              <a:buFontTx/>
              <a:buNone/>
              <a:defRPr lang="en-US" sz="2000" kern="1200" dirty="0" smtClean="0">
                <a:solidFill>
                  <a:srgbClr val="6DB344"/>
                </a:solidFill>
                <a:latin typeface="+mj-lt"/>
                <a:ea typeface="+mn-ea"/>
                <a:cs typeface="+mn-cs"/>
              </a:defRPr>
            </a:lvl2pPr>
            <a:lvl3pPr marL="0" indent="0">
              <a:buFontTx/>
              <a:buNone/>
              <a:defRPr lang="en-US" sz="2000" kern="1200" dirty="0" smtClean="0">
                <a:solidFill>
                  <a:srgbClr val="6DB344"/>
                </a:solidFill>
                <a:latin typeface="+mj-lt"/>
                <a:ea typeface="+mn-ea"/>
                <a:cs typeface="+mn-cs"/>
              </a:defRPr>
            </a:lvl3pPr>
            <a:lvl4pPr marL="0" indent="0">
              <a:buFontTx/>
              <a:buNone/>
              <a:defRPr lang="en-US" sz="2000" kern="1200" dirty="0" smtClean="0">
                <a:solidFill>
                  <a:srgbClr val="6DB344"/>
                </a:solidFill>
                <a:latin typeface="+mj-lt"/>
                <a:ea typeface="+mn-ea"/>
                <a:cs typeface="+mn-cs"/>
              </a:defRPr>
            </a:lvl4pPr>
            <a:lvl5pPr marL="0" indent="0">
              <a:buFontTx/>
              <a:buNone/>
              <a:defRPr lang="en-US" sz="2000" kern="1200" dirty="0" smtClean="0">
                <a:solidFill>
                  <a:srgbClr val="6DB344"/>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15208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229712" y="432215"/>
            <a:ext cx="8580923" cy="838200"/>
          </a:xfrm>
        </p:spPr>
        <p:txBody>
          <a:bodyPr/>
          <a:lstStyle>
            <a:lvl1pPr algn="l" defTabSz="914019" rtl="0" eaLnBrk="1" latinLnBrk="0" hangingPunct="1">
              <a:lnSpc>
                <a:spcPct val="80000"/>
              </a:lnSpc>
              <a:spcBef>
                <a:spcPct val="0"/>
              </a:spcBef>
              <a:buNone/>
              <a:defRPr lang="en-US" sz="4000" b="0" kern="1200" spc="0" baseline="0" dirty="0">
                <a:solidFill>
                  <a:srgbClr val="FFC000"/>
                </a:solidFill>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33232" y="1344168"/>
            <a:ext cx="8570912" cy="4965192"/>
          </a:xfrm>
        </p:spPr>
        <p:txBody>
          <a:bodyPr>
            <a:noAutofit/>
          </a:bodyPr>
          <a:lstStyle>
            <a:lvl1pPr marL="347472" indent="-347472">
              <a:lnSpc>
                <a:spcPct val="100000"/>
              </a:lnSpc>
              <a:spcBef>
                <a:spcPts val="768"/>
              </a:spcBef>
              <a:buClr>
                <a:schemeClr val="tx1">
                  <a:lumMod val="60000"/>
                  <a:lumOff val="40000"/>
                </a:schemeClr>
              </a:buClr>
              <a:tabLst/>
              <a:defRPr sz="3200">
                <a:solidFill>
                  <a:schemeClr val="bg1"/>
                </a:solidFill>
                <a:latin typeface="+mj-lt"/>
              </a:defRPr>
            </a:lvl1pPr>
            <a:lvl2pPr marL="740664" indent="-283464">
              <a:lnSpc>
                <a:spcPct val="100000"/>
              </a:lnSpc>
              <a:spcBef>
                <a:spcPts val="0"/>
              </a:spcBef>
              <a:buClr>
                <a:schemeClr val="tx1">
                  <a:lumMod val="60000"/>
                  <a:lumOff val="40000"/>
                </a:schemeClr>
              </a:buClr>
              <a:buSzPct val="90000"/>
              <a:buFont typeface="Lucida Grande"/>
              <a:buChar char="-"/>
              <a:tabLst/>
              <a:defRPr sz="2400">
                <a:solidFill>
                  <a:schemeClr val="bg1"/>
                </a:solidFill>
                <a:latin typeface="+mj-lt"/>
              </a:defRPr>
            </a:lvl2pPr>
            <a:lvl3pPr marL="1211580" indent="-342900">
              <a:lnSpc>
                <a:spcPct val="100000"/>
              </a:lnSpc>
              <a:spcBef>
                <a:spcPts val="0"/>
              </a:spcBef>
              <a:buClr>
                <a:schemeClr val="tx1">
                  <a:lumMod val="60000"/>
                  <a:lumOff val="40000"/>
                </a:schemeClr>
              </a:buClr>
              <a:buFont typeface="Lucida Grande"/>
              <a:buChar char="-"/>
              <a:tabLst/>
              <a:defRPr sz="2000">
                <a:solidFill>
                  <a:schemeClr val="bg1"/>
                </a:solidFill>
                <a:latin typeface="+mj-lt"/>
              </a:defRPr>
            </a:lvl3pPr>
            <a:lvl4pPr marL="1714500" indent="-342900">
              <a:lnSpc>
                <a:spcPct val="100000"/>
              </a:lnSpc>
              <a:spcBef>
                <a:spcPts val="0"/>
              </a:spcBef>
              <a:buSzPct val="80000"/>
              <a:buFont typeface="Courier New"/>
              <a:buChar char="o"/>
              <a:tabLst/>
              <a:defRPr sz="1600">
                <a:solidFill>
                  <a:schemeClr val="bg1"/>
                </a:solidFill>
                <a:latin typeface="+mj-lt"/>
              </a:defRPr>
            </a:lvl4pPr>
            <a:lvl5pPr marL="2057400" indent="-228600">
              <a:lnSpc>
                <a:spcPct val="100000"/>
              </a:lnSpc>
              <a:spcBef>
                <a:spcPts val="0"/>
              </a:spcBef>
              <a:buSzPct val="80000"/>
              <a:buFont typeface="Lucida Grande"/>
              <a:buChar char="&gt;"/>
              <a:tabLst/>
              <a:defRPr>
                <a:solidFill>
                  <a:schemeClr val="bg1"/>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6259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694993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229712" y="432215"/>
            <a:ext cx="8580923" cy="838200"/>
          </a:xfrm>
        </p:spPr>
        <p:txBody>
          <a:bodyPr/>
          <a:lstStyle>
            <a:lvl1pPr algn="l" defTabSz="914019" rtl="0" eaLnBrk="1" latinLnBrk="0" hangingPunct="1">
              <a:lnSpc>
                <a:spcPct val="80000"/>
              </a:lnSpc>
              <a:spcBef>
                <a:spcPct val="0"/>
              </a:spcBef>
              <a:buNone/>
              <a:defRPr lang="en-US" sz="4000" b="0" kern="1200" spc="0" baseline="0" dirty="0">
                <a:solidFill>
                  <a:srgbClr val="FFC000"/>
                </a:solidFill>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33232" y="1344168"/>
            <a:ext cx="4167273" cy="4965192"/>
          </a:xfrm>
        </p:spPr>
        <p:txBody>
          <a:bodyPr>
            <a:noAutofit/>
          </a:bodyPr>
          <a:lstStyle>
            <a:lvl1pPr marL="347472" indent="-347472">
              <a:lnSpc>
                <a:spcPct val="100000"/>
              </a:lnSpc>
              <a:spcBef>
                <a:spcPts val="768"/>
              </a:spcBef>
              <a:buClr>
                <a:schemeClr val="tx1">
                  <a:lumMod val="60000"/>
                  <a:lumOff val="40000"/>
                </a:schemeClr>
              </a:buClr>
              <a:tabLst/>
              <a:defRPr sz="3200">
                <a:solidFill>
                  <a:schemeClr val="bg1"/>
                </a:solidFill>
                <a:latin typeface="+mj-lt"/>
              </a:defRPr>
            </a:lvl1pPr>
            <a:lvl2pPr marL="740664" indent="-283464">
              <a:lnSpc>
                <a:spcPct val="100000"/>
              </a:lnSpc>
              <a:spcBef>
                <a:spcPts val="0"/>
              </a:spcBef>
              <a:buClr>
                <a:schemeClr val="tx1">
                  <a:lumMod val="60000"/>
                  <a:lumOff val="40000"/>
                </a:schemeClr>
              </a:buClr>
              <a:buSzPct val="90000"/>
              <a:buFont typeface="Lucida Grande"/>
              <a:buChar char="-"/>
              <a:tabLst/>
              <a:defRPr sz="2400">
                <a:solidFill>
                  <a:schemeClr val="bg1"/>
                </a:solidFill>
                <a:latin typeface="+mj-lt"/>
              </a:defRPr>
            </a:lvl2pPr>
            <a:lvl3pPr marL="1211580" indent="-342900">
              <a:lnSpc>
                <a:spcPct val="100000"/>
              </a:lnSpc>
              <a:spcBef>
                <a:spcPts val="0"/>
              </a:spcBef>
              <a:buClr>
                <a:schemeClr val="tx1">
                  <a:lumMod val="60000"/>
                  <a:lumOff val="40000"/>
                </a:schemeClr>
              </a:buClr>
              <a:buFont typeface="Lucida Grande"/>
              <a:buChar char="-"/>
              <a:tabLst/>
              <a:defRPr sz="2000">
                <a:solidFill>
                  <a:schemeClr val="bg1"/>
                </a:solidFill>
                <a:latin typeface="+mj-lt"/>
              </a:defRPr>
            </a:lvl3pPr>
            <a:lvl4pPr marL="1714500" indent="-342900">
              <a:lnSpc>
                <a:spcPct val="100000"/>
              </a:lnSpc>
              <a:spcBef>
                <a:spcPts val="0"/>
              </a:spcBef>
              <a:buSzPct val="80000"/>
              <a:buFont typeface="Courier New"/>
              <a:buChar char="o"/>
              <a:tabLst/>
              <a:defRPr sz="1600">
                <a:solidFill>
                  <a:schemeClr val="bg1"/>
                </a:solidFill>
                <a:latin typeface="+mj-lt"/>
              </a:defRPr>
            </a:lvl4pPr>
            <a:lvl5pPr marL="2057400" indent="-228600">
              <a:lnSpc>
                <a:spcPct val="100000"/>
              </a:lnSpc>
              <a:spcBef>
                <a:spcPts val="0"/>
              </a:spcBef>
              <a:buSzPct val="80000"/>
              <a:buFont typeface="Lucida Grande"/>
              <a:buChar char="&gt;"/>
              <a:tabLst/>
              <a:defRPr>
                <a:solidFill>
                  <a:schemeClr val="bg1"/>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634929" y="1359408"/>
            <a:ext cx="4167273" cy="4965192"/>
          </a:xfrm>
        </p:spPr>
        <p:txBody>
          <a:bodyPr>
            <a:noAutofit/>
          </a:bodyPr>
          <a:lstStyle>
            <a:lvl1pPr marL="347472" indent="-347472">
              <a:lnSpc>
                <a:spcPct val="100000"/>
              </a:lnSpc>
              <a:spcBef>
                <a:spcPts val="768"/>
              </a:spcBef>
              <a:buClr>
                <a:schemeClr val="tx1">
                  <a:lumMod val="60000"/>
                  <a:lumOff val="40000"/>
                </a:schemeClr>
              </a:buClr>
              <a:tabLst/>
              <a:defRPr sz="3200">
                <a:solidFill>
                  <a:schemeClr val="bg1"/>
                </a:solidFill>
                <a:latin typeface="+mj-lt"/>
              </a:defRPr>
            </a:lvl1pPr>
            <a:lvl2pPr marL="740664" indent="-283464">
              <a:lnSpc>
                <a:spcPct val="100000"/>
              </a:lnSpc>
              <a:spcBef>
                <a:spcPts val="0"/>
              </a:spcBef>
              <a:buClr>
                <a:schemeClr val="tx1">
                  <a:lumMod val="60000"/>
                  <a:lumOff val="40000"/>
                </a:schemeClr>
              </a:buClr>
              <a:buSzPct val="90000"/>
              <a:buFont typeface="Lucida Grande"/>
              <a:buChar char="-"/>
              <a:tabLst/>
              <a:defRPr sz="2400">
                <a:solidFill>
                  <a:schemeClr val="bg1"/>
                </a:solidFill>
                <a:latin typeface="+mj-lt"/>
              </a:defRPr>
            </a:lvl2pPr>
            <a:lvl3pPr marL="1211580" indent="-342900">
              <a:lnSpc>
                <a:spcPct val="100000"/>
              </a:lnSpc>
              <a:spcBef>
                <a:spcPts val="0"/>
              </a:spcBef>
              <a:buClr>
                <a:schemeClr val="tx1">
                  <a:lumMod val="60000"/>
                  <a:lumOff val="40000"/>
                </a:schemeClr>
              </a:buClr>
              <a:buFont typeface="Lucida Grande"/>
              <a:buChar char="-"/>
              <a:tabLst/>
              <a:defRPr sz="2000">
                <a:solidFill>
                  <a:schemeClr val="bg1"/>
                </a:solidFill>
                <a:latin typeface="+mj-lt"/>
              </a:defRPr>
            </a:lvl3pPr>
            <a:lvl4pPr marL="1714500" indent="-342900">
              <a:lnSpc>
                <a:spcPct val="100000"/>
              </a:lnSpc>
              <a:spcBef>
                <a:spcPts val="0"/>
              </a:spcBef>
              <a:buSzPct val="80000"/>
              <a:buFont typeface="Courier New"/>
              <a:buChar char="o"/>
              <a:tabLst/>
              <a:defRPr sz="1600">
                <a:solidFill>
                  <a:schemeClr val="bg1"/>
                </a:solidFill>
                <a:latin typeface="+mj-lt"/>
              </a:defRPr>
            </a:lvl4pPr>
            <a:lvl5pPr marL="2057400" indent="-228600">
              <a:lnSpc>
                <a:spcPct val="100000"/>
              </a:lnSpc>
              <a:spcBef>
                <a:spcPts val="0"/>
              </a:spcBef>
              <a:buSzPct val="80000"/>
              <a:buFont typeface="Lucida Grande"/>
              <a:buChar char="&gt;"/>
              <a:tabLst/>
              <a:defRPr>
                <a:solidFill>
                  <a:schemeClr val="bg1"/>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18520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Title Goes Here</a:t>
            </a:r>
            <a:endParaRPr lang="en-US" dirty="0"/>
          </a:p>
        </p:txBody>
      </p:sp>
    </p:spTree>
    <p:extLst>
      <p:ext uri="{BB962C8B-B14F-4D97-AF65-F5344CB8AC3E}">
        <p14:creationId xmlns:p14="http://schemas.microsoft.com/office/powerpoint/2010/main" val="51476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Title Goes Here</a:t>
            </a:r>
            <a:endParaRPr lang="en-US" dirty="0"/>
          </a:p>
        </p:txBody>
      </p:sp>
      <p:sp>
        <p:nvSpPr>
          <p:cNvPr id="3" name="TextBox 2"/>
          <p:cNvSpPr txBox="1"/>
          <p:nvPr userDrawn="1"/>
        </p:nvSpPr>
        <p:spPr>
          <a:xfrm>
            <a:off x="3371537" y="6473280"/>
            <a:ext cx="2343760" cy="384721"/>
          </a:xfrm>
          <a:prstGeom prst="rect">
            <a:avLst/>
          </a:prstGeom>
          <a:solidFill>
            <a:srgbClr val="071F28"/>
          </a:solidFill>
        </p:spPr>
        <p:txBody>
          <a:bodyPr wrap="square" rtlCol="0">
            <a:spAutoFit/>
          </a:bodyPr>
          <a:lstStyle/>
          <a:p>
            <a:pPr defTabSz="914019" eaLnBrk="1" fontAlgn="auto" hangingPunct="1">
              <a:spcBef>
                <a:spcPts val="0"/>
              </a:spcBef>
              <a:spcAft>
                <a:spcPts val="0"/>
              </a:spcAft>
            </a:pPr>
            <a:endParaRPr lang="en-US" sz="1900" dirty="0">
              <a:solidFill>
                <a:srgbClr val="0096D6"/>
              </a:solidFill>
              <a:latin typeface="Arial"/>
            </a:endParaRPr>
          </a:p>
        </p:txBody>
      </p:sp>
    </p:spTree>
    <p:extLst>
      <p:ext uri="{BB962C8B-B14F-4D97-AF65-F5344CB8AC3E}">
        <p14:creationId xmlns:p14="http://schemas.microsoft.com/office/powerpoint/2010/main" val="391807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1457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1948990" y="0"/>
            <a:ext cx="7195011" cy="6858000"/>
          </a:xfrm>
          <a:prstGeom prst="rect">
            <a:avLst/>
          </a:prstGeom>
        </p:spPr>
      </p:pic>
      <p:sp>
        <p:nvSpPr>
          <p:cNvPr id="4" name="Freeform 6"/>
          <p:cNvSpPr>
            <a:spLocks/>
          </p:cNvSpPr>
          <p:nvPr userDrawn="1"/>
        </p:nvSpPr>
        <p:spPr bwMode="auto">
          <a:xfrm>
            <a:off x="4358240" y="0"/>
            <a:ext cx="4792909" cy="6858000"/>
          </a:xfrm>
          <a:custGeom>
            <a:avLst/>
            <a:gdLst>
              <a:gd name="T0" fmla="*/ 2012 w 2012"/>
              <a:gd name="T1" fmla="*/ 0 h 2160"/>
              <a:gd name="T2" fmla="*/ 1651 w 2012"/>
              <a:gd name="T3" fmla="*/ 0 h 2160"/>
              <a:gd name="T4" fmla="*/ 0 w 2012"/>
              <a:gd name="T5" fmla="*/ 1998 h 2160"/>
              <a:gd name="T6" fmla="*/ 7 w 2012"/>
              <a:gd name="T7" fmla="*/ 2160 h 2160"/>
              <a:gd name="T8" fmla="*/ 2012 w 2012"/>
              <a:gd name="T9" fmla="*/ 2160 h 2160"/>
              <a:gd name="T10" fmla="*/ 2012 w 2012"/>
              <a:gd name="T11" fmla="*/ 0 h 2160"/>
            </a:gdLst>
            <a:ahLst/>
            <a:cxnLst>
              <a:cxn ang="0">
                <a:pos x="T0" y="T1"/>
              </a:cxn>
              <a:cxn ang="0">
                <a:pos x="T2" y="T3"/>
              </a:cxn>
              <a:cxn ang="0">
                <a:pos x="T4" y="T5"/>
              </a:cxn>
              <a:cxn ang="0">
                <a:pos x="T6" y="T7"/>
              </a:cxn>
              <a:cxn ang="0">
                <a:pos x="T8" y="T9"/>
              </a:cxn>
              <a:cxn ang="0">
                <a:pos x="T10" y="T11"/>
              </a:cxn>
            </a:cxnLst>
            <a:rect l="0" t="0" r="r" b="b"/>
            <a:pathLst>
              <a:path w="2012" h="2160">
                <a:moveTo>
                  <a:pt x="2012" y="0"/>
                </a:moveTo>
                <a:cubicBezTo>
                  <a:pt x="1651" y="0"/>
                  <a:pt x="1651" y="0"/>
                  <a:pt x="1651" y="0"/>
                </a:cubicBezTo>
                <a:cubicBezTo>
                  <a:pt x="711" y="179"/>
                  <a:pt x="0" y="1005"/>
                  <a:pt x="0" y="1998"/>
                </a:cubicBezTo>
                <a:cubicBezTo>
                  <a:pt x="0" y="2052"/>
                  <a:pt x="2" y="2106"/>
                  <a:pt x="7" y="2160"/>
                </a:cubicBezTo>
                <a:cubicBezTo>
                  <a:pt x="2012" y="2160"/>
                  <a:pt x="2012" y="2160"/>
                  <a:pt x="2012" y="2160"/>
                </a:cubicBezTo>
                <a:cubicBezTo>
                  <a:pt x="2012" y="0"/>
                  <a:pt x="2012" y="0"/>
                  <a:pt x="2012" y="0"/>
                </a:cubicBezTo>
              </a:path>
            </a:pathLst>
          </a:custGeom>
          <a:gradFill flip="none" rotWithShape="1">
            <a:gsLst>
              <a:gs pos="0">
                <a:srgbClr val="5DB8CA">
                  <a:alpha val="15000"/>
                </a:srgbClr>
              </a:gs>
              <a:gs pos="100000">
                <a:srgbClr val="1F1F1F">
                  <a:alpha val="65000"/>
                </a:srgbClr>
              </a:gs>
            </a:gsLst>
            <a:lin ang="2700000" scaled="1"/>
            <a:tileRect/>
          </a:gradFill>
          <a:ln w="28575" cap="rnd">
            <a:gradFill>
              <a:gsLst>
                <a:gs pos="0">
                  <a:srgbClr val="7F7F7F">
                    <a:alpha val="0"/>
                  </a:srgbClr>
                </a:gs>
                <a:gs pos="35000">
                  <a:srgbClr val="7F7F7F"/>
                </a:gs>
                <a:gs pos="100000">
                  <a:srgbClr val="7F7F7F">
                    <a:alpha val="0"/>
                  </a:srgbClr>
                </a:gs>
              </a:gsLst>
              <a:lin ang="5400000" scaled="0"/>
            </a:gradFill>
            <a:prstDash val="solid"/>
            <a:miter lim="800000"/>
            <a:headEnd/>
            <a:tailEnd/>
          </a:ln>
        </p:spPr>
        <p:txBody>
          <a:bodyPr vert="horz" wrap="square" lIns="91428" tIns="45715" rIns="91428" bIns="45715"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grpSp>
        <p:nvGrpSpPr>
          <p:cNvPr id="5" name="Group 897"/>
          <p:cNvGrpSpPr/>
          <p:nvPr userDrawn="1"/>
        </p:nvGrpSpPr>
        <p:grpSpPr>
          <a:xfrm>
            <a:off x="650750" y="1272387"/>
            <a:ext cx="2078875" cy="2784652"/>
            <a:chOff x="4932363" y="415926"/>
            <a:chExt cx="974725" cy="979488"/>
          </a:xfrm>
        </p:grpSpPr>
        <p:sp>
          <p:nvSpPr>
            <p:cNvPr id="6" name="Freeform 738"/>
            <p:cNvSpPr>
              <a:spLocks/>
            </p:cNvSpPr>
            <p:nvPr/>
          </p:nvSpPr>
          <p:spPr bwMode="auto">
            <a:xfrm>
              <a:off x="4987926" y="473076"/>
              <a:ext cx="862013" cy="865188"/>
            </a:xfrm>
            <a:custGeom>
              <a:avLst/>
              <a:gdLst>
                <a:gd name="T0" fmla="*/ 543 w 543"/>
                <a:gd name="T1" fmla="*/ 345 h 545"/>
                <a:gd name="T2" fmla="*/ 272 w 543"/>
                <a:gd name="T3" fmla="*/ 271 h 545"/>
                <a:gd name="T4" fmla="*/ 470 w 543"/>
                <a:gd name="T5" fmla="*/ 472 h 545"/>
                <a:gd name="T6" fmla="*/ 272 w 543"/>
                <a:gd name="T7" fmla="*/ 271 h 545"/>
                <a:gd name="T8" fmla="*/ 345 w 543"/>
                <a:gd name="T9" fmla="*/ 545 h 545"/>
                <a:gd name="T10" fmla="*/ 272 w 543"/>
                <a:gd name="T11" fmla="*/ 271 h 545"/>
                <a:gd name="T12" fmla="*/ 199 w 543"/>
                <a:gd name="T13" fmla="*/ 545 h 545"/>
                <a:gd name="T14" fmla="*/ 272 w 543"/>
                <a:gd name="T15" fmla="*/ 271 h 545"/>
                <a:gd name="T16" fmla="*/ 73 w 543"/>
                <a:gd name="T17" fmla="*/ 472 h 545"/>
                <a:gd name="T18" fmla="*/ 272 w 543"/>
                <a:gd name="T19" fmla="*/ 271 h 545"/>
                <a:gd name="T20" fmla="*/ 0 w 543"/>
                <a:gd name="T21" fmla="*/ 345 h 545"/>
                <a:gd name="T22" fmla="*/ 272 w 543"/>
                <a:gd name="T23" fmla="*/ 271 h 545"/>
                <a:gd name="T24" fmla="*/ 0 w 543"/>
                <a:gd name="T25" fmla="*/ 198 h 545"/>
                <a:gd name="T26" fmla="*/ 272 w 543"/>
                <a:gd name="T27" fmla="*/ 271 h 545"/>
                <a:gd name="T28" fmla="*/ 73 w 543"/>
                <a:gd name="T29" fmla="*/ 73 h 545"/>
                <a:gd name="T30" fmla="*/ 272 w 543"/>
                <a:gd name="T31" fmla="*/ 271 h 545"/>
                <a:gd name="T32" fmla="*/ 199 w 543"/>
                <a:gd name="T33" fmla="*/ 0 h 545"/>
                <a:gd name="T34" fmla="*/ 272 w 543"/>
                <a:gd name="T35" fmla="*/ 271 h 545"/>
                <a:gd name="T36" fmla="*/ 345 w 543"/>
                <a:gd name="T37" fmla="*/ 0 h 545"/>
                <a:gd name="T38" fmla="*/ 272 w 543"/>
                <a:gd name="T39" fmla="*/ 271 h 545"/>
                <a:gd name="T40" fmla="*/ 470 w 543"/>
                <a:gd name="T41" fmla="*/ 73 h 545"/>
                <a:gd name="T42" fmla="*/ 272 w 543"/>
                <a:gd name="T43" fmla="*/ 271 h 545"/>
                <a:gd name="T44" fmla="*/ 543 w 543"/>
                <a:gd name="T45" fmla="*/ 198 h 545"/>
                <a:gd name="T46" fmla="*/ 272 w 543"/>
                <a:gd name="T47" fmla="*/ 271 h 545"/>
                <a:gd name="T48" fmla="*/ 543 w 543"/>
                <a:gd name="T49" fmla="*/ 3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3" h="545">
                  <a:moveTo>
                    <a:pt x="543" y="345"/>
                  </a:moveTo>
                  <a:lnTo>
                    <a:pt x="272" y="271"/>
                  </a:lnTo>
                  <a:lnTo>
                    <a:pt x="470" y="472"/>
                  </a:lnTo>
                  <a:lnTo>
                    <a:pt x="272" y="271"/>
                  </a:lnTo>
                  <a:lnTo>
                    <a:pt x="345" y="545"/>
                  </a:lnTo>
                  <a:lnTo>
                    <a:pt x="272" y="271"/>
                  </a:lnTo>
                  <a:lnTo>
                    <a:pt x="199" y="545"/>
                  </a:lnTo>
                  <a:lnTo>
                    <a:pt x="272" y="271"/>
                  </a:lnTo>
                  <a:lnTo>
                    <a:pt x="73" y="472"/>
                  </a:lnTo>
                  <a:lnTo>
                    <a:pt x="272" y="271"/>
                  </a:lnTo>
                  <a:lnTo>
                    <a:pt x="0" y="345"/>
                  </a:lnTo>
                  <a:lnTo>
                    <a:pt x="272" y="271"/>
                  </a:lnTo>
                  <a:lnTo>
                    <a:pt x="0" y="198"/>
                  </a:lnTo>
                  <a:lnTo>
                    <a:pt x="272" y="271"/>
                  </a:lnTo>
                  <a:lnTo>
                    <a:pt x="73" y="73"/>
                  </a:lnTo>
                  <a:lnTo>
                    <a:pt x="272" y="271"/>
                  </a:lnTo>
                  <a:lnTo>
                    <a:pt x="199" y="0"/>
                  </a:lnTo>
                  <a:lnTo>
                    <a:pt x="272" y="271"/>
                  </a:lnTo>
                  <a:lnTo>
                    <a:pt x="345" y="0"/>
                  </a:lnTo>
                  <a:lnTo>
                    <a:pt x="272" y="271"/>
                  </a:lnTo>
                  <a:lnTo>
                    <a:pt x="470" y="73"/>
                  </a:lnTo>
                  <a:lnTo>
                    <a:pt x="272" y="271"/>
                  </a:lnTo>
                  <a:lnTo>
                    <a:pt x="543" y="198"/>
                  </a:lnTo>
                  <a:lnTo>
                    <a:pt x="272" y="271"/>
                  </a:lnTo>
                  <a:lnTo>
                    <a:pt x="543" y="345"/>
                  </a:lnTo>
                  <a:close/>
                </a:path>
              </a:pathLst>
            </a:cu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7" name="Freeform 739"/>
            <p:cNvSpPr>
              <a:spLocks/>
            </p:cNvSpPr>
            <p:nvPr/>
          </p:nvSpPr>
          <p:spPr bwMode="auto">
            <a:xfrm>
              <a:off x="4987926" y="473076"/>
              <a:ext cx="862013" cy="865188"/>
            </a:xfrm>
            <a:custGeom>
              <a:avLst/>
              <a:gdLst>
                <a:gd name="T0" fmla="*/ 543 w 543"/>
                <a:gd name="T1" fmla="*/ 345 h 545"/>
                <a:gd name="T2" fmla="*/ 272 w 543"/>
                <a:gd name="T3" fmla="*/ 271 h 545"/>
                <a:gd name="T4" fmla="*/ 470 w 543"/>
                <a:gd name="T5" fmla="*/ 472 h 545"/>
                <a:gd name="T6" fmla="*/ 272 w 543"/>
                <a:gd name="T7" fmla="*/ 271 h 545"/>
                <a:gd name="T8" fmla="*/ 345 w 543"/>
                <a:gd name="T9" fmla="*/ 545 h 545"/>
                <a:gd name="T10" fmla="*/ 272 w 543"/>
                <a:gd name="T11" fmla="*/ 271 h 545"/>
                <a:gd name="T12" fmla="*/ 199 w 543"/>
                <a:gd name="T13" fmla="*/ 545 h 545"/>
                <a:gd name="T14" fmla="*/ 272 w 543"/>
                <a:gd name="T15" fmla="*/ 271 h 545"/>
                <a:gd name="T16" fmla="*/ 73 w 543"/>
                <a:gd name="T17" fmla="*/ 472 h 545"/>
                <a:gd name="T18" fmla="*/ 272 w 543"/>
                <a:gd name="T19" fmla="*/ 271 h 545"/>
                <a:gd name="T20" fmla="*/ 0 w 543"/>
                <a:gd name="T21" fmla="*/ 345 h 545"/>
                <a:gd name="T22" fmla="*/ 272 w 543"/>
                <a:gd name="T23" fmla="*/ 271 h 545"/>
                <a:gd name="T24" fmla="*/ 0 w 543"/>
                <a:gd name="T25" fmla="*/ 198 h 545"/>
                <a:gd name="T26" fmla="*/ 272 w 543"/>
                <a:gd name="T27" fmla="*/ 271 h 545"/>
                <a:gd name="T28" fmla="*/ 73 w 543"/>
                <a:gd name="T29" fmla="*/ 73 h 545"/>
                <a:gd name="T30" fmla="*/ 272 w 543"/>
                <a:gd name="T31" fmla="*/ 271 h 545"/>
                <a:gd name="T32" fmla="*/ 199 w 543"/>
                <a:gd name="T33" fmla="*/ 0 h 545"/>
                <a:gd name="T34" fmla="*/ 272 w 543"/>
                <a:gd name="T35" fmla="*/ 271 h 545"/>
                <a:gd name="T36" fmla="*/ 345 w 543"/>
                <a:gd name="T37" fmla="*/ 0 h 545"/>
                <a:gd name="T38" fmla="*/ 272 w 543"/>
                <a:gd name="T39" fmla="*/ 271 h 545"/>
                <a:gd name="T40" fmla="*/ 470 w 543"/>
                <a:gd name="T41" fmla="*/ 73 h 545"/>
                <a:gd name="T42" fmla="*/ 272 w 543"/>
                <a:gd name="T43" fmla="*/ 271 h 545"/>
                <a:gd name="T44" fmla="*/ 543 w 543"/>
                <a:gd name="T45" fmla="*/ 198 h 545"/>
                <a:gd name="T46" fmla="*/ 272 w 543"/>
                <a:gd name="T47" fmla="*/ 271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3" h="545">
                  <a:moveTo>
                    <a:pt x="543" y="345"/>
                  </a:moveTo>
                  <a:lnTo>
                    <a:pt x="272" y="271"/>
                  </a:lnTo>
                  <a:lnTo>
                    <a:pt x="470" y="472"/>
                  </a:lnTo>
                  <a:lnTo>
                    <a:pt x="272" y="271"/>
                  </a:lnTo>
                  <a:lnTo>
                    <a:pt x="345" y="545"/>
                  </a:lnTo>
                  <a:lnTo>
                    <a:pt x="272" y="271"/>
                  </a:lnTo>
                  <a:lnTo>
                    <a:pt x="199" y="545"/>
                  </a:lnTo>
                  <a:lnTo>
                    <a:pt x="272" y="271"/>
                  </a:lnTo>
                  <a:lnTo>
                    <a:pt x="73" y="472"/>
                  </a:lnTo>
                  <a:lnTo>
                    <a:pt x="272" y="271"/>
                  </a:lnTo>
                  <a:lnTo>
                    <a:pt x="0" y="345"/>
                  </a:lnTo>
                  <a:lnTo>
                    <a:pt x="272" y="271"/>
                  </a:lnTo>
                  <a:lnTo>
                    <a:pt x="0" y="198"/>
                  </a:lnTo>
                  <a:lnTo>
                    <a:pt x="272" y="271"/>
                  </a:lnTo>
                  <a:lnTo>
                    <a:pt x="73" y="73"/>
                  </a:lnTo>
                  <a:lnTo>
                    <a:pt x="272" y="271"/>
                  </a:lnTo>
                  <a:lnTo>
                    <a:pt x="199" y="0"/>
                  </a:lnTo>
                  <a:lnTo>
                    <a:pt x="272" y="271"/>
                  </a:lnTo>
                  <a:lnTo>
                    <a:pt x="345" y="0"/>
                  </a:lnTo>
                  <a:lnTo>
                    <a:pt x="272" y="271"/>
                  </a:lnTo>
                  <a:lnTo>
                    <a:pt x="470" y="73"/>
                  </a:lnTo>
                  <a:lnTo>
                    <a:pt x="272" y="271"/>
                  </a:lnTo>
                  <a:lnTo>
                    <a:pt x="543" y="198"/>
                  </a:lnTo>
                  <a:lnTo>
                    <a:pt x="272" y="271"/>
                  </a:lnTo>
                </a:path>
              </a:pathLst>
            </a:cu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8" name="Line 740"/>
            <p:cNvSpPr>
              <a:spLocks noChangeShapeType="1"/>
            </p:cNvSpPr>
            <p:nvPr/>
          </p:nvSpPr>
          <p:spPr bwMode="auto">
            <a:xfrm flipH="1">
              <a:off x="5103814" y="473076"/>
              <a:ext cx="431800" cy="1158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9" name="Line 741"/>
            <p:cNvSpPr>
              <a:spLocks noChangeShapeType="1"/>
            </p:cNvSpPr>
            <p:nvPr/>
          </p:nvSpPr>
          <p:spPr bwMode="auto">
            <a:xfrm flipH="1">
              <a:off x="4987926" y="473076"/>
              <a:ext cx="547688" cy="31432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0" name="Line 742"/>
            <p:cNvSpPr>
              <a:spLocks noChangeShapeType="1"/>
            </p:cNvSpPr>
            <p:nvPr/>
          </p:nvSpPr>
          <p:spPr bwMode="auto">
            <a:xfrm flipH="1">
              <a:off x="4987926" y="473076"/>
              <a:ext cx="547688" cy="5476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1" name="Line 743"/>
            <p:cNvSpPr>
              <a:spLocks noChangeShapeType="1"/>
            </p:cNvSpPr>
            <p:nvPr/>
          </p:nvSpPr>
          <p:spPr bwMode="auto">
            <a:xfrm flipH="1">
              <a:off x="5103814" y="473076"/>
              <a:ext cx="431800"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2" name="Line 744"/>
            <p:cNvSpPr>
              <a:spLocks noChangeShapeType="1"/>
            </p:cNvSpPr>
            <p:nvPr/>
          </p:nvSpPr>
          <p:spPr bwMode="auto">
            <a:xfrm>
              <a:off x="5535614" y="473076"/>
              <a:ext cx="0" cy="8651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3" name="Line 745"/>
            <p:cNvSpPr>
              <a:spLocks noChangeShapeType="1"/>
            </p:cNvSpPr>
            <p:nvPr/>
          </p:nvSpPr>
          <p:spPr bwMode="auto">
            <a:xfrm>
              <a:off x="5535614" y="473076"/>
              <a:ext cx="198438"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4" name="Line 746"/>
            <p:cNvSpPr>
              <a:spLocks noChangeShapeType="1"/>
            </p:cNvSpPr>
            <p:nvPr/>
          </p:nvSpPr>
          <p:spPr bwMode="auto">
            <a:xfrm>
              <a:off x="5535614" y="473076"/>
              <a:ext cx="314325" cy="5476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5" name="Line 747"/>
            <p:cNvSpPr>
              <a:spLocks noChangeShapeType="1"/>
            </p:cNvSpPr>
            <p:nvPr/>
          </p:nvSpPr>
          <p:spPr bwMode="auto">
            <a:xfrm>
              <a:off x="5535614" y="473076"/>
              <a:ext cx="314325" cy="31432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6" name="Line 748"/>
            <p:cNvSpPr>
              <a:spLocks noChangeShapeType="1"/>
            </p:cNvSpPr>
            <p:nvPr/>
          </p:nvSpPr>
          <p:spPr bwMode="auto">
            <a:xfrm flipH="1" flipV="1">
              <a:off x="5303839" y="473076"/>
              <a:ext cx="430213" cy="1158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7" name="Line 749"/>
            <p:cNvSpPr>
              <a:spLocks noChangeShapeType="1"/>
            </p:cNvSpPr>
            <p:nvPr/>
          </p:nvSpPr>
          <p:spPr bwMode="auto">
            <a:xfrm flipH="1">
              <a:off x="5103814" y="588964"/>
              <a:ext cx="630238" cy="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8" name="Line 750"/>
            <p:cNvSpPr>
              <a:spLocks noChangeShapeType="1"/>
            </p:cNvSpPr>
            <p:nvPr/>
          </p:nvSpPr>
          <p:spPr bwMode="auto">
            <a:xfrm flipH="1">
              <a:off x="4987926" y="588964"/>
              <a:ext cx="746125" cy="19843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9" name="Line 751"/>
            <p:cNvSpPr>
              <a:spLocks noChangeShapeType="1"/>
            </p:cNvSpPr>
            <p:nvPr/>
          </p:nvSpPr>
          <p:spPr bwMode="auto">
            <a:xfrm flipH="1">
              <a:off x="4987926" y="588964"/>
              <a:ext cx="746125" cy="4318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0" name="Line 752"/>
            <p:cNvSpPr>
              <a:spLocks noChangeShapeType="1"/>
            </p:cNvSpPr>
            <p:nvPr/>
          </p:nvSpPr>
          <p:spPr bwMode="auto">
            <a:xfrm flipH="1">
              <a:off x="5303839" y="588964"/>
              <a:ext cx="430213"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1" name="Line 753"/>
            <p:cNvSpPr>
              <a:spLocks noChangeShapeType="1"/>
            </p:cNvSpPr>
            <p:nvPr/>
          </p:nvSpPr>
          <p:spPr bwMode="auto">
            <a:xfrm flipH="1">
              <a:off x="5535614" y="588964"/>
              <a:ext cx="198438"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2" name="Line 754"/>
            <p:cNvSpPr>
              <a:spLocks noChangeShapeType="1"/>
            </p:cNvSpPr>
            <p:nvPr/>
          </p:nvSpPr>
          <p:spPr bwMode="auto">
            <a:xfrm>
              <a:off x="5734051" y="588964"/>
              <a:ext cx="0" cy="63341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3" name="Line 755"/>
            <p:cNvSpPr>
              <a:spLocks noChangeShapeType="1"/>
            </p:cNvSpPr>
            <p:nvPr/>
          </p:nvSpPr>
          <p:spPr bwMode="auto">
            <a:xfrm>
              <a:off x="5734051" y="588964"/>
              <a:ext cx="115888" cy="4318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4" name="Line 756"/>
            <p:cNvSpPr>
              <a:spLocks noChangeShapeType="1"/>
            </p:cNvSpPr>
            <p:nvPr/>
          </p:nvSpPr>
          <p:spPr bwMode="auto">
            <a:xfrm flipH="1" flipV="1">
              <a:off x="5535614" y="473076"/>
              <a:ext cx="314325" cy="31432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5" name="Line 757"/>
            <p:cNvSpPr>
              <a:spLocks noChangeShapeType="1"/>
            </p:cNvSpPr>
            <p:nvPr/>
          </p:nvSpPr>
          <p:spPr bwMode="auto">
            <a:xfrm flipH="1" flipV="1">
              <a:off x="5303839" y="473076"/>
              <a:ext cx="546100" cy="31432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6" name="Line 758"/>
            <p:cNvSpPr>
              <a:spLocks noChangeShapeType="1"/>
            </p:cNvSpPr>
            <p:nvPr/>
          </p:nvSpPr>
          <p:spPr bwMode="auto">
            <a:xfrm flipH="1" flipV="1">
              <a:off x="5103814" y="588964"/>
              <a:ext cx="746125" cy="19843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7" name="Line 759"/>
            <p:cNvSpPr>
              <a:spLocks noChangeShapeType="1"/>
            </p:cNvSpPr>
            <p:nvPr/>
          </p:nvSpPr>
          <p:spPr bwMode="auto">
            <a:xfrm flipH="1">
              <a:off x="4987926" y="787401"/>
              <a:ext cx="862013" cy="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8" name="Line 760"/>
            <p:cNvSpPr>
              <a:spLocks noChangeShapeType="1"/>
            </p:cNvSpPr>
            <p:nvPr/>
          </p:nvSpPr>
          <p:spPr bwMode="auto">
            <a:xfrm flipH="1">
              <a:off x="5103814" y="787401"/>
              <a:ext cx="746125" cy="43497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9" name="Line 761"/>
            <p:cNvSpPr>
              <a:spLocks noChangeShapeType="1"/>
            </p:cNvSpPr>
            <p:nvPr/>
          </p:nvSpPr>
          <p:spPr bwMode="auto">
            <a:xfrm flipH="1">
              <a:off x="5303839" y="787401"/>
              <a:ext cx="546100" cy="55086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0" name="Line 762"/>
            <p:cNvSpPr>
              <a:spLocks noChangeShapeType="1"/>
            </p:cNvSpPr>
            <p:nvPr/>
          </p:nvSpPr>
          <p:spPr bwMode="auto">
            <a:xfrm flipH="1">
              <a:off x="5535614" y="787401"/>
              <a:ext cx="314325" cy="55086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1" name="Line 763"/>
            <p:cNvSpPr>
              <a:spLocks noChangeShapeType="1"/>
            </p:cNvSpPr>
            <p:nvPr/>
          </p:nvSpPr>
          <p:spPr bwMode="auto">
            <a:xfrm flipH="1">
              <a:off x="5734051" y="787401"/>
              <a:ext cx="115888" cy="43497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2" name="Line 764"/>
            <p:cNvSpPr>
              <a:spLocks noChangeShapeType="1"/>
            </p:cNvSpPr>
            <p:nvPr/>
          </p:nvSpPr>
          <p:spPr bwMode="auto">
            <a:xfrm flipH="1" flipV="1">
              <a:off x="5734051" y="588964"/>
              <a:ext cx="115888" cy="4318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3" name="Line 765"/>
            <p:cNvSpPr>
              <a:spLocks noChangeShapeType="1"/>
            </p:cNvSpPr>
            <p:nvPr/>
          </p:nvSpPr>
          <p:spPr bwMode="auto">
            <a:xfrm flipH="1" flipV="1">
              <a:off x="5535614" y="473076"/>
              <a:ext cx="314325" cy="5476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4" name="Line 766"/>
            <p:cNvSpPr>
              <a:spLocks noChangeShapeType="1"/>
            </p:cNvSpPr>
            <p:nvPr/>
          </p:nvSpPr>
          <p:spPr bwMode="auto">
            <a:xfrm flipH="1" flipV="1">
              <a:off x="5303839" y="473076"/>
              <a:ext cx="546100" cy="5476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5" name="Line 767"/>
            <p:cNvSpPr>
              <a:spLocks noChangeShapeType="1"/>
            </p:cNvSpPr>
            <p:nvPr/>
          </p:nvSpPr>
          <p:spPr bwMode="auto">
            <a:xfrm flipH="1" flipV="1">
              <a:off x="5103814" y="588964"/>
              <a:ext cx="746125" cy="4318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6" name="Line 768"/>
            <p:cNvSpPr>
              <a:spLocks noChangeShapeType="1"/>
            </p:cNvSpPr>
            <p:nvPr/>
          </p:nvSpPr>
          <p:spPr bwMode="auto">
            <a:xfrm flipH="1">
              <a:off x="4987926" y="1020764"/>
              <a:ext cx="862013" cy="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7" name="Line 769"/>
            <p:cNvSpPr>
              <a:spLocks noChangeShapeType="1"/>
            </p:cNvSpPr>
            <p:nvPr/>
          </p:nvSpPr>
          <p:spPr bwMode="auto">
            <a:xfrm flipH="1">
              <a:off x="5103814" y="1020764"/>
              <a:ext cx="746125" cy="20161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8" name="Line 770"/>
            <p:cNvSpPr>
              <a:spLocks noChangeShapeType="1"/>
            </p:cNvSpPr>
            <p:nvPr/>
          </p:nvSpPr>
          <p:spPr bwMode="auto">
            <a:xfrm flipH="1">
              <a:off x="5303839" y="1020764"/>
              <a:ext cx="546100" cy="3175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9" name="Line 771"/>
            <p:cNvSpPr>
              <a:spLocks noChangeShapeType="1"/>
            </p:cNvSpPr>
            <p:nvPr/>
          </p:nvSpPr>
          <p:spPr bwMode="auto">
            <a:xfrm flipH="1">
              <a:off x="5535614" y="1020764"/>
              <a:ext cx="314325" cy="3175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0" name="Line 772"/>
            <p:cNvSpPr>
              <a:spLocks noChangeShapeType="1"/>
            </p:cNvSpPr>
            <p:nvPr/>
          </p:nvSpPr>
          <p:spPr bwMode="auto">
            <a:xfrm flipV="1">
              <a:off x="5734051" y="787401"/>
              <a:ext cx="115888" cy="43497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1" name="Line 773"/>
            <p:cNvSpPr>
              <a:spLocks noChangeShapeType="1"/>
            </p:cNvSpPr>
            <p:nvPr/>
          </p:nvSpPr>
          <p:spPr bwMode="auto">
            <a:xfrm flipV="1">
              <a:off x="5734051" y="588964"/>
              <a:ext cx="0" cy="63341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2" name="Line 774"/>
            <p:cNvSpPr>
              <a:spLocks noChangeShapeType="1"/>
            </p:cNvSpPr>
            <p:nvPr/>
          </p:nvSpPr>
          <p:spPr bwMode="auto">
            <a:xfrm flipH="1" flipV="1">
              <a:off x="5535614" y="473076"/>
              <a:ext cx="198438"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3" name="Line 775"/>
            <p:cNvSpPr>
              <a:spLocks noChangeShapeType="1"/>
            </p:cNvSpPr>
            <p:nvPr/>
          </p:nvSpPr>
          <p:spPr bwMode="auto">
            <a:xfrm flipH="1" flipV="1">
              <a:off x="5303839" y="473076"/>
              <a:ext cx="430213"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4" name="Line 776"/>
            <p:cNvSpPr>
              <a:spLocks noChangeShapeType="1"/>
            </p:cNvSpPr>
            <p:nvPr/>
          </p:nvSpPr>
          <p:spPr bwMode="auto">
            <a:xfrm flipH="1" flipV="1">
              <a:off x="4987926" y="787401"/>
              <a:ext cx="746125" cy="43497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5" name="Line 777"/>
            <p:cNvSpPr>
              <a:spLocks noChangeShapeType="1"/>
            </p:cNvSpPr>
            <p:nvPr/>
          </p:nvSpPr>
          <p:spPr bwMode="auto">
            <a:xfrm flipH="1" flipV="1">
              <a:off x="4987926" y="1020764"/>
              <a:ext cx="746125" cy="20161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6" name="Line 778"/>
            <p:cNvSpPr>
              <a:spLocks noChangeShapeType="1"/>
            </p:cNvSpPr>
            <p:nvPr/>
          </p:nvSpPr>
          <p:spPr bwMode="auto">
            <a:xfrm flipH="1">
              <a:off x="5103814" y="1222376"/>
              <a:ext cx="630238" cy="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7" name="Line 779"/>
            <p:cNvSpPr>
              <a:spLocks noChangeShapeType="1"/>
            </p:cNvSpPr>
            <p:nvPr/>
          </p:nvSpPr>
          <p:spPr bwMode="auto">
            <a:xfrm flipH="1">
              <a:off x="5303839" y="1222376"/>
              <a:ext cx="430213" cy="1158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8" name="Line 780"/>
            <p:cNvSpPr>
              <a:spLocks noChangeShapeType="1"/>
            </p:cNvSpPr>
            <p:nvPr/>
          </p:nvSpPr>
          <p:spPr bwMode="auto">
            <a:xfrm flipV="1">
              <a:off x="5535614" y="1020764"/>
              <a:ext cx="314325" cy="3175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9" name="Line 781"/>
            <p:cNvSpPr>
              <a:spLocks noChangeShapeType="1"/>
            </p:cNvSpPr>
            <p:nvPr/>
          </p:nvSpPr>
          <p:spPr bwMode="auto">
            <a:xfrm flipV="1">
              <a:off x="5535614" y="787401"/>
              <a:ext cx="314325" cy="55086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50" name="Line 782"/>
            <p:cNvSpPr>
              <a:spLocks noChangeShapeType="1"/>
            </p:cNvSpPr>
            <p:nvPr/>
          </p:nvSpPr>
          <p:spPr bwMode="auto">
            <a:xfrm flipV="1">
              <a:off x="5535614" y="588964"/>
              <a:ext cx="198438"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51" name="Line 783"/>
            <p:cNvSpPr>
              <a:spLocks noChangeShapeType="1"/>
            </p:cNvSpPr>
            <p:nvPr/>
          </p:nvSpPr>
          <p:spPr bwMode="auto">
            <a:xfrm flipV="1">
              <a:off x="5535614" y="473076"/>
              <a:ext cx="0" cy="8651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52" name="Line 784"/>
            <p:cNvSpPr>
              <a:spLocks noChangeShapeType="1"/>
            </p:cNvSpPr>
            <p:nvPr/>
          </p:nvSpPr>
          <p:spPr bwMode="auto">
            <a:xfrm flipH="1" flipV="1">
              <a:off x="5103814" y="588964"/>
              <a:ext cx="431800"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53" name="Line 785"/>
            <p:cNvSpPr>
              <a:spLocks noChangeShapeType="1"/>
            </p:cNvSpPr>
            <p:nvPr/>
          </p:nvSpPr>
          <p:spPr bwMode="auto">
            <a:xfrm flipH="1" flipV="1">
              <a:off x="4987926" y="787401"/>
              <a:ext cx="547688" cy="55086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54" name="Line 786"/>
            <p:cNvSpPr>
              <a:spLocks noChangeShapeType="1"/>
            </p:cNvSpPr>
            <p:nvPr/>
          </p:nvSpPr>
          <p:spPr bwMode="auto">
            <a:xfrm flipH="1" flipV="1">
              <a:off x="4987926" y="1020764"/>
              <a:ext cx="547688" cy="3175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55" name="Line 787"/>
            <p:cNvSpPr>
              <a:spLocks noChangeShapeType="1"/>
            </p:cNvSpPr>
            <p:nvPr/>
          </p:nvSpPr>
          <p:spPr bwMode="auto">
            <a:xfrm flipH="1" flipV="1">
              <a:off x="5103814" y="1222376"/>
              <a:ext cx="431800" cy="1158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56" name="Line 788"/>
            <p:cNvSpPr>
              <a:spLocks noChangeShapeType="1"/>
            </p:cNvSpPr>
            <p:nvPr/>
          </p:nvSpPr>
          <p:spPr bwMode="auto">
            <a:xfrm flipV="1">
              <a:off x="5303839" y="1222376"/>
              <a:ext cx="430213" cy="1158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57" name="Line 789"/>
            <p:cNvSpPr>
              <a:spLocks noChangeShapeType="1"/>
            </p:cNvSpPr>
            <p:nvPr/>
          </p:nvSpPr>
          <p:spPr bwMode="auto">
            <a:xfrm flipV="1">
              <a:off x="5303839" y="1020764"/>
              <a:ext cx="546100" cy="3175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58" name="Line 790"/>
            <p:cNvSpPr>
              <a:spLocks noChangeShapeType="1"/>
            </p:cNvSpPr>
            <p:nvPr/>
          </p:nvSpPr>
          <p:spPr bwMode="auto">
            <a:xfrm flipV="1">
              <a:off x="5303839" y="787401"/>
              <a:ext cx="546100" cy="55086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59" name="Line 791"/>
            <p:cNvSpPr>
              <a:spLocks noChangeShapeType="1"/>
            </p:cNvSpPr>
            <p:nvPr/>
          </p:nvSpPr>
          <p:spPr bwMode="auto">
            <a:xfrm flipV="1">
              <a:off x="5303839" y="588964"/>
              <a:ext cx="430213"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60" name="Line 792"/>
            <p:cNvSpPr>
              <a:spLocks noChangeShapeType="1"/>
            </p:cNvSpPr>
            <p:nvPr/>
          </p:nvSpPr>
          <p:spPr bwMode="auto">
            <a:xfrm flipV="1">
              <a:off x="5303839" y="473076"/>
              <a:ext cx="0" cy="8651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61" name="Line 793"/>
            <p:cNvSpPr>
              <a:spLocks noChangeShapeType="1"/>
            </p:cNvSpPr>
            <p:nvPr/>
          </p:nvSpPr>
          <p:spPr bwMode="auto">
            <a:xfrm flipH="1" flipV="1">
              <a:off x="5103814" y="588964"/>
              <a:ext cx="200025"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62" name="Line 794"/>
            <p:cNvSpPr>
              <a:spLocks noChangeShapeType="1"/>
            </p:cNvSpPr>
            <p:nvPr/>
          </p:nvSpPr>
          <p:spPr bwMode="auto">
            <a:xfrm flipH="1" flipV="1">
              <a:off x="4987926" y="787401"/>
              <a:ext cx="315913" cy="55086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63" name="Line 795"/>
            <p:cNvSpPr>
              <a:spLocks noChangeShapeType="1"/>
            </p:cNvSpPr>
            <p:nvPr/>
          </p:nvSpPr>
          <p:spPr bwMode="auto">
            <a:xfrm flipH="1" flipV="1">
              <a:off x="4987926" y="1020764"/>
              <a:ext cx="315913" cy="3175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64" name="Line 796"/>
            <p:cNvSpPr>
              <a:spLocks noChangeShapeType="1"/>
            </p:cNvSpPr>
            <p:nvPr/>
          </p:nvSpPr>
          <p:spPr bwMode="auto">
            <a:xfrm>
              <a:off x="5103814" y="1222376"/>
              <a:ext cx="431800" cy="1158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65" name="Line 797"/>
            <p:cNvSpPr>
              <a:spLocks noChangeShapeType="1"/>
            </p:cNvSpPr>
            <p:nvPr/>
          </p:nvSpPr>
          <p:spPr bwMode="auto">
            <a:xfrm>
              <a:off x="5103814" y="1222376"/>
              <a:ext cx="630238" cy="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66" name="Line 798"/>
            <p:cNvSpPr>
              <a:spLocks noChangeShapeType="1"/>
            </p:cNvSpPr>
            <p:nvPr/>
          </p:nvSpPr>
          <p:spPr bwMode="auto">
            <a:xfrm flipV="1">
              <a:off x="5103814" y="1020764"/>
              <a:ext cx="746125" cy="20161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67" name="Line 799"/>
            <p:cNvSpPr>
              <a:spLocks noChangeShapeType="1"/>
            </p:cNvSpPr>
            <p:nvPr/>
          </p:nvSpPr>
          <p:spPr bwMode="auto">
            <a:xfrm flipV="1">
              <a:off x="5103814" y="787401"/>
              <a:ext cx="746125" cy="43497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68" name="Line 800"/>
            <p:cNvSpPr>
              <a:spLocks noChangeShapeType="1"/>
            </p:cNvSpPr>
            <p:nvPr/>
          </p:nvSpPr>
          <p:spPr bwMode="auto">
            <a:xfrm flipV="1">
              <a:off x="5103814" y="473076"/>
              <a:ext cx="431800"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69" name="Line 801"/>
            <p:cNvSpPr>
              <a:spLocks noChangeShapeType="1"/>
            </p:cNvSpPr>
            <p:nvPr/>
          </p:nvSpPr>
          <p:spPr bwMode="auto">
            <a:xfrm flipV="1">
              <a:off x="5103814" y="473076"/>
              <a:ext cx="200025"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70" name="Line 802"/>
            <p:cNvSpPr>
              <a:spLocks noChangeShapeType="1"/>
            </p:cNvSpPr>
            <p:nvPr/>
          </p:nvSpPr>
          <p:spPr bwMode="auto">
            <a:xfrm flipV="1">
              <a:off x="5103814" y="588964"/>
              <a:ext cx="0" cy="63341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71" name="Line 803"/>
            <p:cNvSpPr>
              <a:spLocks noChangeShapeType="1"/>
            </p:cNvSpPr>
            <p:nvPr/>
          </p:nvSpPr>
          <p:spPr bwMode="auto">
            <a:xfrm flipH="1" flipV="1">
              <a:off x="4987926" y="787401"/>
              <a:ext cx="115888" cy="43497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72" name="Line 804"/>
            <p:cNvSpPr>
              <a:spLocks noChangeShapeType="1"/>
            </p:cNvSpPr>
            <p:nvPr/>
          </p:nvSpPr>
          <p:spPr bwMode="auto">
            <a:xfrm>
              <a:off x="4987926" y="1020764"/>
              <a:ext cx="315913" cy="3175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73" name="Line 805"/>
            <p:cNvSpPr>
              <a:spLocks noChangeShapeType="1"/>
            </p:cNvSpPr>
            <p:nvPr/>
          </p:nvSpPr>
          <p:spPr bwMode="auto">
            <a:xfrm>
              <a:off x="4987926" y="1020764"/>
              <a:ext cx="547688" cy="3175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74" name="Line 806"/>
            <p:cNvSpPr>
              <a:spLocks noChangeShapeType="1"/>
            </p:cNvSpPr>
            <p:nvPr/>
          </p:nvSpPr>
          <p:spPr bwMode="auto">
            <a:xfrm>
              <a:off x="4987926" y="1020764"/>
              <a:ext cx="746125" cy="20161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75" name="Line 807"/>
            <p:cNvSpPr>
              <a:spLocks noChangeShapeType="1"/>
            </p:cNvSpPr>
            <p:nvPr/>
          </p:nvSpPr>
          <p:spPr bwMode="auto">
            <a:xfrm>
              <a:off x="4987926" y="1020764"/>
              <a:ext cx="862013" cy="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76" name="Line 808"/>
            <p:cNvSpPr>
              <a:spLocks noChangeShapeType="1"/>
            </p:cNvSpPr>
            <p:nvPr/>
          </p:nvSpPr>
          <p:spPr bwMode="auto">
            <a:xfrm flipV="1">
              <a:off x="4987926" y="588964"/>
              <a:ext cx="746125" cy="4318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77" name="Line 809"/>
            <p:cNvSpPr>
              <a:spLocks noChangeShapeType="1"/>
            </p:cNvSpPr>
            <p:nvPr/>
          </p:nvSpPr>
          <p:spPr bwMode="auto">
            <a:xfrm flipV="1">
              <a:off x="4987926" y="473076"/>
              <a:ext cx="547688" cy="5476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78" name="Line 811"/>
            <p:cNvSpPr>
              <a:spLocks noChangeShapeType="1"/>
            </p:cNvSpPr>
            <p:nvPr/>
          </p:nvSpPr>
          <p:spPr bwMode="auto">
            <a:xfrm flipV="1">
              <a:off x="4987926" y="473076"/>
              <a:ext cx="315913" cy="5476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79" name="Line 812"/>
            <p:cNvSpPr>
              <a:spLocks noChangeShapeType="1"/>
            </p:cNvSpPr>
            <p:nvPr/>
          </p:nvSpPr>
          <p:spPr bwMode="auto">
            <a:xfrm flipV="1">
              <a:off x="4987926" y="588964"/>
              <a:ext cx="115888" cy="4318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80" name="Line 813"/>
            <p:cNvSpPr>
              <a:spLocks noChangeShapeType="1"/>
            </p:cNvSpPr>
            <p:nvPr/>
          </p:nvSpPr>
          <p:spPr bwMode="auto">
            <a:xfrm>
              <a:off x="4987926" y="787401"/>
              <a:ext cx="115888" cy="43497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81" name="Line 814"/>
            <p:cNvSpPr>
              <a:spLocks noChangeShapeType="1"/>
            </p:cNvSpPr>
            <p:nvPr/>
          </p:nvSpPr>
          <p:spPr bwMode="auto">
            <a:xfrm>
              <a:off x="4987926" y="787401"/>
              <a:ext cx="315913" cy="55086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82" name="Line 815"/>
            <p:cNvSpPr>
              <a:spLocks noChangeShapeType="1"/>
            </p:cNvSpPr>
            <p:nvPr/>
          </p:nvSpPr>
          <p:spPr bwMode="auto">
            <a:xfrm>
              <a:off x="4987926" y="787401"/>
              <a:ext cx="547688" cy="55086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83" name="Line 816"/>
            <p:cNvSpPr>
              <a:spLocks noChangeShapeType="1"/>
            </p:cNvSpPr>
            <p:nvPr/>
          </p:nvSpPr>
          <p:spPr bwMode="auto">
            <a:xfrm>
              <a:off x="4987926" y="787401"/>
              <a:ext cx="746125" cy="43497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84" name="Line 817"/>
            <p:cNvSpPr>
              <a:spLocks noChangeShapeType="1"/>
            </p:cNvSpPr>
            <p:nvPr/>
          </p:nvSpPr>
          <p:spPr bwMode="auto">
            <a:xfrm>
              <a:off x="4987926" y="787401"/>
              <a:ext cx="862013" cy="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85" name="Line 818"/>
            <p:cNvSpPr>
              <a:spLocks noChangeShapeType="1"/>
            </p:cNvSpPr>
            <p:nvPr/>
          </p:nvSpPr>
          <p:spPr bwMode="auto">
            <a:xfrm flipV="1">
              <a:off x="4987926" y="588964"/>
              <a:ext cx="746125" cy="19843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86" name="Line 819"/>
            <p:cNvSpPr>
              <a:spLocks noChangeShapeType="1"/>
            </p:cNvSpPr>
            <p:nvPr/>
          </p:nvSpPr>
          <p:spPr bwMode="auto">
            <a:xfrm flipV="1">
              <a:off x="4987926" y="473076"/>
              <a:ext cx="547688" cy="31432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87" name="Line 820"/>
            <p:cNvSpPr>
              <a:spLocks noChangeShapeType="1"/>
            </p:cNvSpPr>
            <p:nvPr/>
          </p:nvSpPr>
          <p:spPr bwMode="auto">
            <a:xfrm flipV="1">
              <a:off x="4987926" y="473076"/>
              <a:ext cx="315913" cy="31432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88" name="Line 821"/>
            <p:cNvSpPr>
              <a:spLocks noChangeShapeType="1"/>
            </p:cNvSpPr>
            <p:nvPr/>
          </p:nvSpPr>
          <p:spPr bwMode="auto">
            <a:xfrm flipH="1">
              <a:off x="4987926" y="588964"/>
              <a:ext cx="115888" cy="4318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89" name="Line 822"/>
            <p:cNvSpPr>
              <a:spLocks noChangeShapeType="1"/>
            </p:cNvSpPr>
            <p:nvPr/>
          </p:nvSpPr>
          <p:spPr bwMode="auto">
            <a:xfrm>
              <a:off x="5103813" y="588964"/>
              <a:ext cx="0" cy="63341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90" name="Line 823"/>
            <p:cNvSpPr>
              <a:spLocks noChangeShapeType="1"/>
            </p:cNvSpPr>
            <p:nvPr/>
          </p:nvSpPr>
          <p:spPr bwMode="auto">
            <a:xfrm>
              <a:off x="5103813" y="588964"/>
              <a:ext cx="200025"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91" name="Line 824"/>
            <p:cNvSpPr>
              <a:spLocks noChangeShapeType="1"/>
            </p:cNvSpPr>
            <p:nvPr/>
          </p:nvSpPr>
          <p:spPr bwMode="auto">
            <a:xfrm>
              <a:off x="5103813" y="588964"/>
              <a:ext cx="431800"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92" name="Line 825"/>
            <p:cNvSpPr>
              <a:spLocks noChangeShapeType="1"/>
            </p:cNvSpPr>
            <p:nvPr/>
          </p:nvSpPr>
          <p:spPr bwMode="auto">
            <a:xfrm>
              <a:off x="5103813" y="588964"/>
              <a:ext cx="746125" cy="4318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93" name="Line 826"/>
            <p:cNvSpPr>
              <a:spLocks noChangeShapeType="1"/>
            </p:cNvSpPr>
            <p:nvPr/>
          </p:nvSpPr>
          <p:spPr bwMode="auto">
            <a:xfrm>
              <a:off x="5103813" y="588964"/>
              <a:ext cx="746125" cy="19843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94" name="Line 827"/>
            <p:cNvSpPr>
              <a:spLocks noChangeShapeType="1"/>
            </p:cNvSpPr>
            <p:nvPr/>
          </p:nvSpPr>
          <p:spPr bwMode="auto">
            <a:xfrm>
              <a:off x="5103813" y="588964"/>
              <a:ext cx="630238" cy="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95" name="Line 828"/>
            <p:cNvSpPr>
              <a:spLocks noChangeShapeType="1"/>
            </p:cNvSpPr>
            <p:nvPr/>
          </p:nvSpPr>
          <p:spPr bwMode="auto">
            <a:xfrm flipV="1">
              <a:off x="5103813" y="473076"/>
              <a:ext cx="431800" cy="1158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96" name="Freeform 829"/>
            <p:cNvSpPr>
              <a:spLocks/>
            </p:cNvSpPr>
            <p:nvPr/>
          </p:nvSpPr>
          <p:spPr bwMode="auto">
            <a:xfrm>
              <a:off x="4932363" y="415926"/>
              <a:ext cx="974725" cy="979488"/>
            </a:xfrm>
            <a:custGeom>
              <a:avLst/>
              <a:gdLst>
                <a:gd name="T0" fmla="*/ 229 w 260"/>
                <a:gd name="T1" fmla="*/ 187 h 261"/>
                <a:gd name="T2" fmla="*/ 187 w 260"/>
                <a:gd name="T3" fmla="*/ 31 h 261"/>
                <a:gd name="T4" fmla="*/ 31 w 260"/>
                <a:gd name="T5" fmla="*/ 73 h 261"/>
                <a:gd name="T6" fmla="*/ 73 w 260"/>
                <a:gd name="T7" fmla="*/ 229 h 261"/>
                <a:gd name="T8" fmla="*/ 229 w 260"/>
                <a:gd name="T9" fmla="*/ 187 h 261"/>
              </a:gdLst>
              <a:ahLst/>
              <a:cxnLst>
                <a:cxn ang="0">
                  <a:pos x="T0" y="T1"/>
                </a:cxn>
                <a:cxn ang="0">
                  <a:pos x="T2" y="T3"/>
                </a:cxn>
                <a:cxn ang="0">
                  <a:pos x="T4" y="T5"/>
                </a:cxn>
                <a:cxn ang="0">
                  <a:pos x="T6" y="T7"/>
                </a:cxn>
                <a:cxn ang="0">
                  <a:pos x="T8" y="T9"/>
                </a:cxn>
              </a:cxnLst>
              <a:rect l="0" t="0" r="r" b="b"/>
              <a:pathLst>
                <a:path w="260" h="261">
                  <a:moveTo>
                    <a:pt x="229" y="187"/>
                  </a:moveTo>
                  <a:cubicBezTo>
                    <a:pt x="260" y="133"/>
                    <a:pt x="242" y="63"/>
                    <a:pt x="187" y="31"/>
                  </a:cubicBezTo>
                  <a:cubicBezTo>
                    <a:pt x="132" y="0"/>
                    <a:pt x="63" y="19"/>
                    <a:pt x="31" y="73"/>
                  </a:cubicBezTo>
                  <a:cubicBezTo>
                    <a:pt x="0" y="128"/>
                    <a:pt x="18" y="198"/>
                    <a:pt x="73" y="229"/>
                  </a:cubicBezTo>
                  <a:cubicBezTo>
                    <a:pt x="128" y="261"/>
                    <a:pt x="197" y="242"/>
                    <a:pt x="229" y="187"/>
                  </a:cubicBezTo>
                  <a:close/>
                </a:path>
              </a:pathLst>
            </a:cu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grpSp>
      <p:grpSp>
        <p:nvGrpSpPr>
          <p:cNvPr id="97" name="Group 1284"/>
          <p:cNvGrpSpPr/>
          <p:nvPr userDrawn="1"/>
        </p:nvGrpSpPr>
        <p:grpSpPr>
          <a:xfrm>
            <a:off x="7961775" y="4570939"/>
            <a:ext cx="1445031" cy="1935620"/>
            <a:chOff x="4932363" y="415926"/>
            <a:chExt cx="974725" cy="979488"/>
          </a:xfrm>
        </p:grpSpPr>
        <p:sp>
          <p:nvSpPr>
            <p:cNvPr id="98" name="Freeform 829"/>
            <p:cNvSpPr>
              <a:spLocks/>
            </p:cNvSpPr>
            <p:nvPr/>
          </p:nvSpPr>
          <p:spPr bwMode="auto">
            <a:xfrm>
              <a:off x="4932363" y="415926"/>
              <a:ext cx="974725" cy="979488"/>
            </a:xfrm>
            <a:custGeom>
              <a:avLst/>
              <a:gdLst>
                <a:gd name="T0" fmla="*/ 229 w 260"/>
                <a:gd name="T1" fmla="*/ 187 h 261"/>
                <a:gd name="T2" fmla="*/ 187 w 260"/>
                <a:gd name="T3" fmla="*/ 31 h 261"/>
                <a:gd name="T4" fmla="*/ 31 w 260"/>
                <a:gd name="T5" fmla="*/ 73 h 261"/>
                <a:gd name="T6" fmla="*/ 73 w 260"/>
                <a:gd name="T7" fmla="*/ 229 h 261"/>
                <a:gd name="T8" fmla="*/ 229 w 260"/>
                <a:gd name="T9" fmla="*/ 187 h 261"/>
              </a:gdLst>
              <a:ahLst/>
              <a:cxnLst>
                <a:cxn ang="0">
                  <a:pos x="T0" y="T1"/>
                </a:cxn>
                <a:cxn ang="0">
                  <a:pos x="T2" y="T3"/>
                </a:cxn>
                <a:cxn ang="0">
                  <a:pos x="T4" y="T5"/>
                </a:cxn>
                <a:cxn ang="0">
                  <a:pos x="T6" y="T7"/>
                </a:cxn>
                <a:cxn ang="0">
                  <a:pos x="T8" y="T9"/>
                </a:cxn>
              </a:cxnLst>
              <a:rect l="0" t="0" r="r" b="b"/>
              <a:pathLst>
                <a:path w="260" h="261">
                  <a:moveTo>
                    <a:pt x="229" y="187"/>
                  </a:moveTo>
                  <a:cubicBezTo>
                    <a:pt x="260" y="133"/>
                    <a:pt x="242" y="63"/>
                    <a:pt x="187" y="31"/>
                  </a:cubicBezTo>
                  <a:cubicBezTo>
                    <a:pt x="132" y="0"/>
                    <a:pt x="63" y="19"/>
                    <a:pt x="31" y="73"/>
                  </a:cubicBezTo>
                  <a:cubicBezTo>
                    <a:pt x="0" y="128"/>
                    <a:pt x="18" y="198"/>
                    <a:pt x="73" y="229"/>
                  </a:cubicBezTo>
                  <a:cubicBezTo>
                    <a:pt x="128" y="261"/>
                    <a:pt x="197" y="242"/>
                    <a:pt x="229" y="187"/>
                  </a:cubicBezTo>
                  <a:close/>
                </a:path>
              </a:pathLst>
            </a:custGeom>
            <a:solidFill>
              <a:srgbClr val="000000">
                <a:alpha val="50196"/>
              </a:srgbClr>
            </a:solidFill>
            <a:ln w="5" cap="rnd">
              <a:solidFill>
                <a:srgbClr val="7F7F7F">
                  <a:alpha val="65098"/>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99" name="Freeform 738"/>
            <p:cNvSpPr>
              <a:spLocks/>
            </p:cNvSpPr>
            <p:nvPr/>
          </p:nvSpPr>
          <p:spPr bwMode="auto">
            <a:xfrm>
              <a:off x="4987926" y="473076"/>
              <a:ext cx="862013" cy="865188"/>
            </a:xfrm>
            <a:custGeom>
              <a:avLst/>
              <a:gdLst>
                <a:gd name="T0" fmla="*/ 543 w 543"/>
                <a:gd name="T1" fmla="*/ 345 h 545"/>
                <a:gd name="T2" fmla="*/ 272 w 543"/>
                <a:gd name="T3" fmla="*/ 271 h 545"/>
                <a:gd name="T4" fmla="*/ 470 w 543"/>
                <a:gd name="T5" fmla="*/ 472 h 545"/>
                <a:gd name="T6" fmla="*/ 272 w 543"/>
                <a:gd name="T7" fmla="*/ 271 h 545"/>
                <a:gd name="T8" fmla="*/ 345 w 543"/>
                <a:gd name="T9" fmla="*/ 545 h 545"/>
                <a:gd name="T10" fmla="*/ 272 w 543"/>
                <a:gd name="T11" fmla="*/ 271 h 545"/>
                <a:gd name="T12" fmla="*/ 199 w 543"/>
                <a:gd name="T13" fmla="*/ 545 h 545"/>
                <a:gd name="T14" fmla="*/ 272 w 543"/>
                <a:gd name="T15" fmla="*/ 271 h 545"/>
                <a:gd name="T16" fmla="*/ 73 w 543"/>
                <a:gd name="T17" fmla="*/ 472 h 545"/>
                <a:gd name="T18" fmla="*/ 272 w 543"/>
                <a:gd name="T19" fmla="*/ 271 h 545"/>
                <a:gd name="T20" fmla="*/ 0 w 543"/>
                <a:gd name="T21" fmla="*/ 345 h 545"/>
                <a:gd name="T22" fmla="*/ 272 w 543"/>
                <a:gd name="T23" fmla="*/ 271 h 545"/>
                <a:gd name="T24" fmla="*/ 0 w 543"/>
                <a:gd name="T25" fmla="*/ 198 h 545"/>
                <a:gd name="T26" fmla="*/ 272 w 543"/>
                <a:gd name="T27" fmla="*/ 271 h 545"/>
                <a:gd name="T28" fmla="*/ 73 w 543"/>
                <a:gd name="T29" fmla="*/ 73 h 545"/>
                <a:gd name="T30" fmla="*/ 272 w 543"/>
                <a:gd name="T31" fmla="*/ 271 h 545"/>
                <a:gd name="T32" fmla="*/ 199 w 543"/>
                <a:gd name="T33" fmla="*/ 0 h 545"/>
                <a:gd name="T34" fmla="*/ 272 w 543"/>
                <a:gd name="T35" fmla="*/ 271 h 545"/>
                <a:gd name="T36" fmla="*/ 345 w 543"/>
                <a:gd name="T37" fmla="*/ 0 h 545"/>
                <a:gd name="T38" fmla="*/ 272 w 543"/>
                <a:gd name="T39" fmla="*/ 271 h 545"/>
                <a:gd name="T40" fmla="*/ 470 w 543"/>
                <a:gd name="T41" fmla="*/ 73 h 545"/>
                <a:gd name="T42" fmla="*/ 272 w 543"/>
                <a:gd name="T43" fmla="*/ 271 h 545"/>
                <a:gd name="T44" fmla="*/ 543 w 543"/>
                <a:gd name="T45" fmla="*/ 198 h 545"/>
                <a:gd name="T46" fmla="*/ 272 w 543"/>
                <a:gd name="T47" fmla="*/ 271 h 545"/>
                <a:gd name="T48" fmla="*/ 543 w 543"/>
                <a:gd name="T49" fmla="*/ 3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3" h="545">
                  <a:moveTo>
                    <a:pt x="543" y="345"/>
                  </a:moveTo>
                  <a:lnTo>
                    <a:pt x="272" y="271"/>
                  </a:lnTo>
                  <a:lnTo>
                    <a:pt x="470" y="472"/>
                  </a:lnTo>
                  <a:lnTo>
                    <a:pt x="272" y="271"/>
                  </a:lnTo>
                  <a:lnTo>
                    <a:pt x="345" y="545"/>
                  </a:lnTo>
                  <a:lnTo>
                    <a:pt x="272" y="271"/>
                  </a:lnTo>
                  <a:lnTo>
                    <a:pt x="199" y="545"/>
                  </a:lnTo>
                  <a:lnTo>
                    <a:pt x="272" y="271"/>
                  </a:lnTo>
                  <a:lnTo>
                    <a:pt x="73" y="472"/>
                  </a:lnTo>
                  <a:lnTo>
                    <a:pt x="272" y="271"/>
                  </a:lnTo>
                  <a:lnTo>
                    <a:pt x="0" y="345"/>
                  </a:lnTo>
                  <a:lnTo>
                    <a:pt x="272" y="271"/>
                  </a:lnTo>
                  <a:lnTo>
                    <a:pt x="0" y="198"/>
                  </a:lnTo>
                  <a:lnTo>
                    <a:pt x="272" y="271"/>
                  </a:lnTo>
                  <a:lnTo>
                    <a:pt x="73" y="73"/>
                  </a:lnTo>
                  <a:lnTo>
                    <a:pt x="272" y="271"/>
                  </a:lnTo>
                  <a:lnTo>
                    <a:pt x="199" y="0"/>
                  </a:lnTo>
                  <a:lnTo>
                    <a:pt x="272" y="271"/>
                  </a:lnTo>
                  <a:lnTo>
                    <a:pt x="345" y="0"/>
                  </a:lnTo>
                  <a:lnTo>
                    <a:pt x="272" y="271"/>
                  </a:lnTo>
                  <a:lnTo>
                    <a:pt x="470" y="73"/>
                  </a:lnTo>
                  <a:lnTo>
                    <a:pt x="272" y="271"/>
                  </a:lnTo>
                  <a:lnTo>
                    <a:pt x="543" y="198"/>
                  </a:lnTo>
                  <a:lnTo>
                    <a:pt x="272" y="271"/>
                  </a:lnTo>
                  <a:lnTo>
                    <a:pt x="543" y="345"/>
                  </a:lnTo>
                  <a:close/>
                </a:path>
              </a:pathLst>
            </a:cu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00" name="Freeform 739"/>
            <p:cNvSpPr>
              <a:spLocks/>
            </p:cNvSpPr>
            <p:nvPr/>
          </p:nvSpPr>
          <p:spPr bwMode="auto">
            <a:xfrm>
              <a:off x="4987926" y="473076"/>
              <a:ext cx="862013" cy="865188"/>
            </a:xfrm>
            <a:custGeom>
              <a:avLst/>
              <a:gdLst>
                <a:gd name="T0" fmla="*/ 543 w 543"/>
                <a:gd name="T1" fmla="*/ 345 h 545"/>
                <a:gd name="T2" fmla="*/ 272 w 543"/>
                <a:gd name="T3" fmla="*/ 271 h 545"/>
                <a:gd name="T4" fmla="*/ 470 w 543"/>
                <a:gd name="T5" fmla="*/ 472 h 545"/>
                <a:gd name="T6" fmla="*/ 272 w 543"/>
                <a:gd name="T7" fmla="*/ 271 h 545"/>
                <a:gd name="T8" fmla="*/ 345 w 543"/>
                <a:gd name="T9" fmla="*/ 545 h 545"/>
                <a:gd name="T10" fmla="*/ 272 w 543"/>
                <a:gd name="T11" fmla="*/ 271 h 545"/>
                <a:gd name="T12" fmla="*/ 199 w 543"/>
                <a:gd name="T13" fmla="*/ 545 h 545"/>
                <a:gd name="T14" fmla="*/ 272 w 543"/>
                <a:gd name="T15" fmla="*/ 271 h 545"/>
                <a:gd name="T16" fmla="*/ 73 w 543"/>
                <a:gd name="T17" fmla="*/ 472 h 545"/>
                <a:gd name="T18" fmla="*/ 272 w 543"/>
                <a:gd name="T19" fmla="*/ 271 h 545"/>
                <a:gd name="T20" fmla="*/ 0 w 543"/>
                <a:gd name="T21" fmla="*/ 345 h 545"/>
                <a:gd name="T22" fmla="*/ 272 w 543"/>
                <a:gd name="T23" fmla="*/ 271 h 545"/>
                <a:gd name="T24" fmla="*/ 0 w 543"/>
                <a:gd name="T25" fmla="*/ 198 h 545"/>
                <a:gd name="T26" fmla="*/ 272 w 543"/>
                <a:gd name="T27" fmla="*/ 271 h 545"/>
                <a:gd name="T28" fmla="*/ 73 w 543"/>
                <a:gd name="T29" fmla="*/ 73 h 545"/>
                <a:gd name="T30" fmla="*/ 272 w 543"/>
                <a:gd name="T31" fmla="*/ 271 h 545"/>
                <a:gd name="T32" fmla="*/ 199 w 543"/>
                <a:gd name="T33" fmla="*/ 0 h 545"/>
                <a:gd name="T34" fmla="*/ 272 w 543"/>
                <a:gd name="T35" fmla="*/ 271 h 545"/>
                <a:gd name="T36" fmla="*/ 345 w 543"/>
                <a:gd name="T37" fmla="*/ 0 h 545"/>
                <a:gd name="T38" fmla="*/ 272 w 543"/>
                <a:gd name="T39" fmla="*/ 271 h 545"/>
                <a:gd name="T40" fmla="*/ 470 w 543"/>
                <a:gd name="T41" fmla="*/ 73 h 545"/>
                <a:gd name="T42" fmla="*/ 272 w 543"/>
                <a:gd name="T43" fmla="*/ 271 h 545"/>
                <a:gd name="T44" fmla="*/ 543 w 543"/>
                <a:gd name="T45" fmla="*/ 198 h 545"/>
                <a:gd name="T46" fmla="*/ 272 w 543"/>
                <a:gd name="T47" fmla="*/ 271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3" h="545">
                  <a:moveTo>
                    <a:pt x="543" y="345"/>
                  </a:moveTo>
                  <a:lnTo>
                    <a:pt x="272" y="271"/>
                  </a:lnTo>
                  <a:lnTo>
                    <a:pt x="470" y="472"/>
                  </a:lnTo>
                  <a:lnTo>
                    <a:pt x="272" y="271"/>
                  </a:lnTo>
                  <a:lnTo>
                    <a:pt x="345" y="545"/>
                  </a:lnTo>
                  <a:lnTo>
                    <a:pt x="272" y="271"/>
                  </a:lnTo>
                  <a:lnTo>
                    <a:pt x="199" y="545"/>
                  </a:lnTo>
                  <a:lnTo>
                    <a:pt x="272" y="271"/>
                  </a:lnTo>
                  <a:lnTo>
                    <a:pt x="73" y="472"/>
                  </a:lnTo>
                  <a:lnTo>
                    <a:pt x="272" y="271"/>
                  </a:lnTo>
                  <a:lnTo>
                    <a:pt x="0" y="345"/>
                  </a:lnTo>
                  <a:lnTo>
                    <a:pt x="272" y="271"/>
                  </a:lnTo>
                  <a:lnTo>
                    <a:pt x="0" y="198"/>
                  </a:lnTo>
                  <a:lnTo>
                    <a:pt x="272" y="271"/>
                  </a:lnTo>
                  <a:lnTo>
                    <a:pt x="73" y="73"/>
                  </a:lnTo>
                  <a:lnTo>
                    <a:pt x="272" y="271"/>
                  </a:lnTo>
                  <a:lnTo>
                    <a:pt x="199" y="0"/>
                  </a:lnTo>
                  <a:lnTo>
                    <a:pt x="272" y="271"/>
                  </a:lnTo>
                  <a:lnTo>
                    <a:pt x="345" y="0"/>
                  </a:lnTo>
                  <a:lnTo>
                    <a:pt x="272" y="271"/>
                  </a:lnTo>
                  <a:lnTo>
                    <a:pt x="470" y="73"/>
                  </a:lnTo>
                  <a:lnTo>
                    <a:pt x="272" y="271"/>
                  </a:lnTo>
                  <a:lnTo>
                    <a:pt x="543" y="198"/>
                  </a:lnTo>
                  <a:lnTo>
                    <a:pt x="272" y="271"/>
                  </a:lnTo>
                </a:path>
              </a:pathLst>
            </a:cu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01" name="Line 740"/>
            <p:cNvSpPr>
              <a:spLocks noChangeShapeType="1"/>
            </p:cNvSpPr>
            <p:nvPr/>
          </p:nvSpPr>
          <p:spPr bwMode="auto">
            <a:xfrm flipH="1">
              <a:off x="5103814" y="473076"/>
              <a:ext cx="431800" cy="1158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02" name="Line 741"/>
            <p:cNvSpPr>
              <a:spLocks noChangeShapeType="1"/>
            </p:cNvSpPr>
            <p:nvPr/>
          </p:nvSpPr>
          <p:spPr bwMode="auto">
            <a:xfrm flipH="1">
              <a:off x="4987926" y="473076"/>
              <a:ext cx="547688" cy="31432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03" name="Line 742"/>
            <p:cNvSpPr>
              <a:spLocks noChangeShapeType="1"/>
            </p:cNvSpPr>
            <p:nvPr/>
          </p:nvSpPr>
          <p:spPr bwMode="auto">
            <a:xfrm flipH="1">
              <a:off x="4987926" y="473076"/>
              <a:ext cx="547688" cy="5476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04" name="Line 743"/>
            <p:cNvSpPr>
              <a:spLocks noChangeShapeType="1"/>
            </p:cNvSpPr>
            <p:nvPr/>
          </p:nvSpPr>
          <p:spPr bwMode="auto">
            <a:xfrm flipH="1">
              <a:off x="5103814" y="473076"/>
              <a:ext cx="431800"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05" name="Line 744"/>
            <p:cNvSpPr>
              <a:spLocks noChangeShapeType="1"/>
            </p:cNvSpPr>
            <p:nvPr/>
          </p:nvSpPr>
          <p:spPr bwMode="auto">
            <a:xfrm>
              <a:off x="5535614" y="473076"/>
              <a:ext cx="0" cy="8651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06" name="Line 745"/>
            <p:cNvSpPr>
              <a:spLocks noChangeShapeType="1"/>
            </p:cNvSpPr>
            <p:nvPr/>
          </p:nvSpPr>
          <p:spPr bwMode="auto">
            <a:xfrm>
              <a:off x="5535614" y="473076"/>
              <a:ext cx="198438"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07" name="Line 746"/>
            <p:cNvSpPr>
              <a:spLocks noChangeShapeType="1"/>
            </p:cNvSpPr>
            <p:nvPr/>
          </p:nvSpPr>
          <p:spPr bwMode="auto">
            <a:xfrm>
              <a:off x="5535614" y="473076"/>
              <a:ext cx="314325" cy="5476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08" name="Line 747"/>
            <p:cNvSpPr>
              <a:spLocks noChangeShapeType="1"/>
            </p:cNvSpPr>
            <p:nvPr/>
          </p:nvSpPr>
          <p:spPr bwMode="auto">
            <a:xfrm>
              <a:off x="5535614" y="473076"/>
              <a:ext cx="314325" cy="31432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09" name="Line 748"/>
            <p:cNvSpPr>
              <a:spLocks noChangeShapeType="1"/>
            </p:cNvSpPr>
            <p:nvPr/>
          </p:nvSpPr>
          <p:spPr bwMode="auto">
            <a:xfrm flipH="1" flipV="1">
              <a:off x="5303839" y="473076"/>
              <a:ext cx="430213" cy="1158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10" name="Line 749"/>
            <p:cNvSpPr>
              <a:spLocks noChangeShapeType="1"/>
            </p:cNvSpPr>
            <p:nvPr/>
          </p:nvSpPr>
          <p:spPr bwMode="auto">
            <a:xfrm flipH="1">
              <a:off x="5103814" y="588964"/>
              <a:ext cx="630238" cy="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11" name="Line 750"/>
            <p:cNvSpPr>
              <a:spLocks noChangeShapeType="1"/>
            </p:cNvSpPr>
            <p:nvPr/>
          </p:nvSpPr>
          <p:spPr bwMode="auto">
            <a:xfrm flipH="1">
              <a:off x="4987926" y="588964"/>
              <a:ext cx="746125" cy="19843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12" name="Line 751"/>
            <p:cNvSpPr>
              <a:spLocks noChangeShapeType="1"/>
            </p:cNvSpPr>
            <p:nvPr/>
          </p:nvSpPr>
          <p:spPr bwMode="auto">
            <a:xfrm flipH="1">
              <a:off x="4987926" y="588964"/>
              <a:ext cx="746125" cy="4318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13" name="Line 752"/>
            <p:cNvSpPr>
              <a:spLocks noChangeShapeType="1"/>
            </p:cNvSpPr>
            <p:nvPr/>
          </p:nvSpPr>
          <p:spPr bwMode="auto">
            <a:xfrm flipH="1">
              <a:off x="5303839" y="588964"/>
              <a:ext cx="430213"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14" name="Line 753"/>
            <p:cNvSpPr>
              <a:spLocks noChangeShapeType="1"/>
            </p:cNvSpPr>
            <p:nvPr/>
          </p:nvSpPr>
          <p:spPr bwMode="auto">
            <a:xfrm flipH="1">
              <a:off x="5535614" y="588964"/>
              <a:ext cx="198438"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15" name="Line 754"/>
            <p:cNvSpPr>
              <a:spLocks noChangeShapeType="1"/>
            </p:cNvSpPr>
            <p:nvPr/>
          </p:nvSpPr>
          <p:spPr bwMode="auto">
            <a:xfrm>
              <a:off x="5734051" y="588964"/>
              <a:ext cx="0" cy="63341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16" name="Line 755"/>
            <p:cNvSpPr>
              <a:spLocks noChangeShapeType="1"/>
            </p:cNvSpPr>
            <p:nvPr/>
          </p:nvSpPr>
          <p:spPr bwMode="auto">
            <a:xfrm>
              <a:off x="5734051" y="588964"/>
              <a:ext cx="115888" cy="4318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17" name="Line 756"/>
            <p:cNvSpPr>
              <a:spLocks noChangeShapeType="1"/>
            </p:cNvSpPr>
            <p:nvPr/>
          </p:nvSpPr>
          <p:spPr bwMode="auto">
            <a:xfrm flipH="1" flipV="1">
              <a:off x="5535614" y="473076"/>
              <a:ext cx="314325" cy="31432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18" name="Line 757"/>
            <p:cNvSpPr>
              <a:spLocks noChangeShapeType="1"/>
            </p:cNvSpPr>
            <p:nvPr/>
          </p:nvSpPr>
          <p:spPr bwMode="auto">
            <a:xfrm flipH="1" flipV="1">
              <a:off x="5303839" y="473076"/>
              <a:ext cx="546100" cy="31432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19" name="Line 758"/>
            <p:cNvSpPr>
              <a:spLocks noChangeShapeType="1"/>
            </p:cNvSpPr>
            <p:nvPr/>
          </p:nvSpPr>
          <p:spPr bwMode="auto">
            <a:xfrm flipH="1" flipV="1">
              <a:off x="5103814" y="588964"/>
              <a:ext cx="746125" cy="19843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20" name="Line 759"/>
            <p:cNvSpPr>
              <a:spLocks noChangeShapeType="1"/>
            </p:cNvSpPr>
            <p:nvPr/>
          </p:nvSpPr>
          <p:spPr bwMode="auto">
            <a:xfrm flipH="1">
              <a:off x="4987926" y="787401"/>
              <a:ext cx="862013" cy="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21" name="Line 760"/>
            <p:cNvSpPr>
              <a:spLocks noChangeShapeType="1"/>
            </p:cNvSpPr>
            <p:nvPr/>
          </p:nvSpPr>
          <p:spPr bwMode="auto">
            <a:xfrm flipH="1">
              <a:off x="5103814" y="787401"/>
              <a:ext cx="746125" cy="43497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22" name="Line 761"/>
            <p:cNvSpPr>
              <a:spLocks noChangeShapeType="1"/>
            </p:cNvSpPr>
            <p:nvPr/>
          </p:nvSpPr>
          <p:spPr bwMode="auto">
            <a:xfrm flipH="1">
              <a:off x="5303839" y="787401"/>
              <a:ext cx="546100" cy="55086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23" name="Line 762"/>
            <p:cNvSpPr>
              <a:spLocks noChangeShapeType="1"/>
            </p:cNvSpPr>
            <p:nvPr/>
          </p:nvSpPr>
          <p:spPr bwMode="auto">
            <a:xfrm flipH="1">
              <a:off x="5535614" y="787401"/>
              <a:ext cx="314325" cy="55086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24" name="Line 763"/>
            <p:cNvSpPr>
              <a:spLocks noChangeShapeType="1"/>
            </p:cNvSpPr>
            <p:nvPr/>
          </p:nvSpPr>
          <p:spPr bwMode="auto">
            <a:xfrm flipH="1">
              <a:off x="5734051" y="787401"/>
              <a:ext cx="115888" cy="43497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25" name="Line 764"/>
            <p:cNvSpPr>
              <a:spLocks noChangeShapeType="1"/>
            </p:cNvSpPr>
            <p:nvPr/>
          </p:nvSpPr>
          <p:spPr bwMode="auto">
            <a:xfrm flipH="1" flipV="1">
              <a:off x="5734051" y="588964"/>
              <a:ext cx="115888" cy="4318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26" name="Line 765"/>
            <p:cNvSpPr>
              <a:spLocks noChangeShapeType="1"/>
            </p:cNvSpPr>
            <p:nvPr/>
          </p:nvSpPr>
          <p:spPr bwMode="auto">
            <a:xfrm flipH="1" flipV="1">
              <a:off x="5535614" y="473076"/>
              <a:ext cx="314325" cy="5476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27" name="Line 766"/>
            <p:cNvSpPr>
              <a:spLocks noChangeShapeType="1"/>
            </p:cNvSpPr>
            <p:nvPr/>
          </p:nvSpPr>
          <p:spPr bwMode="auto">
            <a:xfrm flipH="1" flipV="1">
              <a:off x="5303839" y="473076"/>
              <a:ext cx="546100" cy="5476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28" name="Line 767"/>
            <p:cNvSpPr>
              <a:spLocks noChangeShapeType="1"/>
            </p:cNvSpPr>
            <p:nvPr/>
          </p:nvSpPr>
          <p:spPr bwMode="auto">
            <a:xfrm flipH="1" flipV="1">
              <a:off x="5103814" y="588964"/>
              <a:ext cx="746125" cy="4318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29" name="Line 768"/>
            <p:cNvSpPr>
              <a:spLocks noChangeShapeType="1"/>
            </p:cNvSpPr>
            <p:nvPr/>
          </p:nvSpPr>
          <p:spPr bwMode="auto">
            <a:xfrm flipH="1">
              <a:off x="4987926" y="1020764"/>
              <a:ext cx="862013" cy="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30" name="Line 769"/>
            <p:cNvSpPr>
              <a:spLocks noChangeShapeType="1"/>
            </p:cNvSpPr>
            <p:nvPr/>
          </p:nvSpPr>
          <p:spPr bwMode="auto">
            <a:xfrm flipH="1">
              <a:off x="5103814" y="1020764"/>
              <a:ext cx="746125" cy="20161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31" name="Line 770"/>
            <p:cNvSpPr>
              <a:spLocks noChangeShapeType="1"/>
            </p:cNvSpPr>
            <p:nvPr/>
          </p:nvSpPr>
          <p:spPr bwMode="auto">
            <a:xfrm flipH="1">
              <a:off x="5303839" y="1020764"/>
              <a:ext cx="546100" cy="3175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32" name="Line 771"/>
            <p:cNvSpPr>
              <a:spLocks noChangeShapeType="1"/>
            </p:cNvSpPr>
            <p:nvPr/>
          </p:nvSpPr>
          <p:spPr bwMode="auto">
            <a:xfrm flipH="1">
              <a:off x="5535614" y="1020764"/>
              <a:ext cx="314325" cy="3175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33" name="Line 772"/>
            <p:cNvSpPr>
              <a:spLocks noChangeShapeType="1"/>
            </p:cNvSpPr>
            <p:nvPr/>
          </p:nvSpPr>
          <p:spPr bwMode="auto">
            <a:xfrm flipV="1">
              <a:off x="5734051" y="787401"/>
              <a:ext cx="115888" cy="43497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34" name="Line 773"/>
            <p:cNvSpPr>
              <a:spLocks noChangeShapeType="1"/>
            </p:cNvSpPr>
            <p:nvPr/>
          </p:nvSpPr>
          <p:spPr bwMode="auto">
            <a:xfrm flipV="1">
              <a:off x="5734051" y="588964"/>
              <a:ext cx="0" cy="63341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35" name="Line 774"/>
            <p:cNvSpPr>
              <a:spLocks noChangeShapeType="1"/>
            </p:cNvSpPr>
            <p:nvPr/>
          </p:nvSpPr>
          <p:spPr bwMode="auto">
            <a:xfrm flipH="1" flipV="1">
              <a:off x="5535614" y="473076"/>
              <a:ext cx="198438"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36" name="Line 775"/>
            <p:cNvSpPr>
              <a:spLocks noChangeShapeType="1"/>
            </p:cNvSpPr>
            <p:nvPr/>
          </p:nvSpPr>
          <p:spPr bwMode="auto">
            <a:xfrm flipH="1" flipV="1">
              <a:off x="5303839" y="473076"/>
              <a:ext cx="430213"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37" name="Line 776"/>
            <p:cNvSpPr>
              <a:spLocks noChangeShapeType="1"/>
            </p:cNvSpPr>
            <p:nvPr/>
          </p:nvSpPr>
          <p:spPr bwMode="auto">
            <a:xfrm flipH="1" flipV="1">
              <a:off x="4987926" y="787401"/>
              <a:ext cx="746125" cy="43497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38" name="Line 777"/>
            <p:cNvSpPr>
              <a:spLocks noChangeShapeType="1"/>
            </p:cNvSpPr>
            <p:nvPr/>
          </p:nvSpPr>
          <p:spPr bwMode="auto">
            <a:xfrm flipH="1" flipV="1">
              <a:off x="4987926" y="1020764"/>
              <a:ext cx="746125" cy="20161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39" name="Line 778"/>
            <p:cNvSpPr>
              <a:spLocks noChangeShapeType="1"/>
            </p:cNvSpPr>
            <p:nvPr/>
          </p:nvSpPr>
          <p:spPr bwMode="auto">
            <a:xfrm flipH="1">
              <a:off x="5103814" y="1222376"/>
              <a:ext cx="630238" cy="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40" name="Line 779"/>
            <p:cNvSpPr>
              <a:spLocks noChangeShapeType="1"/>
            </p:cNvSpPr>
            <p:nvPr/>
          </p:nvSpPr>
          <p:spPr bwMode="auto">
            <a:xfrm flipH="1">
              <a:off x="5303839" y="1222376"/>
              <a:ext cx="430213" cy="1158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41" name="Line 780"/>
            <p:cNvSpPr>
              <a:spLocks noChangeShapeType="1"/>
            </p:cNvSpPr>
            <p:nvPr/>
          </p:nvSpPr>
          <p:spPr bwMode="auto">
            <a:xfrm flipV="1">
              <a:off x="5535614" y="1020764"/>
              <a:ext cx="314325" cy="3175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42" name="Line 781"/>
            <p:cNvSpPr>
              <a:spLocks noChangeShapeType="1"/>
            </p:cNvSpPr>
            <p:nvPr/>
          </p:nvSpPr>
          <p:spPr bwMode="auto">
            <a:xfrm flipV="1">
              <a:off x="5535614" y="787401"/>
              <a:ext cx="314325" cy="55086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43" name="Line 782"/>
            <p:cNvSpPr>
              <a:spLocks noChangeShapeType="1"/>
            </p:cNvSpPr>
            <p:nvPr/>
          </p:nvSpPr>
          <p:spPr bwMode="auto">
            <a:xfrm flipV="1">
              <a:off x="5535614" y="588964"/>
              <a:ext cx="198438"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44" name="Line 783"/>
            <p:cNvSpPr>
              <a:spLocks noChangeShapeType="1"/>
            </p:cNvSpPr>
            <p:nvPr/>
          </p:nvSpPr>
          <p:spPr bwMode="auto">
            <a:xfrm flipV="1">
              <a:off x="5535614" y="473076"/>
              <a:ext cx="0" cy="8651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45" name="Line 784"/>
            <p:cNvSpPr>
              <a:spLocks noChangeShapeType="1"/>
            </p:cNvSpPr>
            <p:nvPr/>
          </p:nvSpPr>
          <p:spPr bwMode="auto">
            <a:xfrm flipH="1" flipV="1">
              <a:off x="5103814" y="588964"/>
              <a:ext cx="431800"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46" name="Line 785"/>
            <p:cNvSpPr>
              <a:spLocks noChangeShapeType="1"/>
            </p:cNvSpPr>
            <p:nvPr/>
          </p:nvSpPr>
          <p:spPr bwMode="auto">
            <a:xfrm flipH="1" flipV="1">
              <a:off x="4987926" y="787401"/>
              <a:ext cx="547688" cy="55086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47" name="Line 786"/>
            <p:cNvSpPr>
              <a:spLocks noChangeShapeType="1"/>
            </p:cNvSpPr>
            <p:nvPr/>
          </p:nvSpPr>
          <p:spPr bwMode="auto">
            <a:xfrm flipH="1" flipV="1">
              <a:off x="4987926" y="1020764"/>
              <a:ext cx="547688" cy="3175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48" name="Line 787"/>
            <p:cNvSpPr>
              <a:spLocks noChangeShapeType="1"/>
            </p:cNvSpPr>
            <p:nvPr/>
          </p:nvSpPr>
          <p:spPr bwMode="auto">
            <a:xfrm flipH="1" flipV="1">
              <a:off x="5103814" y="1222376"/>
              <a:ext cx="431800" cy="1158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49" name="Line 788"/>
            <p:cNvSpPr>
              <a:spLocks noChangeShapeType="1"/>
            </p:cNvSpPr>
            <p:nvPr/>
          </p:nvSpPr>
          <p:spPr bwMode="auto">
            <a:xfrm flipV="1">
              <a:off x="5303839" y="1222376"/>
              <a:ext cx="430213" cy="1158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50" name="Line 789"/>
            <p:cNvSpPr>
              <a:spLocks noChangeShapeType="1"/>
            </p:cNvSpPr>
            <p:nvPr/>
          </p:nvSpPr>
          <p:spPr bwMode="auto">
            <a:xfrm flipV="1">
              <a:off x="5303839" y="1020764"/>
              <a:ext cx="546100" cy="3175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51" name="Line 790"/>
            <p:cNvSpPr>
              <a:spLocks noChangeShapeType="1"/>
            </p:cNvSpPr>
            <p:nvPr/>
          </p:nvSpPr>
          <p:spPr bwMode="auto">
            <a:xfrm flipV="1">
              <a:off x="5303839" y="787401"/>
              <a:ext cx="546100" cy="55086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52" name="Line 791"/>
            <p:cNvSpPr>
              <a:spLocks noChangeShapeType="1"/>
            </p:cNvSpPr>
            <p:nvPr/>
          </p:nvSpPr>
          <p:spPr bwMode="auto">
            <a:xfrm flipV="1">
              <a:off x="5303839" y="588964"/>
              <a:ext cx="430213"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53" name="Line 792"/>
            <p:cNvSpPr>
              <a:spLocks noChangeShapeType="1"/>
            </p:cNvSpPr>
            <p:nvPr/>
          </p:nvSpPr>
          <p:spPr bwMode="auto">
            <a:xfrm flipV="1">
              <a:off x="5303839" y="473076"/>
              <a:ext cx="0" cy="8651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54" name="Line 793"/>
            <p:cNvSpPr>
              <a:spLocks noChangeShapeType="1"/>
            </p:cNvSpPr>
            <p:nvPr/>
          </p:nvSpPr>
          <p:spPr bwMode="auto">
            <a:xfrm flipH="1" flipV="1">
              <a:off x="5103814" y="588964"/>
              <a:ext cx="200025"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55" name="Line 794"/>
            <p:cNvSpPr>
              <a:spLocks noChangeShapeType="1"/>
            </p:cNvSpPr>
            <p:nvPr/>
          </p:nvSpPr>
          <p:spPr bwMode="auto">
            <a:xfrm flipH="1" flipV="1">
              <a:off x="4987926" y="787401"/>
              <a:ext cx="315913" cy="55086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56" name="Line 795"/>
            <p:cNvSpPr>
              <a:spLocks noChangeShapeType="1"/>
            </p:cNvSpPr>
            <p:nvPr/>
          </p:nvSpPr>
          <p:spPr bwMode="auto">
            <a:xfrm flipH="1" flipV="1">
              <a:off x="4987926" y="1020764"/>
              <a:ext cx="315913" cy="3175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57" name="Line 796"/>
            <p:cNvSpPr>
              <a:spLocks noChangeShapeType="1"/>
            </p:cNvSpPr>
            <p:nvPr/>
          </p:nvSpPr>
          <p:spPr bwMode="auto">
            <a:xfrm>
              <a:off x="5103814" y="1222376"/>
              <a:ext cx="431800" cy="1158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58" name="Line 797"/>
            <p:cNvSpPr>
              <a:spLocks noChangeShapeType="1"/>
            </p:cNvSpPr>
            <p:nvPr/>
          </p:nvSpPr>
          <p:spPr bwMode="auto">
            <a:xfrm>
              <a:off x="5103814" y="1222376"/>
              <a:ext cx="630238" cy="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59" name="Line 798"/>
            <p:cNvSpPr>
              <a:spLocks noChangeShapeType="1"/>
            </p:cNvSpPr>
            <p:nvPr/>
          </p:nvSpPr>
          <p:spPr bwMode="auto">
            <a:xfrm flipV="1">
              <a:off x="5103814" y="1020764"/>
              <a:ext cx="746125" cy="20161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60" name="Line 799"/>
            <p:cNvSpPr>
              <a:spLocks noChangeShapeType="1"/>
            </p:cNvSpPr>
            <p:nvPr/>
          </p:nvSpPr>
          <p:spPr bwMode="auto">
            <a:xfrm flipV="1">
              <a:off x="5103814" y="787401"/>
              <a:ext cx="746125" cy="43497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61" name="Line 800"/>
            <p:cNvSpPr>
              <a:spLocks noChangeShapeType="1"/>
            </p:cNvSpPr>
            <p:nvPr/>
          </p:nvSpPr>
          <p:spPr bwMode="auto">
            <a:xfrm flipV="1">
              <a:off x="5103814" y="473076"/>
              <a:ext cx="431800"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62" name="Line 801"/>
            <p:cNvSpPr>
              <a:spLocks noChangeShapeType="1"/>
            </p:cNvSpPr>
            <p:nvPr/>
          </p:nvSpPr>
          <p:spPr bwMode="auto">
            <a:xfrm flipV="1">
              <a:off x="5103814" y="473076"/>
              <a:ext cx="200025"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63" name="Line 802"/>
            <p:cNvSpPr>
              <a:spLocks noChangeShapeType="1"/>
            </p:cNvSpPr>
            <p:nvPr/>
          </p:nvSpPr>
          <p:spPr bwMode="auto">
            <a:xfrm flipV="1">
              <a:off x="5103814" y="588964"/>
              <a:ext cx="0" cy="63341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64" name="Line 803"/>
            <p:cNvSpPr>
              <a:spLocks noChangeShapeType="1"/>
            </p:cNvSpPr>
            <p:nvPr/>
          </p:nvSpPr>
          <p:spPr bwMode="auto">
            <a:xfrm flipH="1" flipV="1">
              <a:off x="4987926" y="787401"/>
              <a:ext cx="115888" cy="43497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65" name="Line 804"/>
            <p:cNvSpPr>
              <a:spLocks noChangeShapeType="1"/>
            </p:cNvSpPr>
            <p:nvPr/>
          </p:nvSpPr>
          <p:spPr bwMode="auto">
            <a:xfrm>
              <a:off x="4987926" y="1020764"/>
              <a:ext cx="315913" cy="3175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66" name="Line 805"/>
            <p:cNvSpPr>
              <a:spLocks noChangeShapeType="1"/>
            </p:cNvSpPr>
            <p:nvPr/>
          </p:nvSpPr>
          <p:spPr bwMode="auto">
            <a:xfrm>
              <a:off x="4987926" y="1020764"/>
              <a:ext cx="547688" cy="3175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67" name="Line 806"/>
            <p:cNvSpPr>
              <a:spLocks noChangeShapeType="1"/>
            </p:cNvSpPr>
            <p:nvPr/>
          </p:nvSpPr>
          <p:spPr bwMode="auto">
            <a:xfrm>
              <a:off x="4987926" y="1020764"/>
              <a:ext cx="746125" cy="20161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68" name="Line 807"/>
            <p:cNvSpPr>
              <a:spLocks noChangeShapeType="1"/>
            </p:cNvSpPr>
            <p:nvPr/>
          </p:nvSpPr>
          <p:spPr bwMode="auto">
            <a:xfrm>
              <a:off x="4987926" y="1020764"/>
              <a:ext cx="862013" cy="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69" name="Line 808"/>
            <p:cNvSpPr>
              <a:spLocks noChangeShapeType="1"/>
            </p:cNvSpPr>
            <p:nvPr/>
          </p:nvSpPr>
          <p:spPr bwMode="auto">
            <a:xfrm flipV="1">
              <a:off x="4987926" y="588964"/>
              <a:ext cx="746125" cy="4318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70" name="Line 809"/>
            <p:cNvSpPr>
              <a:spLocks noChangeShapeType="1"/>
            </p:cNvSpPr>
            <p:nvPr/>
          </p:nvSpPr>
          <p:spPr bwMode="auto">
            <a:xfrm flipV="1">
              <a:off x="4987926" y="473076"/>
              <a:ext cx="547688" cy="5476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71" name="Line 811"/>
            <p:cNvSpPr>
              <a:spLocks noChangeShapeType="1"/>
            </p:cNvSpPr>
            <p:nvPr/>
          </p:nvSpPr>
          <p:spPr bwMode="auto">
            <a:xfrm flipV="1">
              <a:off x="4987926" y="473076"/>
              <a:ext cx="315913" cy="5476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72" name="Line 812"/>
            <p:cNvSpPr>
              <a:spLocks noChangeShapeType="1"/>
            </p:cNvSpPr>
            <p:nvPr/>
          </p:nvSpPr>
          <p:spPr bwMode="auto">
            <a:xfrm flipV="1">
              <a:off x="4987926" y="588964"/>
              <a:ext cx="115888" cy="4318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73" name="Line 813"/>
            <p:cNvSpPr>
              <a:spLocks noChangeShapeType="1"/>
            </p:cNvSpPr>
            <p:nvPr/>
          </p:nvSpPr>
          <p:spPr bwMode="auto">
            <a:xfrm>
              <a:off x="4987926" y="787401"/>
              <a:ext cx="115888" cy="43497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74" name="Line 814"/>
            <p:cNvSpPr>
              <a:spLocks noChangeShapeType="1"/>
            </p:cNvSpPr>
            <p:nvPr/>
          </p:nvSpPr>
          <p:spPr bwMode="auto">
            <a:xfrm>
              <a:off x="4987926" y="787401"/>
              <a:ext cx="315913" cy="55086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75" name="Line 815"/>
            <p:cNvSpPr>
              <a:spLocks noChangeShapeType="1"/>
            </p:cNvSpPr>
            <p:nvPr/>
          </p:nvSpPr>
          <p:spPr bwMode="auto">
            <a:xfrm>
              <a:off x="4987926" y="787401"/>
              <a:ext cx="547688" cy="55086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76" name="Line 816"/>
            <p:cNvSpPr>
              <a:spLocks noChangeShapeType="1"/>
            </p:cNvSpPr>
            <p:nvPr/>
          </p:nvSpPr>
          <p:spPr bwMode="auto">
            <a:xfrm>
              <a:off x="4987926" y="787401"/>
              <a:ext cx="746125" cy="43497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77" name="Line 817"/>
            <p:cNvSpPr>
              <a:spLocks noChangeShapeType="1"/>
            </p:cNvSpPr>
            <p:nvPr/>
          </p:nvSpPr>
          <p:spPr bwMode="auto">
            <a:xfrm>
              <a:off x="4987926" y="787401"/>
              <a:ext cx="862013" cy="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78" name="Line 818"/>
            <p:cNvSpPr>
              <a:spLocks noChangeShapeType="1"/>
            </p:cNvSpPr>
            <p:nvPr/>
          </p:nvSpPr>
          <p:spPr bwMode="auto">
            <a:xfrm flipV="1">
              <a:off x="4987926" y="588964"/>
              <a:ext cx="746125" cy="19843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79" name="Line 819"/>
            <p:cNvSpPr>
              <a:spLocks noChangeShapeType="1"/>
            </p:cNvSpPr>
            <p:nvPr/>
          </p:nvSpPr>
          <p:spPr bwMode="auto">
            <a:xfrm flipV="1">
              <a:off x="4987926" y="473076"/>
              <a:ext cx="547688" cy="31432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80" name="Line 820"/>
            <p:cNvSpPr>
              <a:spLocks noChangeShapeType="1"/>
            </p:cNvSpPr>
            <p:nvPr/>
          </p:nvSpPr>
          <p:spPr bwMode="auto">
            <a:xfrm flipV="1">
              <a:off x="4987926" y="473076"/>
              <a:ext cx="315913" cy="31432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81" name="Line 821"/>
            <p:cNvSpPr>
              <a:spLocks noChangeShapeType="1"/>
            </p:cNvSpPr>
            <p:nvPr/>
          </p:nvSpPr>
          <p:spPr bwMode="auto">
            <a:xfrm flipH="1">
              <a:off x="4987926" y="588964"/>
              <a:ext cx="115888" cy="4318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82" name="Line 822"/>
            <p:cNvSpPr>
              <a:spLocks noChangeShapeType="1"/>
            </p:cNvSpPr>
            <p:nvPr/>
          </p:nvSpPr>
          <p:spPr bwMode="auto">
            <a:xfrm>
              <a:off x="5103813" y="588964"/>
              <a:ext cx="0" cy="63341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83" name="Line 823"/>
            <p:cNvSpPr>
              <a:spLocks noChangeShapeType="1"/>
            </p:cNvSpPr>
            <p:nvPr/>
          </p:nvSpPr>
          <p:spPr bwMode="auto">
            <a:xfrm>
              <a:off x="5103813" y="588964"/>
              <a:ext cx="200025"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84" name="Line 824"/>
            <p:cNvSpPr>
              <a:spLocks noChangeShapeType="1"/>
            </p:cNvSpPr>
            <p:nvPr/>
          </p:nvSpPr>
          <p:spPr bwMode="auto">
            <a:xfrm>
              <a:off x="5103813" y="588964"/>
              <a:ext cx="431800"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85" name="Line 825"/>
            <p:cNvSpPr>
              <a:spLocks noChangeShapeType="1"/>
            </p:cNvSpPr>
            <p:nvPr/>
          </p:nvSpPr>
          <p:spPr bwMode="auto">
            <a:xfrm>
              <a:off x="5103813" y="588964"/>
              <a:ext cx="746125" cy="4318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86" name="Line 826"/>
            <p:cNvSpPr>
              <a:spLocks noChangeShapeType="1"/>
            </p:cNvSpPr>
            <p:nvPr/>
          </p:nvSpPr>
          <p:spPr bwMode="auto">
            <a:xfrm>
              <a:off x="5103813" y="588964"/>
              <a:ext cx="746125" cy="19843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87" name="Line 827"/>
            <p:cNvSpPr>
              <a:spLocks noChangeShapeType="1"/>
            </p:cNvSpPr>
            <p:nvPr/>
          </p:nvSpPr>
          <p:spPr bwMode="auto">
            <a:xfrm>
              <a:off x="5103813" y="588964"/>
              <a:ext cx="630238" cy="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88" name="Line 828"/>
            <p:cNvSpPr>
              <a:spLocks noChangeShapeType="1"/>
            </p:cNvSpPr>
            <p:nvPr/>
          </p:nvSpPr>
          <p:spPr bwMode="auto">
            <a:xfrm flipV="1">
              <a:off x="5103813" y="473076"/>
              <a:ext cx="431800" cy="1158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grpSp>
      <p:grpSp>
        <p:nvGrpSpPr>
          <p:cNvPr id="189" name="Group 1379"/>
          <p:cNvGrpSpPr/>
          <p:nvPr userDrawn="1"/>
        </p:nvGrpSpPr>
        <p:grpSpPr>
          <a:xfrm>
            <a:off x="6632512" y="-735816"/>
            <a:ext cx="1820897" cy="2439095"/>
            <a:chOff x="4932363" y="415926"/>
            <a:chExt cx="974725" cy="979488"/>
          </a:xfrm>
        </p:grpSpPr>
        <p:sp>
          <p:nvSpPr>
            <p:cNvPr id="190" name="Freeform 829"/>
            <p:cNvSpPr>
              <a:spLocks/>
            </p:cNvSpPr>
            <p:nvPr/>
          </p:nvSpPr>
          <p:spPr bwMode="auto">
            <a:xfrm>
              <a:off x="4932363" y="415926"/>
              <a:ext cx="974725" cy="979488"/>
            </a:xfrm>
            <a:custGeom>
              <a:avLst/>
              <a:gdLst>
                <a:gd name="T0" fmla="*/ 229 w 260"/>
                <a:gd name="T1" fmla="*/ 187 h 261"/>
                <a:gd name="T2" fmla="*/ 187 w 260"/>
                <a:gd name="T3" fmla="*/ 31 h 261"/>
                <a:gd name="T4" fmla="*/ 31 w 260"/>
                <a:gd name="T5" fmla="*/ 73 h 261"/>
                <a:gd name="T6" fmla="*/ 73 w 260"/>
                <a:gd name="T7" fmla="*/ 229 h 261"/>
                <a:gd name="T8" fmla="*/ 229 w 260"/>
                <a:gd name="T9" fmla="*/ 187 h 261"/>
              </a:gdLst>
              <a:ahLst/>
              <a:cxnLst>
                <a:cxn ang="0">
                  <a:pos x="T0" y="T1"/>
                </a:cxn>
                <a:cxn ang="0">
                  <a:pos x="T2" y="T3"/>
                </a:cxn>
                <a:cxn ang="0">
                  <a:pos x="T4" y="T5"/>
                </a:cxn>
                <a:cxn ang="0">
                  <a:pos x="T6" y="T7"/>
                </a:cxn>
                <a:cxn ang="0">
                  <a:pos x="T8" y="T9"/>
                </a:cxn>
              </a:cxnLst>
              <a:rect l="0" t="0" r="r" b="b"/>
              <a:pathLst>
                <a:path w="260" h="261">
                  <a:moveTo>
                    <a:pt x="229" y="187"/>
                  </a:moveTo>
                  <a:cubicBezTo>
                    <a:pt x="260" y="133"/>
                    <a:pt x="242" y="63"/>
                    <a:pt x="187" y="31"/>
                  </a:cubicBezTo>
                  <a:cubicBezTo>
                    <a:pt x="132" y="0"/>
                    <a:pt x="63" y="19"/>
                    <a:pt x="31" y="73"/>
                  </a:cubicBezTo>
                  <a:cubicBezTo>
                    <a:pt x="0" y="128"/>
                    <a:pt x="18" y="198"/>
                    <a:pt x="73" y="229"/>
                  </a:cubicBezTo>
                  <a:cubicBezTo>
                    <a:pt x="128" y="261"/>
                    <a:pt x="197" y="242"/>
                    <a:pt x="229" y="187"/>
                  </a:cubicBezTo>
                  <a:close/>
                </a:path>
              </a:pathLst>
            </a:custGeom>
            <a:solidFill>
              <a:srgbClr val="000000">
                <a:alpha val="50196"/>
              </a:srgbClr>
            </a:solidFill>
            <a:ln w="5" cap="rnd">
              <a:solidFill>
                <a:srgbClr val="7F7F7F">
                  <a:alpha val="65098"/>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91" name="Freeform 738"/>
            <p:cNvSpPr>
              <a:spLocks/>
            </p:cNvSpPr>
            <p:nvPr/>
          </p:nvSpPr>
          <p:spPr bwMode="auto">
            <a:xfrm>
              <a:off x="4987926" y="473076"/>
              <a:ext cx="862013" cy="865188"/>
            </a:xfrm>
            <a:custGeom>
              <a:avLst/>
              <a:gdLst>
                <a:gd name="T0" fmla="*/ 543 w 543"/>
                <a:gd name="T1" fmla="*/ 345 h 545"/>
                <a:gd name="T2" fmla="*/ 272 w 543"/>
                <a:gd name="T3" fmla="*/ 271 h 545"/>
                <a:gd name="T4" fmla="*/ 470 w 543"/>
                <a:gd name="T5" fmla="*/ 472 h 545"/>
                <a:gd name="T6" fmla="*/ 272 w 543"/>
                <a:gd name="T7" fmla="*/ 271 h 545"/>
                <a:gd name="T8" fmla="*/ 345 w 543"/>
                <a:gd name="T9" fmla="*/ 545 h 545"/>
                <a:gd name="T10" fmla="*/ 272 w 543"/>
                <a:gd name="T11" fmla="*/ 271 h 545"/>
                <a:gd name="T12" fmla="*/ 199 w 543"/>
                <a:gd name="T13" fmla="*/ 545 h 545"/>
                <a:gd name="T14" fmla="*/ 272 w 543"/>
                <a:gd name="T15" fmla="*/ 271 h 545"/>
                <a:gd name="T16" fmla="*/ 73 w 543"/>
                <a:gd name="T17" fmla="*/ 472 h 545"/>
                <a:gd name="T18" fmla="*/ 272 w 543"/>
                <a:gd name="T19" fmla="*/ 271 h 545"/>
                <a:gd name="T20" fmla="*/ 0 w 543"/>
                <a:gd name="T21" fmla="*/ 345 h 545"/>
                <a:gd name="T22" fmla="*/ 272 w 543"/>
                <a:gd name="T23" fmla="*/ 271 h 545"/>
                <a:gd name="T24" fmla="*/ 0 w 543"/>
                <a:gd name="T25" fmla="*/ 198 h 545"/>
                <a:gd name="T26" fmla="*/ 272 w 543"/>
                <a:gd name="T27" fmla="*/ 271 h 545"/>
                <a:gd name="T28" fmla="*/ 73 w 543"/>
                <a:gd name="T29" fmla="*/ 73 h 545"/>
                <a:gd name="T30" fmla="*/ 272 w 543"/>
                <a:gd name="T31" fmla="*/ 271 h 545"/>
                <a:gd name="T32" fmla="*/ 199 w 543"/>
                <a:gd name="T33" fmla="*/ 0 h 545"/>
                <a:gd name="T34" fmla="*/ 272 w 543"/>
                <a:gd name="T35" fmla="*/ 271 h 545"/>
                <a:gd name="T36" fmla="*/ 345 w 543"/>
                <a:gd name="T37" fmla="*/ 0 h 545"/>
                <a:gd name="T38" fmla="*/ 272 w 543"/>
                <a:gd name="T39" fmla="*/ 271 h 545"/>
                <a:gd name="T40" fmla="*/ 470 w 543"/>
                <a:gd name="T41" fmla="*/ 73 h 545"/>
                <a:gd name="T42" fmla="*/ 272 w 543"/>
                <a:gd name="T43" fmla="*/ 271 h 545"/>
                <a:gd name="T44" fmla="*/ 543 w 543"/>
                <a:gd name="T45" fmla="*/ 198 h 545"/>
                <a:gd name="T46" fmla="*/ 272 w 543"/>
                <a:gd name="T47" fmla="*/ 271 h 545"/>
                <a:gd name="T48" fmla="*/ 543 w 543"/>
                <a:gd name="T49" fmla="*/ 3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3" h="545">
                  <a:moveTo>
                    <a:pt x="543" y="345"/>
                  </a:moveTo>
                  <a:lnTo>
                    <a:pt x="272" y="271"/>
                  </a:lnTo>
                  <a:lnTo>
                    <a:pt x="470" y="472"/>
                  </a:lnTo>
                  <a:lnTo>
                    <a:pt x="272" y="271"/>
                  </a:lnTo>
                  <a:lnTo>
                    <a:pt x="345" y="545"/>
                  </a:lnTo>
                  <a:lnTo>
                    <a:pt x="272" y="271"/>
                  </a:lnTo>
                  <a:lnTo>
                    <a:pt x="199" y="545"/>
                  </a:lnTo>
                  <a:lnTo>
                    <a:pt x="272" y="271"/>
                  </a:lnTo>
                  <a:lnTo>
                    <a:pt x="73" y="472"/>
                  </a:lnTo>
                  <a:lnTo>
                    <a:pt x="272" y="271"/>
                  </a:lnTo>
                  <a:lnTo>
                    <a:pt x="0" y="345"/>
                  </a:lnTo>
                  <a:lnTo>
                    <a:pt x="272" y="271"/>
                  </a:lnTo>
                  <a:lnTo>
                    <a:pt x="0" y="198"/>
                  </a:lnTo>
                  <a:lnTo>
                    <a:pt x="272" y="271"/>
                  </a:lnTo>
                  <a:lnTo>
                    <a:pt x="73" y="73"/>
                  </a:lnTo>
                  <a:lnTo>
                    <a:pt x="272" y="271"/>
                  </a:lnTo>
                  <a:lnTo>
                    <a:pt x="199" y="0"/>
                  </a:lnTo>
                  <a:lnTo>
                    <a:pt x="272" y="271"/>
                  </a:lnTo>
                  <a:lnTo>
                    <a:pt x="345" y="0"/>
                  </a:lnTo>
                  <a:lnTo>
                    <a:pt x="272" y="271"/>
                  </a:lnTo>
                  <a:lnTo>
                    <a:pt x="470" y="73"/>
                  </a:lnTo>
                  <a:lnTo>
                    <a:pt x="272" y="271"/>
                  </a:lnTo>
                  <a:lnTo>
                    <a:pt x="543" y="198"/>
                  </a:lnTo>
                  <a:lnTo>
                    <a:pt x="272" y="271"/>
                  </a:lnTo>
                  <a:lnTo>
                    <a:pt x="543" y="345"/>
                  </a:lnTo>
                  <a:close/>
                </a:path>
              </a:pathLst>
            </a:cu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92" name="Freeform 739"/>
            <p:cNvSpPr>
              <a:spLocks/>
            </p:cNvSpPr>
            <p:nvPr/>
          </p:nvSpPr>
          <p:spPr bwMode="auto">
            <a:xfrm>
              <a:off x="4987926" y="473076"/>
              <a:ext cx="862013" cy="865188"/>
            </a:xfrm>
            <a:custGeom>
              <a:avLst/>
              <a:gdLst>
                <a:gd name="T0" fmla="*/ 543 w 543"/>
                <a:gd name="T1" fmla="*/ 345 h 545"/>
                <a:gd name="T2" fmla="*/ 272 w 543"/>
                <a:gd name="T3" fmla="*/ 271 h 545"/>
                <a:gd name="T4" fmla="*/ 470 w 543"/>
                <a:gd name="T5" fmla="*/ 472 h 545"/>
                <a:gd name="T6" fmla="*/ 272 w 543"/>
                <a:gd name="T7" fmla="*/ 271 h 545"/>
                <a:gd name="T8" fmla="*/ 345 w 543"/>
                <a:gd name="T9" fmla="*/ 545 h 545"/>
                <a:gd name="T10" fmla="*/ 272 w 543"/>
                <a:gd name="T11" fmla="*/ 271 h 545"/>
                <a:gd name="T12" fmla="*/ 199 w 543"/>
                <a:gd name="T13" fmla="*/ 545 h 545"/>
                <a:gd name="T14" fmla="*/ 272 w 543"/>
                <a:gd name="T15" fmla="*/ 271 h 545"/>
                <a:gd name="T16" fmla="*/ 73 w 543"/>
                <a:gd name="T17" fmla="*/ 472 h 545"/>
                <a:gd name="T18" fmla="*/ 272 w 543"/>
                <a:gd name="T19" fmla="*/ 271 h 545"/>
                <a:gd name="T20" fmla="*/ 0 w 543"/>
                <a:gd name="T21" fmla="*/ 345 h 545"/>
                <a:gd name="T22" fmla="*/ 272 w 543"/>
                <a:gd name="T23" fmla="*/ 271 h 545"/>
                <a:gd name="T24" fmla="*/ 0 w 543"/>
                <a:gd name="T25" fmla="*/ 198 h 545"/>
                <a:gd name="T26" fmla="*/ 272 w 543"/>
                <a:gd name="T27" fmla="*/ 271 h 545"/>
                <a:gd name="T28" fmla="*/ 73 w 543"/>
                <a:gd name="T29" fmla="*/ 73 h 545"/>
                <a:gd name="T30" fmla="*/ 272 w 543"/>
                <a:gd name="T31" fmla="*/ 271 h 545"/>
                <a:gd name="T32" fmla="*/ 199 w 543"/>
                <a:gd name="T33" fmla="*/ 0 h 545"/>
                <a:gd name="T34" fmla="*/ 272 w 543"/>
                <a:gd name="T35" fmla="*/ 271 h 545"/>
                <a:gd name="T36" fmla="*/ 345 w 543"/>
                <a:gd name="T37" fmla="*/ 0 h 545"/>
                <a:gd name="T38" fmla="*/ 272 w 543"/>
                <a:gd name="T39" fmla="*/ 271 h 545"/>
                <a:gd name="T40" fmla="*/ 470 w 543"/>
                <a:gd name="T41" fmla="*/ 73 h 545"/>
                <a:gd name="T42" fmla="*/ 272 w 543"/>
                <a:gd name="T43" fmla="*/ 271 h 545"/>
                <a:gd name="T44" fmla="*/ 543 w 543"/>
                <a:gd name="T45" fmla="*/ 198 h 545"/>
                <a:gd name="T46" fmla="*/ 272 w 543"/>
                <a:gd name="T47" fmla="*/ 271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3" h="545">
                  <a:moveTo>
                    <a:pt x="543" y="345"/>
                  </a:moveTo>
                  <a:lnTo>
                    <a:pt x="272" y="271"/>
                  </a:lnTo>
                  <a:lnTo>
                    <a:pt x="470" y="472"/>
                  </a:lnTo>
                  <a:lnTo>
                    <a:pt x="272" y="271"/>
                  </a:lnTo>
                  <a:lnTo>
                    <a:pt x="345" y="545"/>
                  </a:lnTo>
                  <a:lnTo>
                    <a:pt x="272" y="271"/>
                  </a:lnTo>
                  <a:lnTo>
                    <a:pt x="199" y="545"/>
                  </a:lnTo>
                  <a:lnTo>
                    <a:pt x="272" y="271"/>
                  </a:lnTo>
                  <a:lnTo>
                    <a:pt x="73" y="472"/>
                  </a:lnTo>
                  <a:lnTo>
                    <a:pt x="272" y="271"/>
                  </a:lnTo>
                  <a:lnTo>
                    <a:pt x="0" y="345"/>
                  </a:lnTo>
                  <a:lnTo>
                    <a:pt x="272" y="271"/>
                  </a:lnTo>
                  <a:lnTo>
                    <a:pt x="0" y="198"/>
                  </a:lnTo>
                  <a:lnTo>
                    <a:pt x="272" y="271"/>
                  </a:lnTo>
                  <a:lnTo>
                    <a:pt x="73" y="73"/>
                  </a:lnTo>
                  <a:lnTo>
                    <a:pt x="272" y="271"/>
                  </a:lnTo>
                  <a:lnTo>
                    <a:pt x="199" y="0"/>
                  </a:lnTo>
                  <a:lnTo>
                    <a:pt x="272" y="271"/>
                  </a:lnTo>
                  <a:lnTo>
                    <a:pt x="345" y="0"/>
                  </a:lnTo>
                  <a:lnTo>
                    <a:pt x="272" y="271"/>
                  </a:lnTo>
                  <a:lnTo>
                    <a:pt x="470" y="73"/>
                  </a:lnTo>
                  <a:lnTo>
                    <a:pt x="272" y="271"/>
                  </a:lnTo>
                  <a:lnTo>
                    <a:pt x="543" y="198"/>
                  </a:lnTo>
                  <a:lnTo>
                    <a:pt x="272" y="271"/>
                  </a:lnTo>
                </a:path>
              </a:pathLst>
            </a:cu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93" name="Line 740"/>
            <p:cNvSpPr>
              <a:spLocks noChangeShapeType="1"/>
            </p:cNvSpPr>
            <p:nvPr/>
          </p:nvSpPr>
          <p:spPr bwMode="auto">
            <a:xfrm flipH="1">
              <a:off x="5103814" y="473076"/>
              <a:ext cx="431800" cy="1158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94" name="Line 741"/>
            <p:cNvSpPr>
              <a:spLocks noChangeShapeType="1"/>
            </p:cNvSpPr>
            <p:nvPr/>
          </p:nvSpPr>
          <p:spPr bwMode="auto">
            <a:xfrm flipH="1">
              <a:off x="4987926" y="473076"/>
              <a:ext cx="547688" cy="31432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95" name="Line 742"/>
            <p:cNvSpPr>
              <a:spLocks noChangeShapeType="1"/>
            </p:cNvSpPr>
            <p:nvPr/>
          </p:nvSpPr>
          <p:spPr bwMode="auto">
            <a:xfrm flipH="1">
              <a:off x="4987926" y="473076"/>
              <a:ext cx="547688" cy="5476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96" name="Line 743"/>
            <p:cNvSpPr>
              <a:spLocks noChangeShapeType="1"/>
            </p:cNvSpPr>
            <p:nvPr/>
          </p:nvSpPr>
          <p:spPr bwMode="auto">
            <a:xfrm flipH="1">
              <a:off x="5103814" y="473076"/>
              <a:ext cx="431800"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97" name="Line 744"/>
            <p:cNvSpPr>
              <a:spLocks noChangeShapeType="1"/>
            </p:cNvSpPr>
            <p:nvPr/>
          </p:nvSpPr>
          <p:spPr bwMode="auto">
            <a:xfrm>
              <a:off x="5535614" y="473076"/>
              <a:ext cx="0" cy="8651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98" name="Line 745"/>
            <p:cNvSpPr>
              <a:spLocks noChangeShapeType="1"/>
            </p:cNvSpPr>
            <p:nvPr/>
          </p:nvSpPr>
          <p:spPr bwMode="auto">
            <a:xfrm>
              <a:off x="5535614" y="473076"/>
              <a:ext cx="198438"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99" name="Line 746"/>
            <p:cNvSpPr>
              <a:spLocks noChangeShapeType="1"/>
            </p:cNvSpPr>
            <p:nvPr/>
          </p:nvSpPr>
          <p:spPr bwMode="auto">
            <a:xfrm>
              <a:off x="5535614" y="473076"/>
              <a:ext cx="314325" cy="5476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00" name="Line 747"/>
            <p:cNvSpPr>
              <a:spLocks noChangeShapeType="1"/>
            </p:cNvSpPr>
            <p:nvPr/>
          </p:nvSpPr>
          <p:spPr bwMode="auto">
            <a:xfrm>
              <a:off x="5535614" y="473076"/>
              <a:ext cx="314325" cy="31432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01" name="Line 748"/>
            <p:cNvSpPr>
              <a:spLocks noChangeShapeType="1"/>
            </p:cNvSpPr>
            <p:nvPr/>
          </p:nvSpPr>
          <p:spPr bwMode="auto">
            <a:xfrm flipH="1" flipV="1">
              <a:off x="5303839" y="473076"/>
              <a:ext cx="430213" cy="1158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02" name="Line 749"/>
            <p:cNvSpPr>
              <a:spLocks noChangeShapeType="1"/>
            </p:cNvSpPr>
            <p:nvPr/>
          </p:nvSpPr>
          <p:spPr bwMode="auto">
            <a:xfrm flipH="1">
              <a:off x="5103814" y="588964"/>
              <a:ext cx="630238" cy="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03" name="Line 750"/>
            <p:cNvSpPr>
              <a:spLocks noChangeShapeType="1"/>
            </p:cNvSpPr>
            <p:nvPr/>
          </p:nvSpPr>
          <p:spPr bwMode="auto">
            <a:xfrm flipH="1">
              <a:off x="4987926" y="588964"/>
              <a:ext cx="746125" cy="19843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04" name="Line 751"/>
            <p:cNvSpPr>
              <a:spLocks noChangeShapeType="1"/>
            </p:cNvSpPr>
            <p:nvPr/>
          </p:nvSpPr>
          <p:spPr bwMode="auto">
            <a:xfrm flipH="1">
              <a:off x="4987926" y="588964"/>
              <a:ext cx="746125" cy="4318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05" name="Line 752"/>
            <p:cNvSpPr>
              <a:spLocks noChangeShapeType="1"/>
            </p:cNvSpPr>
            <p:nvPr/>
          </p:nvSpPr>
          <p:spPr bwMode="auto">
            <a:xfrm flipH="1">
              <a:off x="5303839" y="588964"/>
              <a:ext cx="430213"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06" name="Line 753"/>
            <p:cNvSpPr>
              <a:spLocks noChangeShapeType="1"/>
            </p:cNvSpPr>
            <p:nvPr/>
          </p:nvSpPr>
          <p:spPr bwMode="auto">
            <a:xfrm flipH="1">
              <a:off x="5535614" y="588964"/>
              <a:ext cx="198438"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07" name="Line 754"/>
            <p:cNvSpPr>
              <a:spLocks noChangeShapeType="1"/>
            </p:cNvSpPr>
            <p:nvPr/>
          </p:nvSpPr>
          <p:spPr bwMode="auto">
            <a:xfrm>
              <a:off x="5734051" y="588964"/>
              <a:ext cx="0" cy="63341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08" name="Line 755"/>
            <p:cNvSpPr>
              <a:spLocks noChangeShapeType="1"/>
            </p:cNvSpPr>
            <p:nvPr/>
          </p:nvSpPr>
          <p:spPr bwMode="auto">
            <a:xfrm>
              <a:off x="5734051" y="588964"/>
              <a:ext cx="115888" cy="4318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09" name="Line 756"/>
            <p:cNvSpPr>
              <a:spLocks noChangeShapeType="1"/>
            </p:cNvSpPr>
            <p:nvPr/>
          </p:nvSpPr>
          <p:spPr bwMode="auto">
            <a:xfrm flipH="1" flipV="1">
              <a:off x="5535614" y="473076"/>
              <a:ext cx="314325" cy="31432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10" name="Line 757"/>
            <p:cNvSpPr>
              <a:spLocks noChangeShapeType="1"/>
            </p:cNvSpPr>
            <p:nvPr/>
          </p:nvSpPr>
          <p:spPr bwMode="auto">
            <a:xfrm flipH="1" flipV="1">
              <a:off x="5303839" y="473076"/>
              <a:ext cx="546100" cy="31432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11" name="Line 758"/>
            <p:cNvSpPr>
              <a:spLocks noChangeShapeType="1"/>
            </p:cNvSpPr>
            <p:nvPr/>
          </p:nvSpPr>
          <p:spPr bwMode="auto">
            <a:xfrm flipH="1" flipV="1">
              <a:off x="5103814" y="588964"/>
              <a:ext cx="746125" cy="19843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12" name="Line 759"/>
            <p:cNvSpPr>
              <a:spLocks noChangeShapeType="1"/>
            </p:cNvSpPr>
            <p:nvPr/>
          </p:nvSpPr>
          <p:spPr bwMode="auto">
            <a:xfrm flipH="1">
              <a:off x="4987926" y="787401"/>
              <a:ext cx="862013" cy="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13" name="Line 760"/>
            <p:cNvSpPr>
              <a:spLocks noChangeShapeType="1"/>
            </p:cNvSpPr>
            <p:nvPr/>
          </p:nvSpPr>
          <p:spPr bwMode="auto">
            <a:xfrm flipH="1">
              <a:off x="5103814" y="787401"/>
              <a:ext cx="746125" cy="43497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14" name="Line 761"/>
            <p:cNvSpPr>
              <a:spLocks noChangeShapeType="1"/>
            </p:cNvSpPr>
            <p:nvPr/>
          </p:nvSpPr>
          <p:spPr bwMode="auto">
            <a:xfrm flipH="1">
              <a:off x="5303839" y="787401"/>
              <a:ext cx="546100" cy="55086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15" name="Line 762"/>
            <p:cNvSpPr>
              <a:spLocks noChangeShapeType="1"/>
            </p:cNvSpPr>
            <p:nvPr/>
          </p:nvSpPr>
          <p:spPr bwMode="auto">
            <a:xfrm flipH="1">
              <a:off x="5535614" y="787401"/>
              <a:ext cx="314325" cy="55086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16" name="Line 763"/>
            <p:cNvSpPr>
              <a:spLocks noChangeShapeType="1"/>
            </p:cNvSpPr>
            <p:nvPr/>
          </p:nvSpPr>
          <p:spPr bwMode="auto">
            <a:xfrm flipH="1">
              <a:off x="5734051" y="787401"/>
              <a:ext cx="115888" cy="43497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17" name="Line 764"/>
            <p:cNvSpPr>
              <a:spLocks noChangeShapeType="1"/>
            </p:cNvSpPr>
            <p:nvPr/>
          </p:nvSpPr>
          <p:spPr bwMode="auto">
            <a:xfrm flipH="1" flipV="1">
              <a:off x="5734051" y="588964"/>
              <a:ext cx="115888" cy="4318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18" name="Line 765"/>
            <p:cNvSpPr>
              <a:spLocks noChangeShapeType="1"/>
            </p:cNvSpPr>
            <p:nvPr/>
          </p:nvSpPr>
          <p:spPr bwMode="auto">
            <a:xfrm flipH="1" flipV="1">
              <a:off x="5535614" y="473076"/>
              <a:ext cx="314325" cy="5476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19" name="Line 766"/>
            <p:cNvSpPr>
              <a:spLocks noChangeShapeType="1"/>
            </p:cNvSpPr>
            <p:nvPr/>
          </p:nvSpPr>
          <p:spPr bwMode="auto">
            <a:xfrm flipH="1" flipV="1">
              <a:off x="5303839" y="473076"/>
              <a:ext cx="546100" cy="5476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20" name="Line 767"/>
            <p:cNvSpPr>
              <a:spLocks noChangeShapeType="1"/>
            </p:cNvSpPr>
            <p:nvPr/>
          </p:nvSpPr>
          <p:spPr bwMode="auto">
            <a:xfrm flipH="1" flipV="1">
              <a:off x="5103814" y="588964"/>
              <a:ext cx="746125" cy="4318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21" name="Line 768"/>
            <p:cNvSpPr>
              <a:spLocks noChangeShapeType="1"/>
            </p:cNvSpPr>
            <p:nvPr/>
          </p:nvSpPr>
          <p:spPr bwMode="auto">
            <a:xfrm flipH="1">
              <a:off x="4987926" y="1020764"/>
              <a:ext cx="862013" cy="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22" name="Line 769"/>
            <p:cNvSpPr>
              <a:spLocks noChangeShapeType="1"/>
            </p:cNvSpPr>
            <p:nvPr/>
          </p:nvSpPr>
          <p:spPr bwMode="auto">
            <a:xfrm flipH="1">
              <a:off x="5103814" y="1020764"/>
              <a:ext cx="746125" cy="20161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23" name="Line 770"/>
            <p:cNvSpPr>
              <a:spLocks noChangeShapeType="1"/>
            </p:cNvSpPr>
            <p:nvPr/>
          </p:nvSpPr>
          <p:spPr bwMode="auto">
            <a:xfrm flipH="1">
              <a:off x="5303839" y="1020764"/>
              <a:ext cx="546100" cy="3175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24" name="Line 771"/>
            <p:cNvSpPr>
              <a:spLocks noChangeShapeType="1"/>
            </p:cNvSpPr>
            <p:nvPr/>
          </p:nvSpPr>
          <p:spPr bwMode="auto">
            <a:xfrm flipH="1">
              <a:off x="5535614" y="1020764"/>
              <a:ext cx="314325" cy="3175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25" name="Line 772"/>
            <p:cNvSpPr>
              <a:spLocks noChangeShapeType="1"/>
            </p:cNvSpPr>
            <p:nvPr/>
          </p:nvSpPr>
          <p:spPr bwMode="auto">
            <a:xfrm flipV="1">
              <a:off x="5734051" y="787401"/>
              <a:ext cx="115888" cy="43497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26" name="Line 773"/>
            <p:cNvSpPr>
              <a:spLocks noChangeShapeType="1"/>
            </p:cNvSpPr>
            <p:nvPr/>
          </p:nvSpPr>
          <p:spPr bwMode="auto">
            <a:xfrm flipV="1">
              <a:off x="5734051" y="588964"/>
              <a:ext cx="0" cy="63341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27" name="Line 774"/>
            <p:cNvSpPr>
              <a:spLocks noChangeShapeType="1"/>
            </p:cNvSpPr>
            <p:nvPr/>
          </p:nvSpPr>
          <p:spPr bwMode="auto">
            <a:xfrm flipH="1" flipV="1">
              <a:off x="5535614" y="473076"/>
              <a:ext cx="198438"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28" name="Line 775"/>
            <p:cNvSpPr>
              <a:spLocks noChangeShapeType="1"/>
            </p:cNvSpPr>
            <p:nvPr/>
          </p:nvSpPr>
          <p:spPr bwMode="auto">
            <a:xfrm flipH="1" flipV="1">
              <a:off x="5303839" y="473076"/>
              <a:ext cx="430213"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29" name="Line 776"/>
            <p:cNvSpPr>
              <a:spLocks noChangeShapeType="1"/>
            </p:cNvSpPr>
            <p:nvPr/>
          </p:nvSpPr>
          <p:spPr bwMode="auto">
            <a:xfrm flipH="1" flipV="1">
              <a:off x="4987926" y="787401"/>
              <a:ext cx="746125" cy="43497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30" name="Line 777"/>
            <p:cNvSpPr>
              <a:spLocks noChangeShapeType="1"/>
            </p:cNvSpPr>
            <p:nvPr/>
          </p:nvSpPr>
          <p:spPr bwMode="auto">
            <a:xfrm flipH="1" flipV="1">
              <a:off x="4987926" y="1020764"/>
              <a:ext cx="746125" cy="20161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31" name="Line 778"/>
            <p:cNvSpPr>
              <a:spLocks noChangeShapeType="1"/>
            </p:cNvSpPr>
            <p:nvPr/>
          </p:nvSpPr>
          <p:spPr bwMode="auto">
            <a:xfrm flipH="1">
              <a:off x="5103814" y="1222376"/>
              <a:ext cx="630238" cy="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32" name="Line 779"/>
            <p:cNvSpPr>
              <a:spLocks noChangeShapeType="1"/>
            </p:cNvSpPr>
            <p:nvPr/>
          </p:nvSpPr>
          <p:spPr bwMode="auto">
            <a:xfrm flipH="1">
              <a:off x="5303839" y="1222376"/>
              <a:ext cx="430213" cy="1158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33" name="Line 780"/>
            <p:cNvSpPr>
              <a:spLocks noChangeShapeType="1"/>
            </p:cNvSpPr>
            <p:nvPr/>
          </p:nvSpPr>
          <p:spPr bwMode="auto">
            <a:xfrm flipV="1">
              <a:off x="5535614" y="1020764"/>
              <a:ext cx="314325" cy="3175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34" name="Line 781"/>
            <p:cNvSpPr>
              <a:spLocks noChangeShapeType="1"/>
            </p:cNvSpPr>
            <p:nvPr/>
          </p:nvSpPr>
          <p:spPr bwMode="auto">
            <a:xfrm flipV="1">
              <a:off x="5535614" y="787401"/>
              <a:ext cx="314325" cy="55086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35" name="Line 782"/>
            <p:cNvSpPr>
              <a:spLocks noChangeShapeType="1"/>
            </p:cNvSpPr>
            <p:nvPr/>
          </p:nvSpPr>
          <p:spPr bwMode="auto">
            <a:xfrm flipV="1">
              <a:off x="5535614" y="588964"/>
              <a:ext cx="198438"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36" name="Line 783"/>
            <p:cNvSpPr>
              <a:spLocks noChangeShapeType="1"/>
            </p:cNvSpPr>
            <p:nvPr/>
          </p:nvSpPr>
          <p:spPr bwMode="auto">
            <a:xfrm flipV="1">
              <a:off x="5535614" y="473076"/>
              <a:ext cx="0" cy="8651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37" name="Line 784"/>
            <p:cNvSpPr>
              <a:spLocks noChangeShapeType="1"/>
            </p:cNvSpPr>
            <p:nvPr/>
          </p:nvSpPr>
          <p:spPr bwMode="auto">
            <a:xfrm flipH="1" flipV="1">
              <a:off x="5103814" y="588964"/>
              <a:ext cx="431800"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38" name="Line 785"/>
            <p:cNvSpPr>
              <a:spLocks noChangeShapeType="1"/>
            </p:cNvSpPr>
            <p:nvPr/>
          </p:nvSpPr>
          <p:spPr bwMode="auto">
            <a:xfrm flipH="1" flipV="1">
              <a:off x="4987926" y="787401"/>
              <a:ext cx="547688" cy="55086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39" name="Line 786"/>
            <p:cNvSpPr>
              <a:spLocks noChangeShapeType="1"/>
            </p:cNvSpPr>
            <p:nvPr/>
          </p:nvSpPr>
          <p:spPr bwMode="auto">
            <a:xfrm flipH="1" flipV="1">
              <a:off x="4987926" y="1020764"/>
              <a:ext cx="547688" cy="3175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40" name="Line 787"/>
            <p:cNvSpPr>
              <a:spLocks noChangeShapeType="1"/>
            </p:cNvSpPr>
            <p:nvPr/>
          </p:nvSpPr>
          <p:spPr bwMode="auto">
            <a:xfrm flipH="1" flipV="1">
              <a:off x="5103814" y="1222376"/>
              <a:ext cx="431800" cy="1158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41" name="Line 788"/>
            <p:cNvSpPr>
              <a:spLocks noChangeShapeType="1"/>
            </p:cNvSpPr>
            <p:nvPr/>
          </p:nvSpPr>
          <p:spPr bwMode="auto">
            <a:xfrm flipV="1">
              <a:off x="5303839" y="1222376"/>
              <a:ext cx="430213" cy="1158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42" name="Line 789"/>
            <p:cNvSpPr>
              <a:spLocks noChangeShapeType="1"/>
            </p:cNvSpPr>
            <p:nvPr/>
          </p:nvSpPr>
          <p:spPr bwMode="auto">
            <a:xfrm flipV="1">
              <a:off x="5303839" y="1020764"/>
              <a:ext cx="546100" cy="3175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43" name="Line 790"/>
            <p:cNvSpPr>
              <a:spLocks noChangeShapeType="1"/>
            </p:cNvSpPr>
            <p:nvPr/>
          </p:nvSpPr>
          <p:spPr bwMode="auto">
            <a:xfrm flipV="1">
              <a:off x="5303839" y="787401"/>
              <a:ext cx="546100" cy="55086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44" name="Line 791"/>
            <p:cNvSpPr>
              <a:spLocks noChangeShapeType="1"/>
            </p:cNvSpPr>
            <p:nvPr/>
          </p:nvSpPr>
          <p:spPr bwMode="auto">
            <a:xfrm flipV="1">
              <a:off x="5303839" y="588964"/>
              <a:ext cx="430213"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45" name="Line 792"/>
            <p:cNvSpPr>
              <a:spLocks noChangeShapeType="1"/>
            </p:cNvSpPr>
            <p:nvPr/>
          </p:nvSpPr>
          <p:spPr bwMode="auto">
            <a:xfrm flipV="1">
              <a:off x="5303839" y="473076"/>
              <a:ext cx="0" cy="8651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46" name="Line 793"/>
            <p:cNvSpPr>
              <a:spLocks noChangeShapeType="1"/>
            </p:cNvSpPr>
            <p:nvPr/>
          </p:nvSpPr>
          <p:spPr bwMode="auto">
            <a:xfrm flipH="1" flipV="1">
              <a:off x="5103814" y="588964"/>
              <a:ext cx="200025"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47" name="Line 794"/>
            <p:cNvSpPr>
              <a:spLocks noChangeShapeType="1"/>
            </p:cNvSpPr>
            <p:nvPr/>
          </p:nvSpPr>
          <p:spPr bwMode="auto">
            <a:xfrm flipH="1" flipV="1">
              <a:off x="4987926" y="787401"/>
              <a:ext cx="315913" cy="55086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48" name="Line 795"/>
            <p:cNvSpPr>
              <a:spLocks noChangeShapeType="1"/>
            </p:cNvSpPr>
            <p:nvPr/>
          </p:nvSpPr>
          <p:spPr bwMode="auto">
            <a:xfrm flipH="1" flipV="1">
              <a:off x="4987926" y="1020764"/>
              <a:ext cx="315913" cy="3175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49" name="Line 796"/>
            <p:cNvSpPr>
              <a:spLocks noChangeShapeType="1"/>
            </p:cNvSpPr>
            <p:nvPr/>
          </p:nvSpPr>
          <p:spPr bwMode="auto">
            <a:xfrm>
              <a:off x="5103814" y="1222376"/>
              <a:ext cx="431800" cy="1158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50" name="Line 797"/>
            <p:cNvSpPr>
              <a:spLocks noChangeShapeType="1"/>
            </p:cNvSpPr>
            <p:nvPr/>
          </p:nvSpPr>
          <p:spPr bwMode="auto">
            <a:xfrm>
              <a:off x="5103814" y="1222376"/>
              <a:ext cx="630238" cy="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51" name="Line 798"/>
            <p:cNvSpPr>
              <a:spLocks noChangeShapeType="1"/>
            </p:cNvSpPr>
            <p:nvPr/>
          </p:nvSpPr>
          <p:spPr bwMode="auto">
            <a:xfrm flipV="1">
              <a:off x="5103814" y="1020764"/>
              <a:ext cx="746125" cy="20161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52" name="Line 799"/>
            <p:cNvSpPr>
              <a:spLocks noChangeShapeType="1"/>
            </p:cNvSpPr>
            <p:nvPr/>
          </p:nvSpPr>
          <p:spPr bwMode="auto">
            <a:xfrm flipV="1">
              <a:off x="5103814" y="787401"/>
              <a:ext cx="746125" cy="43497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53" name="Line 800"/>
            <p:cNvSpPr>
              <a:spLocks noChangeShapeType="1"/>
            </p:cNvSpPr>
            <p:nvPr/>
          </p:nvSpPr>
          <p:spPr bwMode="auto">
            <a:xfrm flipV="1">
              <a:off x="5103814" y="473076"/>
              <a:ext cx="431800"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54" name="Line 801"/>
            <p:cNvSpPr>
              <a:spLocks noChangeShapeType="1"/>
            </p:cNvSpPr>
            <p:nvPr/>
          </p:nvSpPr>
          <p:spPr bwMode="auto">
            <a:xfrm flipV="1">
              <a:off x="5103814" y="473076"/>
              <a:ext cx="200025"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55" name="Line 802"/>
            <p:cNvSpPr>
              <a:spLocks noChangeShapeType="1"/>
            </p:cNvSpPr>
            <p:nvPr/>
          </p:nvSpPr>
          <p:spPr bwMode="auto">
            <a:xfrm flipV="1">
              <a:off x="5103814" y="588964"/>
              <a:ext cx="0" cy="63341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56" name="Line 803"/>
            <p:cNvSpPr>
              <a:spLocks noChangeShapeType="1"/>
            </p:cNvSpPr>
            <p:nvPr/>
          </p:nvSpPr>
          <p:spPr bwMode="auto">
            <a:xfrm flipH="1" flipV="1">
              <a:off x="4987926" y="787401"/>
              <a:ext cx="115888" cy="43497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57" name="Line 804"/>
            <p:cNvSpPr>
              <a:spLocks noChangeShapeType="1"/>
            </p:cNvSpPr>
            <p:nvPr/>
          </p:nvSpPr>
          <p:spPr bwMode="auto">
            <a:xfrm>
              <a:off x="4987926" y="1020764"/>
              <a:ext cx="315913" cy="3175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58" name="Line 805"/>
            <p:cNvSpPr>
              <a:spLocks noChangeShapeType="1"/>
            </p:cNvSpPr>
            <p:nvPr/>
          </p:nvSpPr>
          <p:spPr bwMode="auto">
            <a:xfrm>
              <a:off x="4987926" y="1020764"/>
              <a:ext cx="547688" cy="3175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59" name="Line 806"/>
            <p:cNvSpPr>
              <a:spLocks noChangeShapeType="1"/>
            </p:cNvSpPr>
            <p:nvPr/>
          </p:nvSpPr>
          <p:spPr bwMode="auto">
            <a:xfrm>
              <a:off x="4987926" y="1020764"/>
              <a:ext cx="746125" cy="20161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60" name="Line 807"/>
            <p:cNvSpPr>
              <a:spLocks noChangeShapeType="1"/>
            </p:cNvSpPr>
            <p:nvPr/>
          </p:nvSpPr>
          <p:spPr bwMode="auto">
            <a:xfrm>
              <a:off x="4987926" y="1020764"/>
              <a:ext cx="862013" cy="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61" name="Line 808"/>
            <p:cNvSpPr>
              <a:spLocks noChangeShapeType="1"/>
            </p:cNvSpPr>
            <p:nvPr/>
          </p:nvSpPr>
          <p:spPr bwMode="auto">
            <a:xfrm flipV="1">
              <a:off x="4987926" y="588964"/>
              <a:ext cx="746125" cy="4318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62" name="Line 809"/>
            <p:cNvSpPr>
              <a:spLocks noChangeShapeType="1"/>
            </p:cNvSpPr>
            <p:nvPr/>
          </p:nvSpPr>
          <p:spPr bwMode="auto">
            <a:xfrm flipV="1">
              <a:off x="4987926" y="473076"/>
              <a:ext cx="547688" cy="5476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63" name="Line 811"/>
            <p:cNvSpPr>
              <a:spLocks noChangeShapeType="1"/>
            </p:cNvSpPr>
            <p:nvPr/>
          </p:nvSpPr>
          <p:spPr bwMode="auto">
            <a:xfrm flipV="1">
              <a:off x="4987926" y="473076"/>
              <a:ext cx="315913" cy="5476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64" name="Line 812"/>
            <p:cNvSpPr>
              <a:spLocks noChangeShapeType="1"/>
            </p:cNvSpPr>
            <p:nvPr/>
          </p:nvSpPr>
          <p:spPr bwMode="auto">
            <a:xfrm flipV="1">
              <a:off x="4987926" y="588964"/>
              <a:ext cx="115888" cy="4318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65" name="Line 813"/>
            <p:cNvSpPr>
              <a:spLocks noChangeShapeType="1"/>
            </p:cNvSpPr>
            <p:nvPr/>
          </p:nvSpPr>
          <p:spPr bwMode="auto">
            <a:xfrm>
              <a:off x="4987926" y="787401"/>
              <a:ext cx="115888" cy="43497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66" name="Line 814"/>
            <p:cNvSpPr>
              <a:spLocks noChangeShapeType="1"/>
            </p:cNvSpPr>
            <p:nvPr/>
          </p:nvSpPr>
          <p:spPr bwMode="auto">
            <a:xfrm>
              <a:off x="4987926" y="787401"/>
              <a:ext cx="315913" cy="55086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67" name="Line 815"/>
            <p:cNvSpPr>
              <a:spLocks noChangeShapeType="1"/>
            </p:cNvSpPr>
            <p:nvPr/>
          </p:nvSpPr>
          <p:spPr bwMode="auto">
            <a:xfrm>
              <a:off x="4987926" y="787401"/>
              <a:ext cx="547688" cy="55086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68" name="Line 816"/>
            <p:cNvSpPr>
              <a:spLocks noChangeShapeType="1"/>
            </p:cNvSpPr>
            <p:nvPr/>
          </p:nvSpPr>
          <p:spPr bwMode="auto">
            <a:xfrm>
              <a:off x="4987926" y="787401"/>
              <a:ext cx="746125" cy="43497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69" name="Line 817"/>
            <p:cNvSpPr>
              <a:spLocks noChangeShapeType="1"/>
            </p:cNvSpPr>
            <p:nvPr/>
          </p:nvSpPr>
          <p:spPr bwMode="auto">
            <a:xfrm>
              <a:off x="4987926" y="787401"/>
              <a:ext cx="862013" cy="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70" name="Line 818"/>
            <p:cNvSpPr>
              <a:spLocks noChangeShapeType="1"/>
            </p:cNvSpPr>
            <p:nvPr/>
          </p:nvSpPr>
          <p:spPr bwMode="auto">
            <a:xfrm flipV="1">
              <a:off x="4987926" y="588964"/>
              <a:ext cx="746125" cy="19843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71" name="Line 819"/>
            <p:cNvSpPr>
              <a:spLocks noChangeShapeType="1"/>
            </p:cNvSpPr>
            <p:nvPr/>
          </p:nvSpPr>
          <p:spPr bwMode="auto">
            <a:xfrm flipV="1">
              <a:off x="4987926" y="473076"/>
              <a:ext cx="547688" cy="31432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72" name="Line 820"/>
            <p:cNvSpPr>
              <a:spLocks noChangeShapeType="1"/>
            </p:cNvSpPr>
            <p:nvPr/>
          </p:nvSpPr>
          <p:spPr bwMode="auto">
            <a:xfrm flipV="1">
              <a:off x="4987926" y="473076"/>
              <a:ext cx="315913" cy="314325"/>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73" name="Line 821"/>
            <p:cNvSpPr>
              <a:spLocks noChangeShapeType="1"/>
            </p:cNvSpPr>
            <p:nvPr/>
          </p:nvSpPr>
          <p:spPr bwMode="auto">
            <a:xfrm flipH="1">
              <a:off x="4987926" y="588964"/>
              <a:ext cx="115888" cy="4318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74" name="Line 822"/>
            <p:cNvSpPr>
              <a:spLocks noChangeShapeType="1"/>
            </p:cNvSpPr>
            <p:nvPr/>
          </p:nvSpPr>
          <p:spPr bwMode="auto">
            <a:xfrm>
              <a:off x="5103813" y="588964"/>
              <a:ext cx="0" cy="633413"/>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75" name="Line 823"/>
            <p:cNvSpPr>
              <a:spLocks noChangeShapeType="1"/>
            </p:cNvSpPr>
            <p:nvPr/>
          </p:nvSpPr>
          <p:spPr bwMode="auto">
            <a:xfrm>
              <a:off x="5103813" y="588964"/>
              <a:ext cx="200025"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76" name="Line 824"/>
            <p:cNvSpPr>
              <a:spLocks noChangeShapeType="1"/>
            </p:cNvSpPr>
            <p:nvPr/>
          </p:nvSpPr>
          <p:spPr bwMode="auto">
            <a:xfrm>
              <a:off x="5103813" y="588964"/>
              <a:ext cx="431800" cy="7493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77" name="Line 825"/>
            <p:cNvSpPr>
              <a:spLocks noChangeShapeType="1"/>
            </p:cNvSpPr>
            <p:nvPr/>
          </p:nvSpPr>
          <p:spPr bwMode="auto">
            <a:xfrm>
              <a:off x="5103813" y="588964"/>
              <a:ext cx="746125" cy="43180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78" name="Line 826"/>
            <p:cNvSpPr>
              <a:spLocks noChangeShapeType="1"/>
            </p:cNvSpPr>
            <p:nvPr/>
          </p:nvSpPr>
          <p:spPr bwMode="auto">
            <a:xfrm>
              <a:off x="5103813" y="588964"/>
              <a:ext cx="746125" cy="19843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79" name="Line 827"/>
            <p:cNvSpPr>
              <a:spLocks noChangeShapeType="1"/>
            </p:cNvSpPr>
            <p:nvPr/>
          </p:nvSpPr>
          <p:spPr bwMode="auto">
            <a:xfrm>
              <a:off x="5103813" y="588964"/>
              <a:ext cx="630238" cy="0"/>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80" name="Line 828"/>
            <p:cNvSpPr>
              <a:spLocks noChangeShapeType="1"/>
            </p:cNvSpPr>
            <p:nvPr/>
          </p:nvSpPr>
          <p:spPr bwMode="auto">
            <a:xfrm flipV="1">
              <a:off x="5103813" y="473076"/>
              <a:ext cx="431800" cy="115888"/>
            </a:xfrm>
            <a:prstGeom prst="line">
              <a:avLst/>
            </a:prstGeom>
            <a:noFill/>
            <a:ln w="2" cap="rnd">
              <a:solidFill>
                <a:srgbClr val="5DB8CA">
                  <a:alpha val="1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grpSp>
      <p:cxnSp>
        <p:nvCxnSpPr>
          <p:cNvPr id="281" name="Straight Connector 280"/>
          <p:cNvCxnSpPr>
            <a:stCxn id="40" idx="0"/>
            <a:endCxn id="173" idx="0"/>
          </p:cNvCxnSpPr>
          <p:nvPr userDrawn="1"/>
        </p:nvCxnSpPr>
        <p:spPr>
          <a:xfrm>
            <a:off x="2360575" y="3565098"/>
            <a:ext cx="5683573" cy="1739931"/>
          </a:xfrm>
          <a:prstGeom prst="line">
            <a:avLst/>
          </a:prstGeom>
          <a:ln w="25400" cap="rnd">
            <a:gradFill>
              <a:gsLst>
                <a:gs pos="0">
                  <a:schemeClr val="bg1">
                    <a:alpha val="35000"/>
                  </a:schemeClr>
                </a:gs>
                <a:gs pos="100000">
                  <a:schemeClr val="bg1">
                    <a:alpha val="15000"/>
                  </a:schemeClr>
                </a:gs>
              </a:gsLst>
              <a:lin ang="5400000" scaled="0"/>
            </a:gra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82" name="Group 1473"/>
          <p:cNvGrpSpPr/>
          <p:nvPr userDrawn="1"/>
        </p:nvGrpSpPr>
        <p:grpSpPr>
          <a:xfrm>
            <a:off x="2563802" y="1081314"/>
            <a:ext cx="930403" cy="1246275"/>
            <a:chOff x="4932363" y="415926"/>
            <a:chExt cx="974725" cy="979488"/>
          </a:xfrm>
        </p:grpSpPr>
        <p:sp>
          <p:nvSpPr>
            <p:cNvPr id="283" name="Freeform 738"/>
            <p:cNvSpPr>
              <a:spLocks/>
            </p:cNvSpPr>
            <p:nvPr/>
          </p:nvSpPr>
          <p:spPr bwMode="auto">
            <a:xfrm>
              <a:off x="4987926" y="473076"/>
              <a:ext cx="862013" cy="865188"/>
            </a:xfrm>
            <a:custGeom>
              <a:avLst/>
              <a:gdLst>
                <a:gd name="T0" fmla="*/ 543 w 543"/>
                <a:gd name="T1" fmla="*/ 345 h 545"/>
                <a:gd name="T2" fmla="*/ 272 w 543"/>
                <a:gd name="T3" fmla="*/ 271 h 545"/>
                <a:gd name="T4" fmla="*/ 470 w 543"/>
                <a:gd name="T5" fmla="*/ 472 h 545"/>
                <a:gd name="T6" fmla="*/ 272 w 543"/>
                <a:gd name="T7" fmla="*/ 271 h 545"/>
                <a:gd name="T8" fmla="*/ 345 w 543"/>
                <a:gd name="T9" fmla="*/ 545 h 545"/>
                <a:gd name="T10" fmla="*/ 272 w 543"/>
                <a:gd name="T11" fmla="*/ 271 h 545"/>
                <a:gd name="T12" fmla="*/ 199 w 543"/>
                <a:gd name="T13" fmla="*/ 545 h 545"/>
                <a:gd name="T14" fmla="*/ 272 w 543"/>
                <a:gd name="T15" fmla="*/ 271 h 545"/>
                <a:gd name="T16" fmla="*/ 73 w 543"/>
                <a:gd name="T17" fmla="*/ 472 h 545"/>
                <a:gd name="T18" fmla="*/ 272 w 543"/>
                <a:gd name="T19" fmla="*/ 271 h 545"/>
                <a:gd name="T20" fmla="*/ 0 w 543"/>
                <a:gd name="T21" fmla="*/ 345 h 545"/>
                <a:gd name="T22" fmla="*/ 272 w 543"/>
                <a:gd name="T23" fmla="*/ 271 h 545"/>
                <a:gd name="T24" fmla="*/ 0 w 543"/>
                <a:gd name="T25" fmla="*/ 198 h 545"/>
                <a:gd name="T26" fmla="*/ 272 w 543"/>
                <a:gd name="T27" fmla="*/ 271 h 545"/>
                <a:gd name="T28" fmla="*/ 73 w 543"/>
                <a:gd name="T29" fmla="*/ 73 h 545"/>
                <a:gd name="T30" fmla="*/ 272 w 543"/>
                <a:gd name="T31" fmla="*/ 271 h 545"/>
                <a:gd name="T32" fmla="*/ 199 w 543"/>
                <a:gd name="T33" fmla="*/ 0 h 545"/>
                <a:gd name="T34" fmla="*/ 272 w 543"/>
                <a:gd name="T35" fmla="*/ 271 h 545"/>
                <a:gd name="T36" fmla="*/ 345 w 543"/>
                <a:gd name="T37" fmla="*/ 0 h 545"/>
                <a:gd name="T38" fmla="*/ 272 w 543"/>
                <a:gd name="T39" fmla="*/ 271 h 545"/>
                <a:gd name="T40" fmla="*/ 470 w 543"/>
                <a:gd name="T41" fmla="*/ 73 h 545"/>
                <a:gd name="T42" fmla="*/ 272 w 543"/>
                <a:gd name="T43" fmla="*/ 271 h 545"/>
                <a:gd name="T44" fmla="*/ 543 w 543"/>
                <a:gd name="T45" fmla="*/ 198 h 545"/>
                <a:gd name="T46" fmla="*/ 272 w 543"/>
                <a:gd name="T47" fmla="*/ 271 h 545"/>
                <a:gd name="T48" fmla="*/ 543 w 543"/>
                <a:gd name="T49" fmla="*/ 3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3" h="545">
                  <a:moveTo>
                    <a:pt x="543" y="345"/>
                  </a:moveTo>
                  <a:lnTo>
                    <a:pt x="272" y="271"/>
                  </a:lnTo>
                  <a:lnTo>
                    <a:pt x="470" y="472"/>
                  </a:lnTo>
                  <a:lnTo>
                    <a:pt x="272" y="271"/>
                  </a:lnTo>
                  <a:lnTo>
                    <a:pt x="345" y="545"/>
                  </a:lnTo>
                  <a:lnTo>
                    <a:pt x="272" y="271"/>
                  </a:lnTo>
                  <a:lnTo>
                    <a:pt x="199" y="545"/>
                  </a:lnTo>
                  <a:lnTo>
                    <a:pt x="272" y="271"/>
                  </a:lnTo>
                  <a:lnTo>
                    <a:pt x="73" y="472"/>
                  </a:lnTo>
                  <a:lnTo>
                    <a:pt x="272" y="271"/>
                  </a:lnTo>
                  <a:lnTo>
                    <a:pt x="0" y="345"/>
                  </a:lnTo>
                  <a:lnTo>
                    <a:pt x="272" y="271"/>
                  </a:lnTo>
                  <a:lnTo>
                    <a:pt x="0" y="198"/>
                  </a:lnTo>
                  <a:lnTo>
                    <a:pt x="272" y="271"/>
                  </a:lnTo>
                  <a:lnTo>
                    <a:pt x="73" y="73"/>
                  </a:lnTo>
                  <a:lnTo>
                    <a:pt x="272" y="271"/>
                  </a:lnTo>
                  <a:lnTo>
                    <a:pt x="199" y="0"/>
                  </a:lnTo>
                  <a:lnTo>
                    <a:pt x="272" y="271"/>
                  </a:lnTo>
                  <a:lnTo>
                    <a:pt x="345" y="0"/>
                  </a:lnTo>
                  <a:lnTo>
                    <a:pt x="272" y="271"/>
                  </a:lnTo>
                  <a:lnTo>
                    <a:pt x="470" y="73"/>
                  </a:lnTo>
                  <a:lnTo>
                    <a:pt x="272" y="271"/>
                  </a:lnTo>
                  <a:lnTo>
                    <a:pt x="543" y="198"/>
                  </a:lnTo>
                  <a:lnTo>
                    <a:pt x="272" y="271"/>
                  </a:lnTo>
                  <a:lnTo>
                    <a:pt x="543" y="345"/>
                  </a:lnTo>
                  <a:close/>
                </a:path>
              </a:pathLst>
            </a:cu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84" name="Freeform 739"/>
            <p:cNvSpPr>
              <a:spLocks/>
            </p:cNvSpPr>
            <p:nvPr/>
          </p:nvSpPr>
          <p:spPr bwMode="auto">
            <a:xfrm>
              <a:off x="4987926" y="473076"/>
              <a:ext cx="862013" cy="865188"/>
            </a:xfrm>
            <a:custGeom>
              <a:avLst/>
              <a:gdLst>
                <a:gd name="T0" fmla="*/ 543 w 543"/>
                <a:gd name="T1" fmla="*/ 345 h 545"/>
                <a:gd name="T2" fmla="*/ 272 w 543"/>
                <a:gd name="T3" fmla="*/ 271 h 545"/>
                <a:gd name="T4" fmla="*/ 470 w 543"/>
                <a:gd name="T5" fmla="*/ 472 h 545"/>
                <a:gd name="T6" fmla="*/ 272 w 543"/>
                <a:gd name="T7" fmla="*/ 271 h 545"/>
                <a:gd name="T8" fmla="*/ 345 w 543"/>
                <a:gd name="T9" fmla="*/ 545 h 545"/>
                <a:gd name="T10" fmla="*/ 272 w 543"/>
                <a:gd name="T11" fmla="*/ 271 h 545"/>
                <a:gd name="T12" fmla="*/ 199 w 543"/>
                <a:gd name="T13" fmla="*/ 545 h 545"/>
                <a:gd name="T14" fmla="*/ 272 w 543"/>
                <a:gd name="T15" fmla="*/ 271 h 545"/>
                <a:gd name="T16" fmla="*/ 73 w 543"/>
                <a:gd name="T17" fmla="*/ 472 h 545"/>
                <a:gd name="T18" fmla="*/ 272 w 543"/>
                <a:gd name="T19" fmla="*/ 271 h 545"/>
                <a:gd name="T20" fmla="*/ 0 w 543"/>
                <a:gd name="T21" fmla="*/ 345 h 545"/>
                <a:gd name="T22" fmla="*/ 272 w 543"/>
                <a:gd name="T23" fmla="*/ 271 h 545"/>
                <a:gd name="T24" fmla="*/ 0 w 543"/>
                <a:gd name="T25" fmla="*/ 198 h 545"/>
                <a:gd name="T26" fmla="*/ 272 w 543"/>
                <a:gd name="T27" fmla="*/ 271 h 545"/>
                <a:gd name="T28" fmla="*/ 73 w 543"/>
                <a:gd name="T29" fmla="*/ 73 h 545"/>
                <a:gd name="T30" fmla="*/ 272 w 543"/>
                <a:gd name="T31" fmla="*/ 271 h 545"/>
                <a:gd name="T32" fmla="*/ 199 w 543"/>
                <a:gd name="T33" fmla="*/ 0 h 545"/>
                <a:gd name="T34" fmla="*/ 272 w 543"/>
                <a:gd name="T35" fmla="*/ 271 h 545"/>
                <a:gd name="T36" fmla="*/ 345 w 543"/>
                <a:gd name="T37" fmla="*/ 0 h 545"/>
                <a:gd name="T38" fmla="*/ 272 w 543"/>
                <a:gd name="T39" fmla="*/ 271 h 545"/>
                <a:gd name="T40" fmla="*/ 470 w 543"/>
                <a:gd name="T41" fmla="*/ 73 h 545"/>
                <a:gd name="T42" fmla="*/ 272 w 543"/>
                <a:gd name="T43" fmla="*/ 271 h 545"/>
                <a:gd name="T44" fmla="*/ 543 w 543"/>
                <a:gd name="T45" fmla="*/ 198 h 545"/>
                <a:gd name="T46" fmla="*/ 272 w 543"/>
                <a:gd name="T47" fmla="*/ 271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3" h="545">
                  <a:moveTo>
                    <a:pt x="543" y="345"/>
                  </a:moveTo>
                  <a:lnTo>
                    <a:pt x="272" y="271"/>
                  </a:lnTo>
                  <a:lnTo>
                    <a:pt x="470" y="472"/>
                  </a:lnTo>
                  <a:lnTo>
                    <a:pt x="272" y="271"/>
                  </a:lnTo>
                  <a:lnTo>
                    <a:pt x="345" y="545"/>
                  </a:lnTo>
                  <a:lnTo>
                    <a:pt x="272" y="271"/>
                  </a:lnTo>
                  <a:lnTo>
                    <a:pt x="199" y="545"/>
                  </a:lnTo>
                  <a:lnTo>
                    <a:pt x="272" y="271"/>
                  </a:lnTo>
                  <a:lnTo>
                    <a:pt x="73" y="472"/>
                  </a:lnTo>
                  <a:lnTo>
                    <a:pt x="272" y="271"/>
                  </a:lnTo>
                  <a:lnTo>
                    <a:pt x="0" y="345"/>
                  </a:lnTo>
                  <a:lnTo>
                    <a:pt x="272" y="271"/>
                  </a:lnTo>
                  <a:lnTo>
                    <a:pt x="0" y="198"/>
                  </a:lnTo>
                  <a:lnTo>
                    <a:pt x="272" y="271"/>
                  </a:lnTo>
                  <a:lnTo>
                    <a:pt x="73" y="73"/>
                  </a:lnTo>
                  <a:lnTo>
                    <a:pt x="272" y="271"/>
                  </a:lnTo>
                  <a:lnTo>
                    <a:pt x="199" y="0"/>
                  </a:lnTo>
                  <a:lnTo>
                    <a:pt x="272" y="271"/>
                  </a:lnTo>
                  <a:lnTo>
                    <a:pt x="345" y="0"/>
                  </a:lnTo>
                  <a:lnTo>
                    <a:pt x="272" y="271"/>
                  </a:lnTo>
                  <a:lnTo>
                    <a:pt x="470" y="73"/>
                  </a:lnTo>
                  <a:lnTo>
                    <a:pt x="272" y="271"/>
                  </a:lnTo>
                  <a:lnTo>
                    <a:pt x="543" y="198"/>
                  </a:lnTo>
                  <a:lnTo>
                    <a:pt x="272" y="271"/>
                  </a:lnTo>
                </a:path>
              </a:pathLst>
            </a:cu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85" name="Line 740"/>
            <p:cNvSpPr>
              <a:spLocks noChangeShapeType="1"/>
            </p:cNvSpPr>
            <p:nvPr/>
          </p:nvSpPr>
          <p:spPr bwMode="auto">
            <a:xfrm flipH="1">
              <a:off x="5103814" y="473076"/>
              <a:ext cx="431800" cy="11588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86" name="Line 741"/>
            <p:cNvSpPr>
              <a:spLocks noChangeShapeType="1"/>
            </p:cNvSpPr>
            <p:nvPr/>
          </p:nvSpPr>
          <p:spPr bwMode="auto">
            <a:xfrm flipH="1">
              <a:off x="4987926" y="473076"/>
              <a:ext cx="547688" cy="314325"/>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87" name="Line 742"/>
            <p:cNvSpPr>
              <a:spLocks noChangeShapeType="1"/>
            </p:cNvSpPr>
            <p:nvPr/>
          </p:nvSpPr>
          <p:spPr bwMode="auto">
            <a:xfrm flipH="1">
              <a:off x="4987926" y="473076"/>
              <a:ext cx="547688" cy="54768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88" name="Line 743"/>
            <p:cNvSpPr>
              <a:spLocks noChangeShapeType="1"/>
            </p:cNvSpPr>
            <p:nvPr/>
          </p:nvSpPr>
          <p:spPr bwMode="auto">
            <a:xfrm flipH="1">
              <a:off x="5103814" y="473076"/>
              <a:ext cx="431800" cy="7493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89" name="Line 744"/>
            <p:cNvSpPr>
              <a:spLocks noChangeShapeType="1"/>
            </p:cNvSpPr>
            <p:nvPr/>
          </p:nvSpPr>
          <p:spPr bwMode="auto">
            <a:xfrm>
              <a:off x="5535614" y="473076"/>
              <a:ext cx="0" cy="86518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90" name="Line 745"/>
            <p:cNvSpPr>
              <a:spLocks noChangeShapeType="1"/>
            </p:cNvSpPr>
            <p:nvPr/>
          </p:nvSpPr>
          <p:spPr bwMode="auto">
            <a:xfrm>
              <a:off x="5535614" y="473076"/>
              <a:ext cx="198438" cy="7493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91" name="Line 746"/>
            <p:cNvSpPr>
              <a:spLocks noChangeShapeType="1"/>
            </p:cNvSpPr>
            <p:nvPr/>
          </p:nvSpPr>
          <p:spPr bwMode="auto">
            <a:xfrm>
              <a:off x="5535614" y="473076"/>
              <a:ext cx="314325" cy="54768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92" name="Line 747"/>
            <p:cNvSpPr>
              <a:spLocks noChangeShapeType="1"/>
            </p:cNvSpPr>
            <p:nvPr/>
          </p:nvSpPr>
          <p:spPr bwMode="auto">
            <a:xfrm>
              <a:off x="5535614" y="473076"/>
              <a:ext cx="314325" cy="314325"/>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93" name="Line 748"/>
            <p:cNvSpPr>
              <a:spLocks noChangeShapeType="1"/>
            </p:cNvSpPr>
            <p:nvPr/>
          </p:nvSpPr>
          <p:spPr bwMode="auto">
            <a:xfrm flipH="1" flipV="1">
              <a:off x="5303839" y="473076"/>
              <a:ext cx="430213" cy="11588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94" name="Line 749"/>
            <p:cNvSpPr>
              <a:spLocks noChangeShapeType="1"/>
            </p:cNvSpPr>
            <p:nvPr/>
          </p:nvSpPr>
          <p:spPr bwMode="auto">
            <a:xfrm flipH="1">
              <a:off x="5103814" y="588964"/>
              <a:ext cx="630238" cy="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95" name="Line 750"/>
            <p:cNvSpPr>
              <a:spLocks noChangeShapeType="1"/>
            </p:cNvSpPr>
            <p:nvPr/>
          </p:nvSpPr>
          <p:spPr bwMode="auto">
            <a:xfrm flipH="1">
              <a:off x="4987926" y="588964"/>
              <a:ext cx="746125" cy="19843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96" name="Line 751"/>
            <p:cNvSpPr>
              <a:spLocks noChangeShapeType="1"/>
            </p:cNvSpPr>
            <p:nvPr/>
          </p:nvSpPr>
          <p:spPr bwMode="auto">
            <a:xfrm flipH="1">
              <a:off x="4987926" y="588964"/>
              <a:ext cx="746125" cy="4318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97" name="Line 752"/>
            <p:cNvSpPr>
              <a:spLocks noChangeShapeType="1"/>
            </p:cNvSpPr>
            <p:nvPr/>
          </p:nvSpPr>
          <p:spPr bwMode="auto">
            <a:xfrm flipH="1">
              <a:off x="5303839" y="588964"/>
              <a:ext cx="430213" cy="7493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98" name="Line 753"/>
            <p:cNvSpPr>
              <a:spLocks noChangeShapeType="1"/>
            </p:cNvSpPr>
            <p:nvPr/>
          </p:nvSpPr>
          <p:spPr bwMode="auto">
            <a:xfrm flipH="1">
              <a:off x="5535614" y="588964"/>
              <a:ext cx="198438" cy="7493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99" name="Line 754"/>
            <p:cNvSpPr>
              <a:spLocks noChangeShapeType="1"/>
            </p:cNvSpPr>
            <p:nvPr/>
          </p:nvSpPr>
          <p:spPr bwMode="auto">
            <a:xfrm>
              <a:off x="5734051" y="588964"/>
              <a:ext cx="0" cy="633413"/>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00" name="Line 755"/>
            <p:cNvSpPr>
              <a:spLocks noChangeShapeType="1"/>
            </p:cNvSpPr>
            <p:nvPr/>
          </p:nvSpPr>
          <p:spPr bwMode="auto">
            <a:xfrm>
              <a:off x="5734051" y="588964"/>
              <a:ext cx="115888" cy="4318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01" name="Line 756"/>
            <p:cNvSpPr>
              <a:spLocks noChangeShapeType="1"/>
            </p:cNvSpPr>
            <p:nvPr/>
          </p:nvSpPr>
          <p:spPr bwMode="auto">
            <a:xfrm flipH="1" flipV="1">
              <a:off x="5535614" y="473076"/>
              <a:ext cx="314325" cy="314325"/>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02" name="Line 757"/>
            <p:cNvSpPr>
              <a:spLocks noChangeShapeType="1"/>
            </p:cNvSpPr>
            <p:nvPr/>
          </p:nvSpPr>
          <p:spPr bwMode="auto">
            <a:xfrm flipH="1" flipV="1">
              <a:off x="5303839" y="473076"/>
              <a:ext cx="546100" cy="314325"/>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03" name="Line 758"/>
            <p:cNvSpPr>
              <a:spLocks noChangeShapeType="1"/>
            </p:cNvSpPr>
            <p:nvPr/>
          </p:nvSpPr>
          <p:spPr bwMode="auto">
            <a:xfrm flipH="1" flipV="1">
              <a:off x="5103814" y="588964"/>
              <a:ext cx="746125" cy="19843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04" name="Line 759"/>
            <p:cNvSpPr>
              <a:spLocks noChangeShapeType="1"/>
            </p:cNvSpPr>
            <p:nvPr/>
          </p:nvSpPr>
          <p:spPr bwMode="auto">
            <a:xfrm flipH="1">
              <a:off x="4987926" y="787401"/>
              <a:ext cx="862013" cy="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05" name="Line 760"/>
            <p:cNvSpPr>
              <a:spLocks noChangeShapeType="1"/>
            </p:cNvSpPr>
            <p:nvPr/>
          </p:nvSpPr>
          <p:spPr bwMode="auto">
            <a:xfrm flipH="1">
              <a:off x="5103814" y="787401"/>
              <a:ext cx="746125" cy="434975"/>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06" name="Line 761"/>
            <p:cNvSpPr>
              <a:spLocks noChangeShapeType="1"/>
            </p:cNvSpPr>
            <p:nvPr/>
          </p:nvSpPr>
          <p:spPr bwMode="auto">
            <a:xfrm flipH="1">
              <a:off x="5303839" y="787401"/>
              <a:ext cx="546100" cy="550863"/>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07" name="Line 762"/>
            <p:cNvSpPr>
              <a:spLocks noChangeShapeType="1"/>
            </p:cNvSpPr>
            <p:nvPr/>
          </p:nvSpPr>
          <p:spPr bwMode="auto">
            <a:xfrm flipH="1">
              <a:off x="5535614" y="787401"/>
              <a:ext cx="314325" cy="550863"/>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08" name="Line 763"/>
            <p:cNvSpPr>
              <a:spLocks noChangeShapeType="1"/>
            </p:cNvSpPr>
            <p:nvPr/>
          </p:nvSpPr>
          <p:spPr bwMode="auto">
            <a:xfrm flipH="1">
              <a:off x="5734051" y="787401"/>
              <a:ext cx="115888" cy="434975"/>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09" name="Line 764"/>
            <p:cNvSpPr>
              <a:spLocks noChangeShapeType="1"/>
            </p:cNvSpPr>
            <p:nvPr/>
          </p:nvSpPr>
          <p:spPr bwMode="auto">
            <a:xfrm flipH="1" flipV="1">
              <a:off x="5734051" y="588964"/>
              <a:ext cx="115888" cy="4318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10" name="Line 765"/>
            <p:cNvSpPr>
              <a:spLocks noChangeShapeType="1"/>
            </p:cNvSpPr>
            <p:nvPr/>
          </p:nvSpPr>
          <p:spPr bwMode="auto">
            <a:xfrm flipH="1" flipV="1">
              <a:off x="5535614" y="473076"/>
              <a:ext cx="314325" cy="54768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11" name="Line 766"/>
            <p:cNvSpPr>
              <a:spLocks noChangeShapeType="1"/>
            </p:cNvSpPr>
            <p:nvPr/>
          </p:nvSpPr>
          <p:spPr bwMode="auto">
            <a:xfrm flipH="1" flipV="1">
              <a:off x="5303839" y="473076"/>
              <a:ext cx="546100" cy="54768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12" name="Line 767"/>
            <p:cNvSpPr>
              <a:spLocks noChangeShapeType="1"/>
            </p:cNvSpPr>
            <p:nvPr/>
          </p:nvSpPr>
          <p:spPr bwMode="auto">
            <a:xfrm flipH="1" flipV="1">
              <a:off x="5103814" y="588964"/>
              <a:ext cx="746125" cy="4318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13" name="Line 768"/>
            <p:cNvSpPr>
              <a:spLocks noChangeShapeType="1"/>
            </p:cNvSpPr>
            <p:nvPr/>
          </p:nvSpPr>
          <p:spPr bwMode="auto">
            <a:xfrm flipH="1">
              <a:off x="4987926" y="1020764"/>
              <a:ext cx="862013" cy="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14" name="Line 769"/>
            <p:cNvSpPr>
              <a:spLocks noChangeShapeType="1"/>
            </p:cNvSpPr>
            <p:nvPr/>
          </p:nvSpPr>
          <p:spPr bwMode="auto">
            <a:xfrm flipH="1">
              <a:off x="5103814" y="1020764"/>
              <a:ext cx="746125" cy="201613"/>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15" name="Line 770"/>
            <p:cNvSpPr>
              <a:spLocks noChangeShapeType="1"/>
            </p:cNvSpPr>
            <p:nvPr/>
          </p:nvSpPr>
          <p:spPr bwMode="auto">
            <a:xfrm flipH="1">
              <a:off x="5303839" y="1020764"/>
              <a:ext cx="546100" cy="3175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16" name="Line 771"/>
            <p:cNvSpPr>
              <a:spLocks noChangeShapeType="1"/>
            </p:cNvSpPr>
            <p:nvPr/>
          </p:nvSpPr>
          <p:spPr bwMode="auto">
            <a:xfrm flipH="1">
              <a:off x="5535614" y="1020764"/>
              <a:ext cx="314325" cy="3175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17" name="Line 772"/>
            <p:cNvSpPr>
              <a:spLocks noChangeShapeType="1"/>
            </p:cNvSpPr>
            <p:nvPr/>
          </p:nvSpPr>
          <p:spPr bwMode="auto">
            <a:xfrm flipV="1">
              <a:off x="5734051" y="787401"/>
              <a:ext cx="115888" cy="434975"/>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18" name="Line 773"/>
            <p:cNvSpPr>
              <a:spLocks noChangeShapeType="1"/>
            </p:cNvSpPr>
            <p:nvPr/>
          </p:nvSpPr>
          <p:spPr bwMode="auto">
            <a:xfrm flipV="1">
              <a:off x="5734051" y="588964"/>
              <a:ext cx="0" cy="633413"/>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19" name="Line 774"/>
            <p:cNvSpPr>
              <a:spLocks noChangeShapeType="1"/>
            </p:cNvSpPr>
            <p:nvPr/>
          </p:nvSpPr>
          <p:spPr bwMode="auto">
            <a:xfrm flipH="1" flipV="1">
              <a:off x="5535614" y="473076"/>
              <a:ext cx="198438" cy="7493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20" name="Line 775"/>
            <p:cNvSpPr>
              <a:spLocks noChangeShapeType="1"/>
            </p:cNvSpPr>
            <p:nvPr/>
          </p:nvSpPr>
          <p:spPr bwMode="auto">
            <a:xfrm flipH="1" flipV="1">
              <a:off x="5303839" y="473076"/>
              <a:ext cx="430213" cy="7493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21" name="Line 776"/>
            <p:cNvSpPr>
              <a:spLocks noChangeShapeType="1"/>
            </p:cNvSpPr>
            <p:nvPr/>
          </p:nvSpPr>
          <p:spPr bwMode="auto">
            <a:xfrm flipH="1" flipV="1">
              <a:off x="4987926" y="787401"/>
              <a:ext cx="746125" cy="434975"/>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22" name="Line 777"/>
            <p:cNvSpPr>
              <a:spLocks noChangeShapeType="1"/>
            </p:cNvSpPr>
            <p:nvPr/>
          </p:nvSpPr>
          <p:spPr bwMode="auto">
            <a:xfrm flipH="1" flipV="1">
              <a:off x="4987926" y="1020764"/>
              <a:ext cx="746125" cy="201613"/>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23" name="Line 778"/>
            <p:cNvSpPr>
              <a:spLocks noChangeShapeType="1"/>
            </p:cNvSpPr>
            <p:nvPr/>
          </p:nvSpPr>
          <p:spPr bwMode="auto">
            <a:xfrm flipH="1">
              <a:off x="5103814" y="1222376"/>
              <a:ext cx="630238" cy="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24" name="Line 779"/>
            <p:cNvSpPr>
              <a:spLocks noChangeShapeType="1"/>
            </p:cNvSpPr>
            <p:nvPr/>
          </p:nvSpPr>
          <p:spPr bwMode="auto">
            <a:xfrm flipH="1">
              <a:off x="5303839" y="1222376"/>
              <a:ext cx="430213" cy="11588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25" name="Line 780"/>
            <p:cNvSpPr>
              <a:spLocks noChangeShapeType="1"/>
            </p:cNvSpPr>
            <p:nvPr/>
          </p:nvSpPr>
          <p:spPr bwMode="auto">
            <a:xfrm flipV="1">
              <a:off x="5535614" y="1020764"/>
              <a:ext cx="314325" cy="3175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26" name="Line 781"/>
            <p:cNvSpPr>
              <a:spLocks noChangeShapeType="1"/>
            </p:cNvSpPr>
            <p:nvPr/>
          </p:nvSpPr>
          <p:spPr bwMode="auto">
            <a:xfrm flipV="1">
              <a:off x="5535614" y="787401"/>
              <a:ext cx="314325" cy="550863"/>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27" name="Line 782"/>
            <p:cNvSpPr>
              <a:spLocks noChangeShapeType="1"/>
            </p:cNvSpPr>
            <p:nvPr/>
          </p:nvSpPr>
          <p:spPr bwMode="auto">
            <a:xfrm flipV="1">
              <a:off x="5535614" y="588964"/>
              <a:ext cx="198438" cy="7493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28" name="Line 783"/>
            <p:cNvSpPr>
              <a:spLocks noChangeShapeType="1"/>
            </p:cNvSpPr>
            <p:nvPr/>
          </p:nvSpPr>
          <p:spPr bwMode="auto">
            <a:xfrm flipV="1">
              <a:off x="5535614" y="473076"/>
              <a:ext cx="0" cy="86518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29" name="Line 784"/>
            <p:cNvSpPr>
              <a:spLocks noChangeShapeType="1"/>
            </p:cNvSpPr>
            <p:nvPr/>
          </p:nvSpPr>
          <p:spPr bwMode="auto">
            <a:xfrm flipH="1" flipV="1">
              <a:off x="5103814" y="588964"/>
              <a:ext cx="431800" cy="7493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30" name="Line 785"/>
            <p:cNvSpPr>
              <a:spLocks noChangeShapeType="1"/>
            </p:cNvSpPr>
            <p:nvPr/>
          </p:nvSpPr>
          <p:spPr bwMode="auto">
            <a:xfrm flipH="1" flipV="1">
              <a:off x="4987926" y="787401"/>
              <a:ext cx="547688" cy="550863"/>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31" name="Line 786"/>
            <p:cNvSpPr>
              <a:spLocks noChangeShapeType="1"/>
            </p:cNvSpPr>
            <p:nvPr/>
          </p:nvSpPr>
          <p:spPr bwMode="auto">
            <a:xfrm flipH="1" flipV="1">
              <a:off x="4987926" y="1020764"/>
              <a:ext cx="547688" cy="3175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32" name="Line 787"/>
            <p:cNvSpPr>
              <a:spLocks noChangeShapeType="1"/>
            </p:cNvSpPr>
            <p:nvPr/>
          </p:nvSpPr>
          <p:spPr bwMode="auto">
            <a:xfrm flipH="1" flipV="1">
              <a:off x="5103814" y="1222376"/>
              <a:ext cx="431800" cy="11588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33" name="Line 788"/>
            <p:cNvSpPr>
              <a:spLocks noChangeShapeType="1"/>
            </p:cNvSpPr>
            <p:nvPr/>
          </p:nvSpPr>
          <p:spPr bwMode="auto">
            <a:xfrm flipV="1">
              <a:off x="5303839" y="1222376"/>
              <a:ext cx="430213" cy="11588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34" name="Line 789"/>
            <p:cNvSpPr>
              <a:spLocks noChangeShapeType="1"/>
            </p:cNvSpPr>
            <p:nvPr/>
          </p:nvSpPr>
          <p:spPr bwMode="auto">
            <a:xfrm flipV="1">
              <a:off x="5303839" y="1020764"/>
              <a:ext cx="546100" cy="3175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35" name="Line 790"/>
            <p:cNvSpPr>
              <a:spLocks noChangeShapeType="1"/>
            </p:cNvSpPr>
            <p:nvPr/>
          </p:nvSpPr>
          <p:spPr bwMode="auto">
            <a:xfrm flipV="1">
              <a:off x="5303839" y="787401"/>
              <a:ext cx="546100" cy="550863"/>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36" name="Line 791"/>
            <p:cNvSpPr>
              <a:spLocks noChangeShapeType="1"/>
            </p:cNvSpPr>
            <p:nvPr/>
          </p:nvSpPr>
          <p:spPr bwMode="auto">
            <a:xfrm flipV="1">
              <a:off x="5303839" y="588964"/>
              <a:ext cx="430213" cy="7493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37" name="Line 792"/>
            <p:cNvSpPr>
              <a:spLocks noChangeShapeType="1"/>
            </p:cNvSpPr>
            <p:nvPr/>
          </p:nvSpPr>
          <p:spPr bwMode="auto">
            <a:xfrm flipV="1">
              <a:off x="5303839" y="473076"/>
              <a:ext cx="0" cy="86518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38" name="Line 793"/>
            <p:cNvSpPr>
              <a:spLocks noChangeShapeType="1"/>
            </p:cNvSpPr>
            <p:nvPr/>
          </p:nvSpPr>
          <p:spPr bwMode="auto">
            <a:xfrm flipH="1" flipV="1">
              <a:off x="5103814" y="588964"/>
              <a:ext cx="200025" cy="7493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39" name="Line 794"/>
            <p:cNvSpPr>
              <a:spLocks noChangeShapeType="1"/>
            </p:cNvSpPr>
            <p:nvPr/>
          </p:nvSpPr>
          <p:spPr bwMode="auto">
            <a:xfrm flipH="1" flipV="1">
              <a:off x="4987926" y="787401"/>
              <a:ext cx="315913" cy="550863"/>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40" name="Line 795"/>
            <p:cNvSpPr>
              <a:spLocks noChangeShapeType="1"/>
            </p:cNvSpPr>
            <p:nvPr/>
          </p:nvSpPr>
          <p:spPr bwMode="auto">
            <a:xfrm flipH="1" flipV="1">
              <a:off x="4987926" y="1020764"/>
              <a:ext cx="315913" cy="3175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41" name="Line 796"/>
            <p:cNvSpPr>
              <a:spLocks noChangeShapeType="1"/>
            </p:cNvSpPr>
            <p:nvPr/>
          </p:nvSpPr>
          <p:spPr bwMode="auto">
            <a:xfrm>
              <a:off x="5103814" y="1222376"/>
              <a:ext cx="431800" cy="11588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42" name="Line 797"/>
            <p:cNvSpPr>
              <a:spLocks noChangeShapeType="1"/>
            </p:cNvSpPr>
            <p:nvPr/>
          </p:nvSpPr>
          <p:spPr bwMode="auto">
            <a:xfrm>
              <a:off x="5103814" y="1222376"/>
              <a:ext cx="630238" cy="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43" name="Line 798"/>
            <p:cNvSpPr>
              <a:spLocks noChangeShapeType="1"/>
            </p:cNvSpPr>
            <p:nvPr/>
          </p:nvSpPr>
          <p:spPr bwMode="auto">
            <a:xfrm flipV="1">
              <a:off x="5103814" y="1020764"/>
              <a:ext cx="746125" cy="201613"/>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44" name="Line 799"/>
            <p:cNvSpPr>
              <a:spLocks noChangeShapeType="1"/>
            </p:cNvSpPr>
            <p:nvPr/>
          </p:nvSpPr>
          <p:spPr bwMode="auto">
            <a:xfrm flipV="1">
              <a:off x="5103814" y="787401"/>
              <a:ext cx="746125" cy="434975"/>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45" name="Line 800"/>
            <p:cNvSpPr>
              <a:spLocks noChangeShapeType="1"/>
            </p:cNvSpPr>
            <p:nvPr/>
          </p:nvSpPr>
          <p:spPr bwMode="auto">
            <a:xfrm flipV="1">
              <a:off x="5103814" y="473076"/>
              <a:ext cx="431800" cy="7493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46" name="Line 801"/>
            <p:cNvSpPr>
              <a:spLocks noChangeShapeType="1"/>
            </p:cNvSpPr>
            <p:nvPr/>
          </p:nvSpPr>
          <p:spPr bwMode="auto">
            <a:xfrm flipV="1">
              <a:off x="5103814" y="473076"/>
              <a:ext cx="200025" cy="7493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47" name="Line 802"/>
            <p:cNvSpPr>
              <a:spLocks noChangeShapeType="1"/>
            </p:cNvSpPr>
            <p:nvPr/>
          </p:nvSpPr>
          <p:spPr bwMode="auto">
            <a:xfrm flipV="1">
              <a:off x="5103814" y="588964"/>
              <a:ext cx="0" cy="633413"/>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48" name="Line 803"/>
            <p:cNvSpPr>
              <a:spLocks noChangeShapeType="1"/>
            </p:cNvSpPr>
            <p:nvPr/>
          </p:nvSpPr>
          <p:spPr bwMode="auto">
            <a:xfrm flipH="1" flipV="1">
              <a:off x="4987926" y="787401"/>
              <a:ext cx="115888" cy="434975"/>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49" name="Line 804"/>
            <p:cNvSpPr>
              <a:spLocks noChangeShapeType="1"/>
            </p:cNvSpPr>
            <p:nvPr/>
          </p:nvSpPr>
          <p:spPr bwMode="auto">
            <a:xfrm>
              <a:off x="4987926" y="1020764"/>
              <a:ext cx="315913" cy="3175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50" name="Line 805"/>
            <p:cNvSpPr>
              <a:spLocks noChangeShapeType="1"/>
            </p:cNvSpPr>
            <p:nvPr/>
          </p:nvSpPr>
          <p:spPr bwMode="auto">
            <a:xfrm>
              <a:off x="4987926" y="1020764"/>
              <a:ext cx="547688" cy="3175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51" name="Line 806"/>
            <p:cNvSpPr>
              <a:spLocks noChangeShapeType="1"/>
            </p:cNvSpPr>
            <p:nvPr/>
          </p:nvSpPr>
          <p:spPr bwMode="auto">
            <a:xfrm>
              <a:off x="4987926" y="1020764"/>
              <a:ext cx="746125" cy="201613"/>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52" name="Line 807"/>
            <p:cNvSpPr>
              <a:spLocks noChangeShapeType="1"/>
            </p:cNvSpPr>
            <p:nvPr/>
          </p:nvSpPr>
          <p:spPr bwMode="auto">
            <a:xfrm>
              <a:off x="4987926" y="1020764"/>
              <a:ext cx="862013" cy="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53" name="Line 808"/>
            <p:cNvSpPr>
              <a:spLocks noChangeShapeType="1"/>
            </p:cNvSpPr>
            <p:nvPr/>
          </p:nvSpPr>
          <p:spPr bwMode="auto">
            <a:xfrm flipV="1">
              <a:off x="4987926" y="588964"/>
              <a:ext cx="746125" cy="4318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54" name="Line 809"/>
            <p:cNvSpPr>
              <a:spLocks noChangeShapeType="1"/>
            </p:cNvSpPr>
            <p:nvPr/>
          </p:nvSpPr>
          <p:spPr bwMode="auto">
            <a:xfrm flipV="1">
              <a:off x="4987926" y="473076"/>
              <a:ext cx="547688" cy="54768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55" name="Line 811"/>
            <p:cNvSpPr>
              <a:spLocks noChangeShapeType="1"/>
            </p:cNvSpPr>
            <p:nvPr/>
          </p:nvSpPr>
          <p:spPr bwMode="auto">
            <a:xfrm flipV="1">
              <a:off x="4987926" y="473076"/>
              <a:ext cx="315913" cy="54768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56" name="Line 812"/>
            <p:cNvSpPr>
              <a:spLocks noChangeShapeType="1"/>
            </p:cNvSpPr>
            <p:nvPr/>
          </p:nvSpPr>
          <p:spPr bwMode="auto">
            <a:xfrm flipV="1">
              <a:off x="4987926" y="588964"/>
              <a:ext cx="115888" cy="4318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57" name="Line 813"/>
            <p:cNvSpPr>
              <a:spLocks noChangeShapeType="1"/>
            </p:cNvSpPr>
            <p:nvPr/>
          </p:nvSpPr>
          <p:spPr bwMode="auto">
            <a:xfrm>
              <a:off x="4987926" y="787401"/>
              <a:ext cx="115888" cy="434975"/>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58" name="Line 814"/>
            <p:cNvSpPr>
              <a:spLocks noChangeShapeType="1"/>
            </p:cNvSpPr>
            <p:nvPr/>
          </p:nvSpPr>
          <p:spPr bwMode="auto">
            <a:xfrm>
              <a:off x="4987926" y="787401"/>
              <a:ext cx="315913" cy="550863"/>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59" name="Line 815"/>
            <p:cNvSpPr>
              <a:spLocks noChangeShapeType="1"/>
            </p:cNvSpPr>
            <p:nvPr/>
          </p:nvSpPr>
          <p:spPr bwMode="auto">
            <a:xfrm>
              <a:off x="4987926" y="787401"/>
              <a:ext cx="547688" cy="550863"/>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60" name="Line 816"/>
            <p:cNvSpPr>
              <a:spLocks noChangeShapeType="1"/>
            </p:cNvSpPr>
            <p:nvPr/>
          </p:nvSpPr>
          <p:spPr bwMode="auto">
            <a:xfrm>
              <a:off x="4987926" y="787401"/>
              <a:ext cx="746125" cy="434975"/>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61" name="Line 817"/>
            <p:cNvSpPr>
              <a:spLocks noChangeShapeType="1"/>
            </p:cNvSpPr>
            <p:nvPr/>
          </p:nvSpPr>
          <p:spPr bwMode="auto">
            <a:xfrm>
              <a:off x="4987926" y="787401"/>
              <a:ext cx="862013" cy="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62" name="Line 818"/>
            <p:cNvSpPr>
              <a:spLocks noChangeShapeType="1"/>
            </p:cNvSpPr>
            <p:nvPr/>
          </p:nvSpPr>
          <p:spPr bwMode="auto">
            <a:xfrm flipV="1">
              <a:off x="4987926" y="588964"/>
              <a:ext cx="746125" cy="19843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63" name="Line 819"/>
            <p:cNvSpPr>
              <a:spLocks noChangeShapeType="1"/>
            </p:cNvSpPr>
            <p:nvPr/>
          </p:nvSpPr>
          <p:spPr bwMode="auto">
            <a:xfrm flipV="1">
              <a:off x="4987926" y="473076"/>
              <a:ext cx="547688" cy="314325"/>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64" name="Line 820"/>
            <p:cNvSpPr>
              <a:spLocks noChangeShapeType="1"/>
            </p:cNvSpPr>
            <p:nvPr/>
          </p:nvSpPr>
          <p:spPr bwMode="auto">
            <a:xfrm flipV="1">
              <a:off x="4987926" y="473076"/>
              <a:ext cx="315913" cy="314325"/>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65" name="Line 821"/>
            <p:cNvSpPr>
              <a:spLocks noChangeShapeType="1"/>
            </p:cNvSpPr>
            <p:nvPr/>
          </p:nvSpPr>
          <p:spPr bwMode="auto">
            <a:xfrm flipH="1">
              <a:off x="4987926" y="588964"/>
              <a:ext cx="115888" cy="4318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66" name="Line 822"/>
            <p:cNvSpPr>
              <a:spLocks noChangeShapeType="1"/>
            </p:cNvSpPr>
            <p:nvPr/>
          </p:nvSpPr>
          <p:spPr bwMode="auto">
            <a:xfrm>
              <a:off x="5103813" y="588964"/>
              <a:ext cx="0" cy="633413"/>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67" name="Line 823"/>
            <p:cNvSpPr>
              <a:spLocks noChangeShapeType="1"/>
            </p:cNvSpPr>
            <p:nvPr/>
          </p:nvSpPr>
          <p:spPr bwMode="auto">
            <a:xfrm>
              <a:off x="5103813" y="588964"/>
              <a:ext cx="200025" cy="7493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68" name="Line 824"/>
            <p:cNvSpPr>
              <a:spLocks noChangeShapeType="1"/>
            </p:cNvSpPr>
            <p:nvPr/>
          </p:nvSpPr>
          <p:spPr bwMode="auto">
            <a:xfrm>
              <a:off x="5103813" y="588964"/>
              <a:ext cx="431800" cy="7493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69" name="Line 825"/>
            <p:cNvSpPr>
              <a:spLocks noChangeShapeType="1"/>
            </p:cNvSpPr>
            <p:nvPr/>
          </p:nvSpPr>
          <p:spPr bwMode="auto">
            <a:xfrm>
              <a:off x="5103813" y="588964"/>
              <a:ext cx="746125" cy="4318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70" name="Line 826"/>
            <p:cNvSpPr>
              <a:spLocks noChangeShapeType="1"/>
            </p:cNvSpPr>
            <p:nvPr/>
          </p:nvSpPr>
          <p:spPr bwMode="auto">
            <a:xfrm>
              <a:off x="5103813" y="588964"/>
              <a:ext cx="746125" cy="19843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71" name="Line 827"/>
            <p:cNvSpPr>
              <a:spLocks noChangeShapeType="1"/>
            </p:cNvSpPr>
            <p:nvPr/>
          </p:nvSpPr>
          <p:spPr bwMode="auto">
            <a:xfrm>
              <a:off x="5103813" y="588964"/>
              <a:ext cx="630238" cy="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72" name="Line 828"/>
            <p:cNvSpPr>
              <a:spLocks noChangeShapeType="1"/>
            </p:cNvSpPr>
            <p:nvPr/>
          </p:nvSpPr>
          <p:spPr bwMode="auto">
            <a:xfrm flipV="1">
              <a:off x="5103813" y="473076"/>
              <a:ext cx="431800" cy="11588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73" name="Freeform 829"/>
            <p:cNvSpPr>
              <a:spLocks/>
            </p:cNvSpPr>
            <p:nvPr/>
          </p:nvSpPr>
          <p:spPr bwMode="auto">
            <a:xfrm>
              <a:off x="4932363" y="415926"/>
              <a:ext cx="974725" cy="979488"/>
            </a:xfrm>
            <a:custGeom>
              <a:avLst/>
              <a:gdLst>
                <a:gd name="T0" fmla="*/ 229 w 260"/>
                <a:gd name="T1" fmla="*/ 187 h 261"/>
                <a:gd name="T2" fmla="*/ 187 w 260"/>
                <a:gd name="T3" fmla="*/ 31 h 261"/>
                <a:gd name="T4" fmla="*/ 31 w 260"/>
                <a:gd name="T5" fmla="*/ 73 h 261"/>
                <a:gd name="T6" fmla="*/ 73 w 260"/>
                <a:gd name="T7" fmla="*/ 229 h 261"/>
                <a:gd name="T8" fmla="*/ 229 w 260"/>
                <a:gd name="T9" fmla="*/ 187 h 261"/>
              </a:gdLst>
              <a:ahLst/>
              <a:cxnLst>
                <a:cxn ang="0">
                  <a:pos x="T0" y="T1"/>
                </a:cxn>
                <a:cxn ang="0">
                  <a:pos x="T2" y="T3"/>
                </a:cxn>
                <a:cxn ang="0">
                  <a:pos x="T4" y="T5"/>
                </a:cxn>
                <a:cxn ang="0">
                  <a:pos x="T6" y="T7"/>
                </a:cxn>
                <a:cxn ang="0">
                  <a:pos x="T8" y="T9"/>
                </a:cxn>
              </a:cxnLst>
              <a:rect l="0" t="0" r="r" b="b"/>
              <a:pathLst>
                <a:path w="260" h="261">
                  <a:moveTo>
                    <a:pt x="229" y="187"/>
                  </a:moveTo>
                  <a:cubicBezTo>
                    <a:pt x="260" y="133"/>
                    <a:pt x="242" y="63"/>
                    <a:pt x="187" y="31"/>
                  </a:cubicBezTo>
                  <a:cubicBezTo>
                    <a:pt x="132" y="0"/>
                    <a:pt x="63" y="19"/>
                    <a:pt x="31" y="73"/>
                  </a:cubicBezTo>
                  <a:cubicBezTo>
                    <a:pt x="0" y="128"/>
                    <a:pt x="18" y="198"/>
                    <a:pt x="73" y="229"/>
                  </a:cubicBezTo>
                  <a:cubicBezTo>
                    <a:pt x="128" y="261"/>
                    <a:pt x="197" y="242"/>
                    <a:pt x="229" y="187"/>
                  </a:cubicBezTo>
                  <a:close/>
                </a:path>
              </a:pathLst>
            </a:cu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grpSp>
      <p:grpSp>
        <p:nvGrpSpPr>
          <p:cNvPr id="374" name="Group 1565"/>
          <p:cNvGrpSpPr/>
          <p:nvPr userDrawn="1"/>
        </p:nvGrpSpPr>
        <p:grpSpPr>
          <a:xfrm>
            <a:off x="5397199" y="6338605"/>
            <a:ext cx="1009430" cy="1352131"/>
            <a:chOff x="4932363" y="415926"/>
            <a:chExt cx="974725" cy="979488"/>
          </a:xfrm>
        </p:grpSpPr>
        <p:sp>
          <p:nvSpPr>
            <p:cNvPr id="375" name="Freeform 738"/>
            <p:cNvSpPr>
              <a:spLocks/>
            </p:cNvSpPr>
            <p:nvPr/>
          </p:nvSpPr>
          <p:spPr bwMode="auto">
            <a:xfrm>
              <a:off x="4987926" y="473076"/>
              <a:ext cx="862013" cy="865188"/>
            </a:xfrm>
            <a:custGeom>
              <a:avLst/>
              <a:gdLst>
                <a:gd name="T0" fmla="*/ 543 w 543"/>
                <a:gd name="T1" fmla="*/ 345 h 545"/>
                <a:gd name="T2" fmla="*/ 272 w 543"/>
                <a:gd name="T3" fmla="*/ 271 h 545"/>
                <a:gd name="T4" fmla="*/ 470 w 543"/>
                <a:gd name="T5" fmla="*/ 472 h 545"/>
                <a:gd name="T6" fmla="*/ 272 w 543"/>
                <a:gd name="T7" fmla="*/ 271 h 545"/>
                <a:gd name="T8" fmla="*/ 345 w 543"/>
                <a:gd name="T9" fmla="*/ 545 h 545"/>
                <a:gd name="T10" fmla="*/ 272 w 543"/>
                <a:gd name="T11" fmla="*/ 271 h 545"/>
                <a:gd name="T12" fmla="*/ 199 w 543"/>
                <a:gd name="T13" fmla="*/ 545 h 545"/>
                <a:gd name="T14" fmla="*/ 272 w 543"/>
                <a:gd name="T15" fmla="*/ 271 h 545"/>
                <a:gd name="T16" fmla="*/ 73 w 543"/>
                <a:gd name="T17" fmla="*/ 472 h 545"/>
                <a:gd name="T18" fmla="*/ 272 w 543"/>
                <a:gd name="T19" fmla="*/ 271 h 545"/>
                <a:gd name="T20" fmla="*/ 0 w 543"/>
                <a:gd name="T21" fmla="*/ 345 h 545"/>
                <a:gd name="T22" fmla="*/ 272 w 543"/>
                <a:gd name="T23" fmla="*/ 271 h 545"/>
                <a:gd name="T24" fmla="*/ 0 w 543"/>
                <a:gd name="T25" fmla="*/ 198 h 545"/>
                <a:gd name="T26" fmla="*/ 272 w 543"/>
                <a:gd name="T27" fmla="*/ 271 h 545"/>
                <a:gd name="T28" fmla="*/ 73 w 543"/>
                <a:gd name="T29" fmla="*/ 73 h 545"/>
                <a:gd name="T30" fmla="*/ 272 w 543"/>
                <a:gd name="T31" fmla="*/ 271 h 545"/>
                <a:gd name="T32" fmla="*/ 199 w 543"/>
                <a:gd name="T33" fmla="*/ 0 h 545"/>
                <a:gd name="T34" fmla="*/ 272 w 543"/>
                <a:gd name="T35" fmla="*/ 271 h 545"/>
                <a:gd name="T36" fmla="*/ 345 w 543"/>
                <a:gd name="T37" fmla="*/ 0 h 545"/>
                <a:gd name="T38" fmla="*/ 272 w 543"/>
                <a:gd name="T39" fmla="*/ 271 h 545"/>
                <a:gd name="T40" fmla="*/ 470 w 543"/>
                <a:gd name="T41" fmla="*/ 73 h 545"/>
                <a:gd name="T42" fmla="*/ 272 w 543"/>
                <a:gd name="T43" fmla="*/ 271 h 545"/>
                <a:gd name="T44" fmla="*/ 543 w 543"/>
                <a:gd name="T45" fmla="*/ 198 h 545"/>
                <a:gd name="T46" fmla="*/ 272 w 543"/>
                <a:gd name="T47" fmla="*/ 271 h 545"/>
                <a:gd name="T48" fmla="*/ 543 w 543"/>
                <a:gd name="T49" fmla="*/ 3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3" h="545">
                  <a:moveTo>
                    <a:pt x="543" y="345"/>
                  </a:moveTo>
                  <a:lnTo>
                    <a:pt x="272" y="271"/>
                  </a:lnTo>
                  <a:lnTo>
                    <a:pt x="470" y="472"/>
                  </a:lnTo>
                  <a:lnTo>
                    <a:pt x="272" y="271"/>
                  </a:lnTo>
                  <a:lnTo>
                    <a:pt x="345" y="545"/>
                  </a:lnTo>
                  <a:lnTo>
                    <a:pt x="272" y="271"/>
                  </a:lnTo>
                  <a:lnTo>
                    <a:pt x="199" y="545"/>
                  </a:lnTo>
                  <a:lnTo>
                    <a:pt x="272" y="271"/>
                  </a:lnTo>
                  <a:lnTo>
                    <a:pt x="73" y="472"/>
                  </a:lnTo>
                  <a:lnTo>
                    <a:pt x="272" y="271"/>
                  </a:lnTo>
                  <a:lnTo>
                    <a:pt x="0" y="345"/>
                  </a:lnTo>
                  <a:lnTo>
                    <a:pt x="272" y="271"/>
                  </a:lnTo>
                  <a:lnTo>
                    <a:pt x="0" y="198"/>
                  </a:lnTo>
                  <a:lnTo>
                    <a:pt x="272" y="271"/>
                  </a:lnTo>
                  <a:lnTo>
                    <a:pt x="73" y="73"/>
                  </a:lnTo>
                  <a:lnTo>
                    <a:pt x="272" y="271"/>
                  </a:lnTo>
                  <a:lnTo>
                    <a:pt x="199" y="0"/>
                  </a:lnTo>
                  <a:lnTo>
                    <a:pt x="272" y="271"/>
                  </a:lnTo>
                  <a:lnTo>
                    <a:pt x="345" y="0"/>
                  </a:lnTo>
                  <a:lnTo>
                    <a:pt x="272" y="271"/>
                  </a:lnTo>
                  <a:lnTo>
                    <a:pt x="470" y="73"/>
                  </a:lnTo>
                  <a:lnTo>
                    <a:pt x="272" y="271"/>
                  </a:lnTo>
                  <a:lnTo>
                    <a:pt x="543" y="198"/>
                  </a:lnTo>
                  <a:lnTo>
                    <a:pt x="272" y="271"/>
                  </a:lnTo>
                  <a:lnTo>
                    <a:pt x="543" y="345"/>
                  </a:lnTo>
                  <a:close/>
                </a:path>
              </a:pathLst>
            </a:cu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76" name="Freeform 739"/>
            <p:cNvSpPr>
              <a:spLocks/>
            </p:cNvSpPr>
            <p:nvPr/>
          </p:nvSpPr>
          <p:spPr bwMode="auto">
            <a:xfrm>
              <a:off x="4987926" y="473076"/>
              <a:ext cx="862013" cy="865188"/>
            </a:xfrm>
            <a:custGeom>
              <a:avLst/>
              <a:gdLst>
                <a:gd name="T0" fmla="*/ 543 w 543"/>
                <a:gd name="T1" fmla="*/ 345 h 545"/>
                <a:gd name="T2" fmla="*/ 272 w 543"/>
                <a:gd name="T3" fmla="*/ 271 h 545"/>
                <a:gd name="T4" fmla="*/ 470 w 543"/>
                <a:gd name="T5" fmla="*/ 472 h 545"/>
                <a:gd name="T6" fmla="*/ 272 w 543"/>
                <a:gd name="T7" fmla="*/ 271 h 545"/>
                <a:gd name="T8" fmla="*/ 345 w 543"/>
                <a:gd name="T9" fmla="*/ 545 h 545"/>
                <a:gd name="T10" fmla="*/ 272 w 543"/>
                <a:gd name="T11" fmla="*/ 271 h 545"/>
                <a:gd name="T12" fmla="*/ 199 w 543"/>
                <a:gd name="T13" fmla="*/ 545 h 545"/>
                <a:gd name="T14" fmla="*/ 272 w 543"/>
                <a:gd name="T15" fmla="*/ 271 h 545"/>
                <a:gd name="T16" fmla="*/ 73 w 543"/>
                <a:gd name="T17" fmla="*/ 472 h 545"/>
                <a:gd name="T18" fmla="*/ 272 w 543"/>
                <a:gd name="T19" fmla="*/ 271 h 545"/>
                <a:gd name="T20" fmla="*/ 0 w 543"/>
                <a:gd name="T21" fmla="*/ 345 h 545"/>
                <a:gd name="T22" fmla="*/ 272 w 543"/>
                <a:gd name="T23" fmla="*/ 271 h 545"/>
                <a:gd name="T24" fmla="*/ 0 w 543"/>
                <a:gd name="T25" fmla="*/ 198 h 545"/>
                <a:gd name="T26" fmla="*/ 272 w 543"/>
                <a:gd name="T27" fmla="*/ 271 h 545"/>
                <a:gd name="T28" fmla="*/ 73 w 543"/>
                <a:gd name="T29" fmla="*/ 73 h 545"/>
                <a:gd name="T30" fmla="*/ 272 w 543"/>
                <a:gd name="T31" fmla="*/ 271 h 545"/>
                <a:gd name="T32" fmla="*/ 199 w 543"/>
                <a:gd name="T33" fmla="*/ 0 h 545"/>
                <a:gd name="T34" fmla="*/ 272 w 543"/>
                <a:gd name="T35" fmla="*/ 271 h 545"/>
                <a:gd name="T36" fmla="*/ 345 w 543"/>
                <a:gd name="T37" fmla="*/ 0 h 545"/>
                <a:gd name="T38" fmla="*/ 272 w 543"/>
                <a:gd name="T39" fmla="*/ 271 h 545"/>
                <a:gd name="T40" fmla="*/ 470 w 543"/>
                <a:gd name="T41" fmla="*/ 73 h 545"/>
                <a:gd name="T42" fmla="*/ 272 w 543"/>
                <a:gd name="T43" fmla="*/ 271 h 545"/>
                <a:gd name="T44" fmla="*/ 543 w 543"/>
                <a:gd name="T45" fmla="*/ 198 h 545"/>
                <a:gd name="T46" fmla="*/ 272 w 543"/>
                <a:gd name="T47" fmla="*/ 271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3" h="545">
                  <a:moveTo>
                    <a:pt x="543" y="345"/>
                  </a:moveTo>
                  <a:lnTo>
                    <a:pt x="272" y="271"/>
                  </a:lnTo>
                  <a:lnTo>
                    <a:pt x="470" y="472"/>
                  </a:lnTo>
                  <a:lnTo>
                    <a:pt x="272" y="271"/>
                  </a:lnTo>
                  <a:lnTo>
                    <a:pt x="345" y="545"/>
                  </a:lnTo>
                  <a:lnTo>
                    <a:pt x="272" y="271"/>
                  </a:lnTo>
                  <a:lnTo>
                    <a:pt x="199" y="545"/>
                  </a:lnTo>
                  <a:lnTo>
                    <a:pt x="272" y="271"/>
                  </a:lnTo>
                  <a:lnTo>
                    <a:pt x="73" y="472"/>
                  </a:lnTo>
                  <a:lnTo>
                    <a:pt x="272" y="271"/>
                  </a:lnTo>
                  <a:lnTo>
                    <a:pt x="0" y="345"/>
                  </a:lnTo>
                  <a:lnTo>
                    <a:pt x="272" y="271"/>
                  </a:lnTo>
                  <a:lnTo>
                    <a:pt x="0" y="198"/>
                  </a:lnTo>
                  <a:lnTo>
                    <a:pt x="272" y="271"/>
                  </a:lnTo>
                  <a:lnTo>
                    <a:pt x="73" y="73"/>
                  </a:lnTo>
                  <a:lnTo>
                    <a:pt x="272" y="271"/>
                  </a:lnTo>
                  <a:lnTo>
                    <a:pt x="199" y="0"/>
                  </a:lnTo>
                  <a:lnTo>
                    <a:pt x="272" y="271"/>
                  </a:lnTo>
                  <a:lnTo>
                    <a:pt x="345" y="0"/>
                  </a:lnTo>
                  <a:lnTo>
                    <a:pt x="272" y="271"/>
                  </a:lnTo>
                  <a:lnTo>
                    <a:pt x="470" y="73"/>
                  </a:lnTo>
                  <a:lnTo>
                    <a:pt x="272" y="271"/>
                  </a:lnTo>
                  <a:lnTo>
                    <a:pt x="543" y="198"/>
                  </a:lnTo>
                  <a:lnTo>
                    <a:pt x="272" y="271"/>
                  </a:lnTo>
                </a:path>
              </a:pathLst>
            </a:cu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77" name="Line 740"/>
            <p:cNvSpPr>
              <a:spLocks noChangeShapeType="1"/>
            </p:cNvSpPr>
            <p:nvPr/>
          </p:nvSpPr>
          <p:spPr bwMode="auto">
            <a:xfrm flipH="1">
              <a:off x="5103814" y="473076"/>
              <a:ext cx="431800" cy="11588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78" name="Line 741"/>
            <p:cNvSpPr>
              <a:spLocks noChangeShapeType="1"/>
            </p:cNvSpPr>
            <p:nvPr/>
          </p:nvSpPr>
          <p:spPr bwMode="auto">
            <a:xfrm flipH="1">
              <a:off x="4987926" y="473076"/>
              <a:ext cx="547688" cy="314325"/>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79" name="Line 742"/>
            <p:cNvSpPr>
              <a:spLocks noChangeShapeType="1"/>
            </p:cNvSpPr>
            <p:nvPr/>
          </p:nvSpPr>
          <p:spPr bwMode="auto">
            <a:xfrm flipH="1">
              <a:off x="4987926" y="473076"/>
              <a:ext cx="547688" cy="54768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80" name="Line 743"/>
            <p:cNvSpPr>
              <a:spLocks noChangeShapeType="1"/>
            </p:cNvSpPr>
            <p:nvPr/>
          </p:nvSpPr>
          <p:spPr bwMode="auto">
            <a:xfrm flipH="1">
              <a:off x="5103814" y="473076"/>
              <a:ext cx="431800" cy="7493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81" name="Line 744"/>
            <p:cNvSpPr>
              <a:spLocks noChangeShapeType="1"/>
            </p:cNvSpPr>
            <p:nvPr/>
          </p:nvSpPr>
          <p:spPr bwMode="auto">
            <a:xfrm>
              <a:off x="5535614" y="473076"/>
              <a:ext cx="0" cy="86518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82" name="Line 745"/>
            <p:cNvSpPr>
              <a:spLocks noChangeShapeType="1"/>
            </p:cNvSpPr>
            <p:nvPr/>
          </p:nvSpPr>
          <p:spPr bwMode="auto">
            <a:xfrm>
              <a:off x="5535614" y="473076"/>
              <a:ext cx="198438" cy="7493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83" name="Line 746"/>
            <p:cNvSpPr>
              <a:spLocks noChangeShapeType="1"/>
            </p:cNvSpPr>
            <p:nvPr/>
          </p:nvSpPr>
          <p:spPr bwMode="auto">
            <a:xfrm>
              <a:off x="5535614" y="473076"/>
              <a:ext cx="314325" cy="54768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84" name="Line 747"/>
            <p:cNvSpPr>
              <a:spLocks noChangeShapeType="1"/>
            </p:cNvSpPr>
            <p:nvPr/>
          </p:nvSpPr>
          <p:spPr bwMode="auto">
            <a:xfrm>
              <a:off x="5535614" y="473076"/>
              <a:ext cx="314325" cy="314325"/>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85" name="Line 748"/>
            <p:cNvSpPr>
              <a:spLocks noChangeShapeType="1"/>
            </p:cNvSpPr>
            <p:nvPr/>
          </p:nvSpPr>
          <p:spPr bwMode="auto">
            <a:xfrm flipH="1" flipV="1">
              <a:off x="5303839" y="473076"/>
              <a:ext cx="430213" cy="11588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86" name="Line 749"/>
            <p:cNvSpPr>
              <a:spLocks noChangeShapeType="1"/>
            </p:cNvSpPr>
            <p:nvPr/>
          </p:nvSpPr>
          <p:spPr bwMode="auto">
            <a:xfrm flipH="1">
              <a:off x="5103814" y="588964"/>
              <a:ext cx="630238" cy="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87" name="Line 750"/>
            <p:cNvSpPr>
              <a:spLocks noChangeShapeType="1"/>
            </p:cNvSpPr>
            <p:nvPr/>
          </p:nvSpPr>
          <p:spPr bwMode="auto">
            <a:xfrm flipH="1">
              <a:off x="4987926" y="588964"/>
              <a:ext cx="746125" cy="19843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88" name="Line 751"/>
            <p:cNvSpPr>
              <a:spLocks noChangeShapeType="1"/>
            </p:cNvSpPr>
            <p:nvPr/>
          </p:nvSpPr>
          <p:spPr bwMode="auto">
            <a:xfrm flipH="1">
              <a:off x="4987926" y="588964"/>
              <a:ext cx="746125" cy="4318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89" name="Line 752"/>
            <p:cNvSpPr>
              <a:spLocks noChangeShapeType="1"/>
            </p:cNvSpPr>
            <p:nvPr/>
          </p:nvSpPr>
          <p:spPr bwMode="auto">
            <a:xfrm flipH="1">
              <a:off x="5303839" y="588964"/>
              <a:ext cx="430213" cy="7493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90" name="Line 753"/>
            <p:cNvSpPr>
              <a:spLocks noChangeShapeType="1"/>
            </p:cNvSpPr>
            <p:nvPr/>
          </p:nvSpPr>
          <p:spPr bwMode="auto">
            <a:xfrm flipH="1">
              <a:off x="5535614" y="588964"/>
              <a:ext cx="198438" cy="7493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91" name="Line 754"/>
            <p:cNvSpPr>
              <a:spLocks noChangeShapeType="1"/>
            </p:cNvSpPr>
            <p:nvPr/>
          </p:nvSpPr>
          <p:spPr bwMode="auto">
            <a:xfrm>
              <a:off x="5734051" y="588964"/>
              <a:ext cx="0" cy="633413"/>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92" name="Line 755"/>
            <p:cNvSpPr>
              <a:spLocks noChangeShapeType="1"/>
            </p:cNvSpPr>
            <p:nvPr/>
          </p:nvSpPr>
          <p:spPr bwMode="auto">
            <a:xfrm>
              <a:off x="5734051" y="588964"/>
              <a:ext cx="115888" cy="4318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93" name="Line 756"/>
            <p:cNvSpPr>
              <a:spLocks noChangeShapeType="1"/>
            </p:cNvSpPr>
            <p:nvPr/>
          </p:nvSpPr>
          <p:spPr bwMode="auto">
            <a:xfrm flipH="1" flipV="1">
              <a:off x="5535614" y="473076"/>
              <a:ext cx="314325" cy="314325"/>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94" name="Line 757"/>
            <p:cNvSpPr>
              <a:spLocks noChangeShapeType="1"/>
            </p:cNvSpPr>
            <p:nvPr/>
          </p:nvSpPr>
          <p:spPr bwMode="auto">
            <a:xfrm flipH="1" flipV="1">
              <a:off x="5303839" y="473076"/>
              <a:ext cx="546100" cy="314325"/>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95" name="Line 758"/>
            <p:cNvSpPr>
              <a:spLocks noChangeShapeType="1"/>
            </p:cNvSpPr>
            <p:nvPr/>
          </p:nvSpPr>
          <p:spPr bwMode="auto">
            <a:xfrm flipH="1" flipV="1">
              <a:off x="5103814" y="588964"/>
              <a:ext cx="746125" cy="19843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96" name="Line 759"/>
            <p:cNvSpPr>
              <a:spLocks noChangeShapeType="1"/>
            </p:cNvSpPr>
            <p:nvPr/>
          </p:nvSpPr>
          <p:spPr bwMode="auto">
            <a:xfrm flipH="1">
              <a:off x="4987926" y="787401"/>
              <a:ext cx="862013" cy="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97" name="Line 760"/>
            <p:cNvSpPr>
              <a:spLocks noChangeShapeType="1"/>
            </p:cNvSpPr>
            <p:nvPr/>
          </p:nvSpPr>
          <p:spPr bwMode="auto">
            <a:xfrm flipH="1">
              <a:off x="5103814" y="787401"/>
              <a:ext cx="746125" cy="434975"/>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98" name="Line 761"/>
            <p:cNvSpPr>
              <a:spLocks noChangeShapeType="1"/>
            </p:cNvSpPr>
            <p:nvPr/>
          </p:nvSpPr>
          <p:spPr bwMode="auto">
            <a:xfrm flipH="1">
              <a:off x="5303839" y="787401"/>
              <a:ext cx="546100" cy="550863"/>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99" name="Line 762"/>
            <p:cNvSpPr>
              <a:spLocks noChangeShapeType="1"/>
            </p:cNvSpPr>
            <p:nvPr/>
          </p:nvSpPr>
          <p:spPr bwMode="auto">
            <a:xfrm flipH="1">
              <a:off x="5535614" y="787401"/>
              <a:ext cx="314325" cy="550863"/>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00" name="Line 763"/>
            <p:cNvSpPr>
              <a:spLocks noChangeShapeType="1"/>
            </p:cNvSpPr>
            <p:nvPr/>
          </p:nvSpPr>
          <p:spPr bwMode="auto">
            <a:xfrm flipH="1">
              <a:off x="5734051" y="787401"/>
              <a:ext cx="115888" cy="434975"/>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01" name="Line 764"/>
            <p:cNvSpPr>
              <a:spLocks noChangeShapeType="1"/>
            </p:cNvSpPr>
            <p:nvPr/>
          </p:nvSpPr>
          <p:spPr bwMode="auto">
            <a:xfrm flipH="1" flipV="1">
              <a:off x="5734051" y="588964"/>
              <a:ext cx="115888" cy="4318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02" name="Line 765"/>
            <p:cNvSpPr>
              <a:spLocks noChangeShapeType="1"/>
            </p:cNvSpPr>
            <p:nvPr/>
          </p:nvSpPr>
          <p:spPr bwMode="auto">
            <a:xfrm flipH="1" flipV="1">
              <a:off x="5535614" y="473076"/>
              <a:ext cx="314325" cy="54768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03" name="Line 766"/>
            <p:cNvSpPr>
              <a:spLocks noChangeShapeType="1"/>
            </p:cNvSpPr>
            <p:nvPr/>
          </p:nvSpPr>
          <p:spPr bwMode="auto">
            <a:xfrm flipH="1" flipV="1">
              <a:off x="5303839" y="473076"/>
              <a:ext cx="546100" cy="54768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04" name="Line 767"/>
            <p:cNvSpPr>
              <a:spLocks noChangeShapeType="1"/>
            </p:cNvSpPr>
            <p:nvPr/>
          </p:nvSpPr>
          <p:spPr bwMode="auto">
            <a:xfrm flipH="1" flipV="1">
              <a:off x="5103814" y="588964"/>
              <a:ext cx="746125" cy="4318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05" name="Line 768"/>
            <p:cNvSpPr>
              <a:spLocks noChangeShapeType="1"/>
            </p:cNvSpPr>
            <p:nvPr/>
          </p:nvSpPr>
          <p:spPr bwMode="auto">
            <a:xfrm flipH="1">
              <a:off x="4987926" y="1020764"/>
              <a:ext cx="862013" cy="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06" name="Line 769"/>
            <p:cNvSpPr>
              <a:spLocks noChangeShapeType="1"/>
            </p:cNvSpPr>
            <p:nvPr/>
          </p:nvSpPr>
          <p:spPr bwMode="auto">
            <a:xfrm flipH="1">
              <a:off x="5103814" y="1020764"/>
              <a:ext cx="746125" cy="201613"/>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07" name="Line 770"/>
            <p:cNvSpPr>
              <a:spLocks noChangeShapeType="1"/>
            </p:cNvSpPr>
            <p:nvPr/>
          </p:nvSpPr>
          <p:spPr bwMode="auto">
            <a:xfrm flipH="1">
              <a:off x="5303839" y="1020764"/>
              <a:ext cx="546100" cy="3175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08" name="Line 771"/>
            <p:cNvSpPr>
              <a:spLocks noChangeShapeType="1"/>
            </p:cNvSpPr>
            <p:nvPr/>
          </p:nvSpPr>
          <p:spPr bwMode="auto">
            <a:xfrm flipH="1">
              <a:off x="5535614" y="1020764"/>
              <a:ext cx="314325" cy="3175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09" name="Line 772"/>
            <p:cNvSpPr>
              <a:spLocks noChangeShapeType="1"/>
            </p:cNvSpPr>
            <p:nvPr/>
          </p:nvSpPr>
          <p:spPr bwMode="auto">
            <a:xfrm flipV="1">
              <a:off x="5734051" y="787401"/>
              <a:ext cx="115888" cy="434975"/>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10" name="Line 773"/>
            <p:cNvSpPr>
              <a:spLocks noChangeShapeType="1"/>
            </p:cNvSpPr>
            <p:nvPr/>
          </p:nvSpPr>
          <p:spPr bwMode="auto">
            <a:xfrm flipV="1">
              <a:off x="5734051" y="588964"/>
              <a:ext cx="0" cy="633413"/>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11" name="Line 774"/>
            <p:cNvSpPr>
              <a:spLocks noChangeShapeType="1"/>
            </p:cNvSpPr>
            <p:nvPr/>
          </p:nvSpPr>
          <p:spPr bwMode="auto">
            <a:xfrm flipH="1" flipV="1">
              <a:off x="5535614" y="473076"/>
              <a:ext cx="198438" cy="7493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12" name="Line 775"/>
            <p:cNvSpPr>
              <a:spLocks noChangeShapeType="1"/>
            </p:cNvSpPr>
            <p:nvPr/>
          </p:nvSpPr>
          <p:spPr bwMode="auto">
            <a:xfrm flipH="1" flipV="1">
              <a:off x="5303839" y="473076"/>
              <a:ext cx="430213" cy="7493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13" name="Line 776"/>
            <p:cNvSpPr>
              <a:spLocks noChangeShapeType="1"/>
            </p:cNvSpPr>
            <p:nvPr/>
          </p:nvSpPr>
          <p:spPr bwMode="auto">
            <a:xfrm flipH="1" flipV="1">
              <a:off x="4987926" y="787401"/>
              <a:ext cx="746125" cy="434975"/>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14" name="Line 777"/>
            <p:cNvSpPr>
              <a:spLocks noChangeShapeType="1"/>
            </p:cNvSpPr>
            <p:nvPr/>
          </p:nvSpPr>
          <p:spPr bwMode="auto">
            <a:xfrm flipH="1" flipV="1">
              <a:off x="4987926" y="1020764"/>
              <a:ext cx="746125" cy="201613"/>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15" name="Line 778"/>
            <p:cNvSpPr>
              <a:spLocks noChangeShapeType="1"/>
            </p:cNvSpPr>
            <p:nvPr/>
          </p:nvSpPr>
          <p:spPr bwMode="auto">
            <a:xfrm flipH="1">
              <a:off x="5103814" y="1222376"/>
              <a:ext cx="630238" cy="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16" name="Line 779"/>
            <p:cNvSpPr>
              <a:spLocks noChangeShapeType="1"/>
            </p:cNvSpPr>
            <p:nvPr/>
          </p:nvSpPr>
          <p:spPr bwMode="auto">
            <a:xfrm flipH="1">
              <a:off x="5303839" y="1222376"/>
              <a:ext cx="430213" cy="11588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17" name="Line 780"/>
            <p:cNvSpPr>
              <a:spLocks noChangeShapeType="1"/>
            </p:cNvSpPr>
            <p:nvPr/>
          </p:nvSpPr>
          <p:spPr bwMode="auto">
            <a:xfrm flipV="1">
              <a:off x="5535614" y="1020764"/>
              <a:ext cx="314325" cy="3175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18" name="Line 781"/>
            <p:cNvSpPr>
              <a:spLocks noChangeShapeType="1"/>
            </p:cNvSpPr>
            <p:nvPr/>
          </p:nvSpPr>
          <p:spPr bwMode="auto">
            <a:xfrm flipV="1">
              <a:off x="5535614" y="787401"/>
              <a:ext cx="314325" cy="550863"/>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19" name="Line 782"/>
            <p:cNvSpPr>
              <a:spLocks noChangeShapeType="1"/>
            </p:cNvSpPr>
            <p:nvPr/>
          </p:nvSpPr>
          <p:spPr bwMode="auto">
            <a:xfrm flipV="1">
              <a:off x="5535614" y="588964"/>
              <a:ext cx="198438" cy="7493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20" name="Line 783"/>
            <p:cNvSpPr>
              <a:spLocks noChangeShapeType="1"/>
            </p:cNvSpPr>
            <p:nvPr/>
          </p:nvSpPr>
          <p:spPr bwMode="auto">
            <a:xfrm flipV="1">
              <a:off x="5535614" y="473076"/>
              <a:ext cx="0" cy="86518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21" name="Line 784"/>
            <p:cNvSpPr>
              <a:spLocks noChangeShapeType="1"/>
            </p:cNvSpPr>
            <p:nvPr/>
          </p:nvSpPr>
          <p:spPr bwMode="auto">
            <a:xfrm flipH="1" flipV="1">
              <a:off x="5103814" y="588964"/>
              <a:ext cx="431800" cy="7493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22" name="Line 785"/>
            <p:cNvSpPr>
              <a:spLocks noChangeShapeType="1"/>
            </p:cNvSpPr>
            <p:nvPr/>
          </p:nvSpPr>
          <p:spPr bwMode="auto">
            <a:xfrm flipH="1" flipV="1">
              <a:off x="4987926" y="787401"/>
              <a:ext cx="547688" cy="550863"/>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23" name="Line 786"/>
            <p:cNvSpPr>
              <a:spLocks noChangeShapeType="1"/>
            </p:cNvSpPr>
            <p:nvPr/>
          </p:nvSpPr>
          <p:spPr bwMode="auto">
            <a:xfrm flipH="1" flipV="1">
              <a:off x="4987926" y="1020764"/>
              <a:ext cx="547688" cy="3175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24" name="Line 787"/>
            <p:cNvSpPr>
              <a:spLocks noChangeShapeType="1"/>
            </p:cNvSpPr>
            <p:nvPr/>
          </p:nvSpPr>
          <p:spPr bwMode="auto">
            <a:xfrm flipH="1" flipV="1">
              <a:off x="5103814" y="1222376"/>
              <a:ext cx="431800" cy="11588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25" name="Line 788"/>
            <p:cNvSpPr>
              <a:spLocks noChangeShapeType="1"/>
            </p:cNvSpPr>
            <p:nvPr/>
          </p:nvSpPr>
          <p:spPr bwMode="auto">
            <a:xfrm flipV="1">
              <a:off x="5303839" y="1222376"/>
              <a:ext cx="430213" cy="11588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26" name="Line 789"/>
            <p:cNvSpPr>
              <a:spLocks noChangeShapeType="1"/>
            </p:cNvSpPr>
            <p:nvPr/>
          </p:nvSpPr>
          <p:spPr bwMode="auto">
            <a:xfrm flipV="1">
              <a:off x="5303839" y="1020764"/>
              <a:ext cx="546100" cy="3175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27" name="Line 790"/>
            <p:cNvSpPr>
              <a:spLocks noChangeShapeType="1"/>
            </p:cNvSpPr>
            <p:nvPr/>
          </p:nvSpPr>
          <p:spPr bwMode="auto">
            <a:xfrm flipV="1">
              <a:off x="5303839" y="787401"/>
              <a:ext cx="546100" cy="550863"/>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28" name="Line 791"/>
            <p:cNvSpPr>
              <a:spLocks noChangeShapeType="1"/>
            </p:cNvSpPr>
            <p:nvPr/>
          </p:nvSpPr>
          <p:spPr bwMode="auto">
            <a:xfrm flipV="1">
              <a:off x="5303839" y="588964"/>
              <a:ext cx="430213" cy="7493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29" name="Line 792"/>
            <p:cNvSpPr>
              <a:spLocks noChangeShapeType="1"/>
            </p:cNvSpPr>
            <p:nvPr/>
          </p:nvSpPr>
          <p:spPr bwMode="auto">
            <a:xfrm flipV="1">
              <a:off x="5303839" y="473076"/>
              <a:ext cx="0" cy="86518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30" name="Line 793"/>
            <p:cNvSpPr>
              <a:spLocks noChangeShapeType="1"/>
            </p:cNvSpPr>
            <p:nvPr/>
          </p:nvSpPr>
          <p:spPr bwMode="auto">
            <a:xfrm flipH="1" flipV="1">
              <a:off x="5103814" y="588964"/>
              <a:ext cx="200025" cy="7493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31" name="Line 794"/>
            <p:cNvSpPr>
              <a:spLocks noChangeShapeType="1"/>
            </p:cNvSpPr>
            <p:nvPr/>
          </p:nvSpPr>
          <p:spPr bwMode="auto">
            <a:xfrm flipH="1" flipV="1">
              <a:off x="4987926" y="787401"/>
              <a:ext cx="315913" cy="550863"/>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32" name="Line 795"/>
            <p:cNvSpPr>
              <a:spLocks noChangeShapeType="1"/>
            </p:cNvSpPr>
            <p:nvPr/>
          </p:nvSpPr>
          <p:spPr bwMode="auto">
            <a:xfrm flipH="1" flipV="1">
              <a:off x="4987926" y="1020764"/>
              <a:ext cx="315913" cy="3175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33" name="Line 796"/>
            <p:cNvSpPr>
              <a:spLocks noChangeShapeType="1"/>
            </p:cNvSpPr>
            <p:nvPr/>
          </p:nvSpPr>
          <p:spPr bwMode="auto">
            <a:xfrm>
              <a:off x="5103814" y="1222376"/>
              <a:ext cx="431800" cy="11588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34" name="Line 797"/>
            <p:cNvSpPr>
              <a:spLocks noChangeShapeType="1"/>
            </p:cNvSpPr>
            <p:nvPr/>
          </p:nvSpPr>
          <p:spPr bwMode="auto">
            <a:xfrm>
              <a:off x="5103814" y="1222376"/>
              <a:ext cx="630238" cy="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35" name="Line 798"/>
            <p:cNvSpPr>
              <a:spLocks noChangeShapeType="1"/>
            </p:cNvSpPr>
            <p:nvPr/>
          </p:nvSpPr>
          <p:spPr bwMode="auto">
            <a:xfrm flipV="1">
              <a:off x="5103814" y="1020764"/>
              <a:ext cx="746125" cy="201613"/>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36" name="Line 799"/>
            <p:cNvSpPr>
              <a:spLocks noChangeShapeType="1"/>
            </p:cNvSpPr>
            <p:nvPr/>
          </p:nvSpPr>
          <p:spPr bwMode="auto">
            <a:xfrm flipV="1">
              <a:off x="5103814" y="787401"/>
              <a:ext cx="746125" cy="434975"/>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37" name="Line 800"/>
            <p:cNvSpPr>
              <a:spLocks noChangeShapeType="1"/>
            </p:cNvSpPr>
            <p:nvPr/>
          </p:nvSpPr>
          <p:spPr bwMode="auto">
            <a:xfrm flipV="1">
              <a:off x="5103814" y="473076"/>
              <a:ext cx="431800" cy="7493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38" name="Line 801"/>
            <p:cNvSpPr>
              <a:spLocks noChangeShapeType="1"/>
            </p:cNvSpPr>
            <p:nvPr/>
          </p:nvSpPr>
          <p:spPr bwMode="auto">
            <a:xfrm flipV="1">
              <a:off x="5103814" y="473076"/>
              <a:ext cx="200025" cy="7493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39" name="Line 802"/>
            <p:cNvSpPr>
              <a:spLocks noChangeShapeType="1"/>
            </p:cNvSpPr>
            <p:nvPr/>
          </p:nvSpPr>
          <p:spPr bwMode="auto">
            <a:xfrm flipV="1">
              <a:off x="5103814" y="588964"/>
              <a:ext cx="0" cy="633413"/>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40" name="Line 803"/>
            <p:cNvSpPr>
              <a:spLocks noChangeShapeType="1"/>
            </p:cNvSpPr>
            <p:nvPr/>
          </p:nvSpPr>
          <p:spPr bwMode="auto">
            <a:xfrm flipH="1" flipV="1">
              <a:off x="4987926" y="787401"/>
              <a:ext cx="115888" cy="434975"/>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41" name="Line 804"/>
            <p:cNvSpPr>
              <a:spLocks noChangeShapeType="1"/>
            </p:cNvSpPr>
            <p:nvPr/>
          </p:nvSpPr>
          <p:spPr bwMode="auto">
            <a:xfrm>
              <a:off x="4987926" y="1020764"/>
              <a:ext cx="315913" cy="3175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42" name="Line 805"/>
            <p:cNvSpPr>
              <a:spLocks noChangeShapeType="1"/>
            </p:cNvSpPr>
            <p:nvPr/>
          </p:nvSpPr>
          <p:spPr bwMode="auto">
            <a:xfrm>
              <a:off x="4987926" y="1020764"/>
              <a:ext cx="547688" cy="3175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43" name="Line 806"/>
            <p:cNvSpPr>
              <a:spLocks noChangeShapeType="1"/>
            </p:cNvSpPr>
            <p:nvPr/>
          </p:nvSpPr>
          <p:spPr bwMode="auto">
            <a:xfrm>
              <a:off x="4987926" y="1020764"/>
              <a:ext cx="746125" cy="201613"/>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44" name="Line 807"/>
            <p:cNvSpPr>
              <a:spLocks noChangeShapeType="1"/>
            </p:cNvSpPr>
            <p:nvPr/>
          </p:nvSpPr>
          <p:spPr bwMode="auto">
            <a:xfrm>
              <a:off x="4987926" y="1020764"/>
              <a:ext cx="862013" cy="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45" name="Line 808"/>
            <p:cNvSpPr>
              <a:spLocks noChangeShapeType="1"/>
            </p:cNvSpPr>
            <p:nvPr/>
          </p:nvSpPr>
          <p:spPr bwMode="auto">
            <a:xfrm flipV="1">
              <a:off x="4987926" y="588964"/>
              <a:ext cx="746125" cy="4318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46" name="Line 809"/>
            <p:cNvSpPr>
              <a:spLocks noChangeShapeType="1"/>
            </p:cNvSpPr>
            <p:nvPr/>
          </p:nvSpPr>
          <p:spPr bwMode="auto">
            <a:xfrm flipV="1">
              <a:off x="4987926" y="473076"/>
              <a:ext cx="547688" cy="54768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47" name="Line 811"/>
            <p:cNvSpPr>
              <a:spLocks noChangeShapeType="1"/>
            </p:cNvSpPr>
            <p:nvPr/>
          </p:nvSpPr>
          <p:spPr bwMode="auto">
            <a:xfrm flipV="1">
              <a:off x="4987926" y="473076"/>
              <a:ext cx="315913" cy="54768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48" name="Line 812"/>
            <p:cNvSpPr>
              <a:spLocks noChangeShapeType="1"/>
            </p:cNvSpPr>
            <p:nvPr/>
          </p:nvSpPr>
          <p:spPr bwMode="auto">
            <a:xfrm flipV="1">
              <a:off x="4987926" y="588964"/>
              <a:ext cx="115888" cy="4318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49" name="Line 813"/>
            <p:cNvSpPr>
              <a:spLocks noChangeShapeType="1"/>
            </p:cNvSpPr>
            <p:nvPr/>
          </p:nvSpPr>
          <p:spPr bwMode="auto">
            <a:xfrm>
              <a:off x="4987926" y="787401"/>
              <a:ext cx="115888" cy="434975"/>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50" name="Line 814"/>
            <p:cNvSpPr>
              <a:spLocks noChangeShapeType="1"/>
            </p:cNvSpPr>
            <p:nvPr/>
          </p:nvSpPr>
          <p:spPr bwMode="auto">
            <a:xfrm>
              <a:off x="4987926" y="787401"/>
              <a:ext cx="315913" cy="550863"/>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51" name="Line 815"/>
            <p:cNvSpPr>
              <a:spLocks noChangeShapeType="1"/>
            </p:cNvSpPr>
            <p:nvPr/>
          </p:nvSpPr>
          <p:spPr bwMode="auto">
            <a:xfrm>
              <a:off x="4987926" y="787401"/>
              <a:ext cx="547688" cy="550863"/>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52" name="Line 816"/>
            <p:cNvSpPr>
              <a:spLocks noChangeShapeType="1"/>
            </p:cNvSpPr>
            <p:nvPr/>
          </p:nvSpPr>
          <p:spPr bwMode="auto">
            <a:xfrm>
              <a:off x="4987926" y="787401"/>
              <a:ext cx="746125" cy="434975"/>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53" name="Line 817"/>
            <p:cNvSpPr>
              <a:spLocks noChangeShapeType="1"/>
            </p:cNvSpPr>
            <p:nvPr/>
          </p:nvSpPr>
          <p:spPr bwMode="auto">
            <a:xfrm>
              <a:off x="4987926" y="787401"/>
              <a:ext cx="862013" cy="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54" name="Line 818"/>
            <p:cNvSpPr>
              <a:spLocks noChangeShapeType="1"/>
            </p:cNvSpPr>
            <p:nvPr/>
          </p:nvSpPr>
          <p:spPr bwMode="auto">
            <a:xfrm flipV="1">
              <a:off x="4987926" y="588964"/>
              <a:ext cx="746125" cy="19843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55" name="Line 819"/>
            <p:cNvSpPr>
              <a:spLocks noChangeShapeType="1"/>
            </p:cNvSpPr>
            <p:nvPr/>
          </p:nvSpPr>
          <p:spPr bwMode="auto">
            <a:xfrm flipV="1">
              <a:off x="4987926" y="473076"/>
              <a:ext cx="547688" cy="314325"/>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56" name="Line 820"/>
            <p:cNvSpPr>
              <a:spLocks noChangeShapeType="1"/>
            </p:cNvSpPr>
            <p:nvPr/>
          </p:nvSpPr>
          <p:spPr bwMode="auto">
            <a:xfrm flipV="1">
              <a:off x="4987926" y="473076"/>
              <a:ext cx="315913" cy="314325"/>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57" name="Line 821"/>
            <p:cNvSpPr>
              <a:spLocks noChangeShapeType="1"/>
            </p:cNvSpPr>
            <p:nvPr/>
          </p:nvSpPr>
          <p:spPr bwMode="auto">
            <a:xfrm flipH="1">
              <a:off x="4987926" y="588964"/>
              <a:ext cx="115888" cy="4318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58" name="Line 822"/>
            <p:cNvSpPr>
              <a:spLocks noChangeShapeType="1"/>
            </p:cNvSpPr>
            <p:nvPr/>
          </p:nvSpPr>
          <p:spPr bwMode="auto">
            <a:xfrm>
              <a:off x="5103813" y="588964"/>
              <a:ext cx="0" cy="633413"/>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59" name="Line 823"/>
            <p:cNvSpPr>
              <a:spLocks noChangeShapeType="1"/>
            </p:cNvSpPr>
            <p:nvPr/>
          </p:nvSpPr>
          <p:spPr bwMode="auto">
            <a:xfrm>
              <a:off x="5103813" y="588964"/>
              <a:ext cx="200025" cy="7493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60" name="Line 824"/>
            <p:cNvSpPr>
              <a:spLocks noChangeShapeType="1"/>
            </p:cNvSpPr>
            <p:nvPr/>
          </p:nvSpPr>
          <p:spPr bwMode="auto">
            <a:xfrm>
              <a:off x="5103813" y="588964"/>
              <a:ext cx="431800" cy="7493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61" name="Line 825"/>
            <p:cNvSpPr>
              <a:spLocks noChangeShapeType="1"/>
            </p:cNvSpPr>
            <p:nvPr/>
          </p:nvSpPr>
          <p:spPr bwMode="auto">
            <a:xfrm>
              <a:off x="5103813" y="588964"/>
              <a:ext cx="746125" cy="43180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62" name="Line 826"/>
            <p:cNvSpPr>
              <a:spLocks noChangeShapeType="1"/>
            </p:cNvSpPr>
            <p:nvPr/>
          </p:nvSpPr>
          <p:spPr bwMode="auto">
            <a:xfrm>
              <a:off x="5103813" y="588964"/>
              <a:ext cx="746125" cy="19843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63" name="Line 827"/>
            <p:cNvSpPr>
              <a:spLocks noChangeShapeType="1"/>
            </p:cNvSpPr>
            <p:nvPr/>
          </p:nvSpPr>
          <p:spPr bwMode="auto">
            <a:xfrm>
              <a:off x="5103813" y="588964"/>
              <a:ext cx="630238" cy="0"/>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64" name="Line 828"/>
            <p:cNvSpPr>
              <a:spLocks noChangeShapeType="1"/>
            </p:cNvSpPr>
            <p:nvPr/>
          </p:nvSpPr>
          <p:spPr bwMode="auto">
            <a:xfrm flipV="1">
              <a:off x="5103813" y="473076"/>
              <a:ext cx="431800" cy="115888"/>
            </a:xfrm>
            <a:prstGeom prst="line">
              <a:avLst/>
            </a:pr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65" name="Freeform 829"/>
            <p:cNvSpPr>
              <a:spLocks/>
            </p:cNvSpPr>
            <p:nvPr/>
          </p:nvSpPr>
          <p:spPr bwMode="auto">
            <a:xfrm>
              <a:off x="4932363" y="415926"/>
              <a:ext cx="974725" cy="979488"/>
            </a:xfrm>
            <a:custGeom>
              <a:avLst/>
              <a:gdLst>
                <a:gd name="T0" fmla="*/ 229 w 260"/>
                <a:gd name="T1" fmla="*/ 187 h 261"/>
                <a:gd name="T2" fmla="*/ 187 w 260"/>
                <a:gd name="T3" fmla="*/ 31 h 261"/>
                <a:gd name="T4" fmla="*/ 31 w 260"/>
                <a:gd name="T5" fmla="*/ 73 h 261"/>
                <a:gd name="T6" fmla="*/ 73 w 260"/>
                <a:gd name="T7" fmla="*/ 229 h 261"/>
                <a:gd name="T8" fmla="*/ 229 w 260"/>
                <a:gd name="T9" fmla="*/ 187 h 261"/>
              </a:gdLst>
              <a:ahLst/>
              <a:cxnLst>
                <a:cxn ang="0">
                  <a:pos x="T0" y="T1"/>
                </a:cxn>
                <a:cxn ang="0">
                  <a:pos x="T2" y="T3"/>
                </a:cxn>
                <a:cxn ang="0">
                  <a:pos x="T4" y="T5"/>
                </a:cxn>
                <a:cxn ang="0">
                  <a:pos x="T6" y="T7"/>
                </a:cxn>
                <a:cxn ang="0">
                  <a:pos x="T8" y="T9"/>
                </a:cxn>
              </a:cxnLst>
              <a:rect l="0" t="0" r="r" b="b"/>
              <a:pathLst>
                <a:path w="260" h="261">
                  <a:moveTo>
                    <a:pt x="229" y="187"/>
                  </a:moveTo>
                  <a:cubicBezTo>
                    <a:pt x="260" y="133"/>
                    <a:pt x="242" y="63"/>
                    <a:pt x="187" y="31"/>
                  </a:cubicBezTo>
                  <a:cubicBezTo>
                    <a:pt x="132" y="0"/>
                    <a:pt x="63" y="19"/>
                    <a:pt x="31" y="73"/>
                  </a:cubicBezTo>
                  <a:cubicBezTo>
                    <a:pt x="0" y="128"/>
                    <a:pt x="18" y="198"/>
                    <a:pt x="73" y="229"/>
                  </a:cubicBezTo>
                  <a:cubicBezTo>
                    <a:pt x="128" y="261"/>
                    <a:pt x="197" y="242"/>
                    <a:pt x="229" y="187"/>
                  </a:cubicBezTo>
                  <a:close/>
                </a:path>
              </a:pathLst>
            </a:custGeom>
            <a:noFill/>
            <a:ln w="5" cap="rnd">
              <a:solidFill>
                <a:srgbClr val="7F7F7F">
                  <a:alpha val="34902"/>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grpSp>
      <p:cxnSp>
        <p:nvCxnSpPr>
          <p:cNvPr id="466" name="Straight Connector 465"/>
          <p:cNvCxnSpPr>
            <a:stCxn id="368" idx="0"/>
          </p:cNvCxnSpPr>
          <p:nvPr userDrawn="1"/>
        </p:nvCxnSpPr>
        <p:spPr>
          <a:xfrm flipH="1" flipV="1">
            <a:off x="-1" y="367731"/>
            <a:ext cx="2727455" cy="933752"/>
          </a:xfrm>
          <a:prstGeom prst="line">
            <a:avLst/>
          </a:prstGeom>
          <a:ln w="25400" cap="rnd">
            <a:gradFill>
              <a:gsLst>
                <a:gs pos="0">
                  <a:schemeClr val="bg1">
                    <a:alpha val="35000"/>
                  </a:schemeClr>
                </a:gs>
                <a:gs pos="100000">
                  <a:schemeClr val="bg1">
                    <a:alpha val="15000"/>
                  </a:schemeClr>
                </a:gs>
              </a:gsLst>
              <a:lin ang="5400000" scaled="0"/>
            </a:gra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7" name="Straight Connector 466"/>
          <p:cNvCxnSpPr>
            <a:stCxn id="263" idx="0"/>
            <a:endCxn id="83" idx="1"/>
          </p:cNvCxnSpPr>
          <p:nvPr userDrawn="1"/>
        </p:nvCxnSpPr>
        <p:spPr>
          <a:xfrm flipH="1">
            <a:off x="2360574" y="770338"/>
            <a:ext cx="4375734" cy="2794763"/>
          </a:xfrm>
          <a:prstGeom prst="line">
            <a:avLst/>
          </a:prstGeom>
          <a:ln w="25400" cap="rnd">
            <a:gradFill>
              <a:gsLst>
                <a:gs pos="0">
                  <a:schemeClr val="bg1">
                    <a:alpha val="35000"/>
                  </a:schemeClr>
                </a:gs>
                <a:gs pos="100000">
                  <a:schemeClr val="bg1">
                    <a:alpha val="15000"/>
                  </a:schemeClr>
                </a:gs>
              </a:gsLst>
              <a:lin ang="5400000" scaled="0"/>
            </a:gra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8" name="Straight Connector 467"/>
          <p:cNvCxnSpPr>
            <a:stCxn id="168" idx="0"/>
            <a:endCxn id="463" idx="1"/>
          </p:cNvCxnSpPr>
          <p:nvPr userDrawn="1"/>
        </p:nvCxnSpPr>
        <p:spPr>
          <a:xfrm flipH="1">
            <a:off x="6227433" y="5766194"/>
            <a:ext cx="1816715" cy="811283"/>
          </a:xfrm>
          <a:prstGeom prst="line">
            <a:avLst/>
          </a:prstGeom>
          <a:ln w="25400" cap="rnd">
            <a:gradFill>
              <a:gsLst>
                <a:gs pos="0">
                  <a:schemeClr val="bg1">
                    <a:alpha val="35000"/>
                  </a:schemeClr>
                </a:gs>
                <a:gs pos="100000">
                  <a:schemeClr val="bg1">
                    <a:alpha val="15000"/>
                  </a:schemeClr>
                </a:gs>
              </a:gsLst>
              <a:lin ang="5400000" scaled="0"/>
            </a:gra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87" idx="0"/>
          </p:cNvCxnSpPr>
          <p:nvPr userDrawn="1"/>
        </p:nvCxnSpPr>
        <p:spPr>
          <a:xfrm flipH="1" flipV="1">
            <a:off x="0" y="367733"/>
            <a:ext cx="769253" cy="1960749"/>
          </a:xfrm>
          <a:prstGeom prst="line">
            <a:avLst/>
          </a:prstGeom>
          <a:ln w="25400" cap="rnd">
            <a:gradFill>
              <a:gsLst>
                <a:gs pos="0">
                  <a:schemeClr val="bg1">
                    <a:alpha val="35000"/>
                  </a:schemeClr>
                </a:gs>
                <a:gs pos="100000">
                  <a:schemeClr val="bg1">
                    <a:alpha val="15000"/>
                  </a:schemeClr>
                </a:gs>
              </a:gsLst>
              <a:lin ang="5400000" scaled="0"/>
            </a:gra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0" name="Straight Connector 469"/>
          <p:cNvCxnSpPr>
            <a:endCxn id="268" idx="1"/>
          </p:cNvCxnSpPr>
          <p:nvPr userDrawn="1"/>
        </p:nvCxnSpPr>
        <p:spPr>
          <a:xfrm flipH="1" flipV="1">
            <a:off x="8130158" y="1272387"/>
            <a:ext cx="1191925" cy="2189788"/>
          </a:xfrm>
          <a:prstGeom prst="line">
            <a:avLst/>
          </a:prstGeom>
          <a:ln w="25400" cap="rnd">
            <a:gradFill>
              <a:gsLst>
                <a:gs pos="0">
                  <a:schemeClr val="bg1">
                    <a:alpha val="35000"/>
                  </a:schemeClr>
                </a:gs>
                <a:gs pos="100000">
                  <a:schemeClr val="bg1">
                    <a:alpha val="15000"/>
                  </a:schemeClr>
                </a:gs>
              </a:gsLst>
              <a:lin ang="5400000" scaled="0"/>
            </a:gra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04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733800"/>
            <a:ext cx="6400800" cy="1752600"/>
          </a:xfrm>
        </p:spPr>
        <p:txBody>
          <a:bodyPr>
            <a:normAutofit/>
          </a:bodyPr>
          <a:lstStyle>
            <a:lvl1pPr marL="0" indent="0" algn="ctr">
              <a:buNone/>
              <a:defRPr sz="3300" baseline="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Click to edit Master subtitle style</a:t>
            </a:r>
            <a:endParaRPr lang="en-US" dirty="0"/>
          </a:p>
        </p:txBody>
      </p:sp>
      <p:sp>
        <p:nvSpPr>
          <p:cNvPr id="7" name="Title 6"/>
          <p:cNvSpPr>
            <a:spLocks noGrp="1"/>
          </p:cNvSpPr>
          <p:nvPr>
            <p:ph type="title"/>
          </p:nvPr>
        </p:nvSpPr>
        <p:spPr>
          <a:xfrm>
            <a:off x="457200" y="1545000"/>
            <a:ext cx="8229600" cy="1143000"/>
          </a:xfrm>
        </p:spPr>
        <p:txBody>
          <a:bodyPr/>
          <a:lstStyle>
            <a:lvl1pPr algn="ctr">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8582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219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losing Slide-green thank you">
    <p:spTree>
      <p:nvGrpSpPr>
        <p:cNvPr id="1" name=""/>
        <p:cNvGrpSpPr/>
        <p:nvPr/>
      </p:nvGrpSpPr>
      <p:grpSpPr>
        <a:xfrm>
          <a:off x="0" y="0"/>
          <a:ext cx="0" cy="0"/>
          <a:chOff x="0" y="0"/>
          <a:chExt cx="0" cy="0"/>
        </a:xfrm>
      </p:grpSpPr>
      <p:sp>
        <p:nvSpPr>
          <p:cNvPr id="34" name="TextBox 33"/>
          <p:cNvSpPr txBox="1"/>
          <p:nvPr userDrawn="1"/>
        </p:nvSpPr>
        <p:spPr>
          <a:xfrm>
            <a:off x="644701" y="3060490"/>
            <a:ext cx="2468564" cy="646292"/>
          </a:xfrm>
          <a:prstGeom prst="rect">
            <a:avLst/>
          </a:prstGeom>
          <a:noFill/>
        </p:spPr>
        <p:txBody>
          <a:bodyPr wrap="none" lIns="91400" tIns="45701" rIns="91400" bIns="45701" rtlCol="0">
            <a:spAutoFit/>
          </a:bodyPr>
          <a:lstStyle/>
          <a:p>
            <a:pPr defTabSz="914019" eaLnBrk="1" fontAlgn="auto" hangingPunct="1">
              <a:spcBef>
                <a:spcPts val="0"/>
              </a:spcBef>
              <a:spcAft>
                <a:spcPts val="0"/>
              </a:spcAft>
            </a:pPr>
            <a:r>
              <a:rPr lang="en-US" sz="3600" dirty="0" smtClean="0">
                <a:solidFill>
                  <a:srgbClr val="33CC66"/>
                </a:solidFill>
                <a:latin typeface="Arial"/>
              </a:rPr>
              <a:t>Thank you.</a:t>
            </a:r>
            <a:endParaRPr lang="en-US" sz="3600" dirty="0">
              <a:solidFill>
                <a:srgbClr val="33CC66"/>
              </a:solidFill>
              <a:latin typeface="Arial"/>
            </a:endParaRPr>
          </a:p>
        </p:txBody>
      </p:sp>
    </p:spTree>
    <p:extLst>
      <p:ext uri="{BB962C8B-B14F-4D97-AF65-F5344CB8AC3E}">
        <p14:creationId xmlns:p14="http://schemas.microsoft.com/office/powerpoint/2010/main" val="116376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49954" name="Rectangle 2"/>
          <p:cNvSpPr>
            <a:spLocks noGrp="1" noChangeArrowheads="1"/>
          </p:cNvSpPr>
          <p:nvPr>
            <p:ph type="ctrTitle"/>
          </p:nvPr>
        </p:nvSpPr>
        <p:spPr>
          <a:xfrm>
            <a:off x="914400" y="1600200"/>
            <a:ext cx="7772400" cy="1371600"/>
          </a:xfrm>
        </p:spPr>
        <p:txBody>
          <a:bodyPr anchor="b"/>
          <a:lstStyle>
            <a:lvl1pPr>
              <a:defRPr/>
            </a:lvl1pPr>
          </a:lstStyle>
          <a:p>
            <a:r>
              <a:rPr lang="en-US" smtClean="0"/>
              <a:t>Click to edit Master title style</a:t>
            </a:r>
            <a:endParaRPr lang="en-US"/>
          </a:p>
        </p:txBody>
      </p:sp>
      <p:sp>
        <p:nvSpPr>
          <p:cNvPr id="1149955" name="Rectangle 3"/>
          <p:cNvSpPr>
            <a:spLocks noGrp="1" noChangeArrowheads="1"/>
          </p:cNvSpPr>
          <p:nvPr>
            <p:ph type="subTitle" idx="1"/>
          </p:nvPr>
        </p:nvSpPr>
        <p:spPr>
          <a:xfrm>
            <a:off x="1295400" y="3657601"/>
            <a:ext cx="7010400" cy="1600200"/>
          </a:xfrm>
        </p:spPr>
        <p:txBody>
          <a:bodyPr/>
          <a:lstStyle>
            <a:lvl1pPr marL="0" indent="0" algn="ctr">
              <a:buFont typeface="Wingdings" pitchFamily="2" charset="2"/>
              <a:buNone/>
              <a:defRPr/>
            </a:lvl1pPr>
          </a:lstStyle>
          <a:p>
            <a:r>
              <a:rPr lang="en-US" smtClean="0"/>
              <a:t>Click to edit Master subtitle style</a:t>
            </a:r>
            <a:endParaRPr lang="en-US"/>
          </a:p>
        </p:txBody>
      </p:sp>
      <p:sp>
        <p:nvSpPr>
          <p:cNvPr id="1149956" name="Rectangle 4"/>
          <p:cNvSpPr>
            <a:spLocks noGrp="1" noChangeArrowheads="1"/>
          </p:cNvSpPr>
          <p:nvPr>
            <p:ph type="dt" sz="half" idx="2"/>
          </p:nvPr>
        </p:nvSpPr>
        <p:spPr bwMode="auto">
          <a:xfrm>
            <a:off x="685800" y="6248401"/>
            <a:ext cx="1905000" cy="457200"/>
          </a:xfrm>
          <a:prstGeom prst="rect">
            <a:avLst/>
          </a:prstGeom>
          <a:noFill/>
          <a:ln>
            <a:miter lim="800000"/>
            <a:headEnd/>
            <a:tailEnd/>
          </a:ln>
        </p:spPr>
        <p:txBody>
          <a:bodyPr vert="horz" wrap="square" lIns="91430" tIns="45716" rIns="91430" bIns="45716" numCol="1" anchor="t" anchorCtr="0" compatLnSpc="1">
            <a:prstTxWarp prst="textNoShape">
              <a:avLst/>
            </a:prstTxWarp>
          </a:bodyPr>
          <a:lstStyle>
            <a:lvl1pPr eaLnBrk="1" hangingPunct="1">
              <a:defRPr sz="1200">
                <a:latin typeface="+mn-lt"/>
              </a:defRPr>
            </a:lvl1pPr>
          </a:lstStyle>
          <a:p>
            <a:endParaRPr lang="en-US">
              <a:solidFill>
                <a:srgbClr val="000000"/>
              </a:solidFill>
              <a:latin typeface="Verdana"/>
            </a:endParaRPr>
          </a:p>
        </p:txBody>
      </p:sp>
      <p:sp>
        <p:nvSpPr>
          <p:cNvPr id="1149957" name="Rectangle 5"/>
          <p:cNvSpPr>
            <a:spLocks noGrp="1" noChangeArrowheads="1"/>
          </p:cNvSpPr>
          <p:nvPr>
            <p:ph type="ftr" sz="quarter" idx="3"/>
          </p:nvPr>
        </p:nvSpPr>
        <p:spPr bwMode="auto">
          <a:xfrm>
            <a:off x="3124200" y="6248401"/>
            <a:ext cx="2895600" cy="457200"/>
          </a:xfrm>
          <a:prstGeom prst="rect">
            <a:avLst/>
          </a:prstGeom>
          <a:noFill/>
          <a:ln>
            <a:miter lim="800000"/>
            <a:headEnd/>
            <a:tailEnd/>
          </a:ln>
        </p:spPr>
        <p:txBody>
          <a:bodyPr vert="horz" wrap="square" lIns="91430" tIns="45716" rIns="91430" bIns="45716" numCol="1" anchor="t" anchorCtr="0" compatLnSpc="1">
            <a:prstTxWarp prst="textNoShape">
              <a:avLst/>
            </a:prstTxWarp>
          </a:bodyPr>
          <a:lstStyle>
            <a:lvl1pPr algn="ctr" eaLnBrk="1" hangingPunct="1">
              <a:defRPr sz="1200">
                <a:latin typeface="+mn-lt"/>
              </a:defRPr>
            </a:lvl1pPr>
          </a:lstStyle>
          <a:p>
            <a:endParaRPr lang="en-US">
              <a:solidFill>
                <a:srgbClr val="000000"/>
              </a:solidFill>
              <a:latin typeface="Verdana"/>
            </a:endParaRPr>
          </a:p>
        </p:txBody>
      </p:sp>
      <p:sp>
        <p:nvSpPr>
          <p:cNvPr id="1149958" name="Rectangle 6"/>
          <p:cNvSpPr>
            <a:spLocks noGrp="1" noChangeArrowheads="1"/>
          </p:cNvSpPr>
          <p:nvPr>
            <p:ph type="sldNum" sz="quarter" idx="4"/>
          </p:nvPr>
        </p:nvSpPr>
        <p:spPr bwMode="auto">
          <a:xfrm>
            <a:off x="6553200" y="6248401"/>
            <a:ext cx="1905000" cy="457200"/>
          </a:xfrm>
          <a:prstGeom prst="rect">
            <a:avLst/>
          </a:prstGeom>
          <a:noFill/>
          <a:ln>
            <a:miter lim="800000"/>
            <a:headEnd/>
            <a:tailEnd/>
          </a:ln>
        </p:spPr>
        <p:txBody>
          <a:bodyPr vert="horz" wrap="square" lIns="91430" tIns="45716" rIns="91430" bIns="45716" numCol="1" anchor="t" anchorCtr="0" compatLnSpc="1">
            <a:prstTxWarp prst="textNoShape">
              <a:avLst/>
            </a:prstTxWarp>
          </a:bodyPr>
          <a:lstStyle>
            <a:lvl1pPr algn="r" eaLnBrk="1" hangingPunct="1">
              <a:defRPr sz="1200">
                <a:latin typeface="+mn-lt"/>
              </a:defRPr>
            </a:lvl1pPr>
          </a:lstStyle>
          <a:p>
            <a:fld id="{5B58FB5A-09EE-46C3-9E5E-8EC06AB66787}" type="slidenum">
              <a:rPr lang="en-US">
                <a:solidFill>
                  <a:srgbClr val="000000"/>
                </a:solidFill>
                <a:latin typeface="Verdana"/>
              </a:rPr>
              <a:pPr/>
              <a:t>‹#›</a:t>
            </a:fld>
            <a:endParaRPr lang="en-US">
              <a:solidFill>
                <a:srgbClr val="000000"/>
              </a:solidFill>
              <a:latin typeface="Verdana"/>
            </a:endParaRPr>
          </a:p>
        </p:txBody>
      </p:sp>
    </p:spTree>
    <p:extLst>
      <p:ext uri="{BB962C8B-B14F-4D97-AF65-F5344CB8AC3E}">
        <p14:creationId xmlns:p14="http://schemas.microsoft.com/office/powerpoint/2010/main" val="3478888813"/>
      </p:ext>
    </p:extLst>
  </p:cSld>
  <p:clrMapOvr>
    <a:masterClrMapping/>
  </p:clrMapOvr>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92332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125" indent="0">
              <a:buNone/>
              <a:defRPr sz="1800"/>
            </a:lvl2pPr>
            <a:lvl3pPr marL="914251" indent="0">
              <a:buNone/>
              <a:defRPr sz="1600"/>
            </a:lvl3pPr>
            <a:lvl4pPr marL="1371376" indent="0">
              <a:buNone/>
              <a:defRPr sz="1400"/>
            </a:lvl4pPr>
            <a:lvl5pPr marL="1828505" indent="0">
              <a:buNone/>
              <a:defRPr sz="1400"/>
            </a:lvl5pPr>
            <a:lvl6pPr marL="2285630" indent="0">
              <a:buNone/>
              <a:defRPr sz="1400"/>
            </a:lvl6pPr>
            <a:lvl7pPr marL="2742755" indent="0">
              <a:buNone/>
              <a:defRPr sz="1400"/>
            </a:lvl7pPr>
            <a:lvl8pPr marL="3199881" indent="0">
              <a:buNone/>
              <a:defRPr sz="1400"/>
            </a:lvl8pPr>
            <a:lvl9pPr marL="3657005" indent="0">
              <a:buNone/>
              <a:defRPr sz="1400"/>
            </a:lvl9pPr>
          </a:lstStyle>
          <a:p>
            <a:pPr lvl="0"/>
            <a:r>
              <a:rPr lang="en-US" smtClean="0"/>
              <a:t>Click to edit Master text styles</a:t>
            </a:r>
          </a:p>
        </p:txBody>
      </p:sp>
    </p:spTree>
    <p:extLst>
      <p:ext uri="{BB962C8B-B14F-4D97-AF65-F5344CB8AC3E}">
        <p14:creationId xmlns:p14="http://schemas.microsoft.com/office/powerpoint/2010/main" val="40921700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153" indent="0">
              <a:buNone/>
              <a:defRPr sz="1800"/>
            </a:lvl2pPr>
            <a:lvl3pPr marL="914307" indent="0">
              <a:buNone/>
              <a:defRPr sz="1600"/>
            </a:lvl3pPr>
            <a:lvl4pPr marL="1371459" indent="0">
              <a:buNone/>
              <a:defRPr sz="1400"/>
            </a:lvl4pPr>
            <a:lvl5pPr marL="1828613" indent="0">
              <a:buNone/>
              <a:defRPr sz="1400"/>
            </a:lvl5pPr>
            <a:lvl6pPr marL="2285766" indent="0">
              <a:buNone/>
              <a:defRPr sz="1400"/>
            </a:lvl6pPr>
            <a:lvl7pPr marL="2742919" indent="0">
              <a:buNone/>
              <a:defRPr sz="1400"/>
            </a:lvl7pPr>
            <a:lvl8pPr marL="3200073" indent="0">
              <a:buNone/>
              <a:defRPr sz="1400"/>
            </a:lvl8pPr>
            <a:lvl9pPr marL="3657225" indent="0">
              <a:buNone/>
              <a:defRPr sz="1400"/>
            </a:lvl9pPr>
          </a:lstStyle>
          <a:p>
            <a:pPr lvl="0"/>
            <a:r>
              <a:rPr lang="en-US" smtClean="0"/>
              <a:t>Click to edit Master text styles</a:t>
            </a:r>
          </a:p>
        </p:txBody>
      </p:sp>
    </p:spTree>
    <p:extLst>
      <p:ext uri="{BB962C8B-B14F-4D97-AF65-F5344CB8AC3E}">
        <p14:creationId xmlns:p14="http://schemas.microsoft.com/office/powerpoint/2010/main" val="832376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295401"/>
            <a:ext cx="39624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53000" y="1295401"/>
            <a:ext cx="39624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76382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153" indent="0">
              <a:buNone/>
              <a:defRPr sz="2000" b="1"/>
            </a:lvl2pPr>
            <a:lvl3pPr marL="914307" indent="0">
              <a:buNone/>
              <a:defRPr sz="1800" b="1"/>
            </a:lvl3pPr>
            <a:lvl4pPr marL="1371459" indent="0">
              <a:buNone/>
              <a:defRPr sz="1600" b="1"/>
            </a:lvl4pPr>
            <a:lvl5pPr marL="1828613" indent="0">
              <a:buNone/>
              <a:defRPr sz="1600" b="1"/>
            </a:lvl5pPr>
            <a:lvl6pPr marL="2285766" indent="0">
              <a:buNone/>
              <a:defRPr sz="1600" b="1"/>
            </a:lvl6pPr>
            <a:lvl7pPr marL="2742919" indent="0">
              <a:buNone/>
              <a:defRPr sz="1600" b="1"/>
            </a:lvl7pPr>
            <a:lvl8pPr marL="3200073" indent="0">
              <a:buNone/>
              <a:defRPr sz="1600" b="1"/>
            </a:lvl8pPr>
            <a:lvl9pPr marL="365722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6"/>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4"/>
            <a:ext cx="4041775" cy="639762"/>
          </a:xfrm>
        </p:spPr>
        <p:txBody>
          <a:bodyPr anchor="b"/>
          <a:lstStyle>
            <a:lvl1pPr marL="0" indent="0">
              <a:buNone/>
              <a:defRPr sz="2400" b="1"/>
            </a:lvl1pPr>
            <a:lvl2pPr marL="457153" indent="0">
              <a:buNone/>
              <a:defRPr sz="2000" b="1"/>
            </a:lvl2pPr>
            <a:lvl3pPr marL="914307" indent="0">
              <a:buNone/>
              <a:defRPr sz="1800" b="1"/>
            </a:lvl3pPr>
            <a:lvl4pPr marL="1371459" indent="0">
              <a:buNone/>
              <a:defRPr sz="1600" b="1"/>
            </a:lvl4pPr>
            <a:lvl5pPr marL="1828613" indent="0">
              <a:buNone/>
              <a:defRPr sz="1600" b="1"/>
            </a:lvl5pPr>
            <a:lvl6pPr marL="2285766" indent="0">
              <a:buNone/>
              <a:defRPr sz="1600" b="1"/>
            </a:lvl6pPr>
            <a:lvl7pPr marL="2742919" indent="0">
              <a:buNone/>
              <a:defRPr sz="1600" b="1"/>
            </a:lvl7pPr>
            <a:lvl8pPr marL="3200073" indent="0">
              <a:buNone/>
              <a:defRPr sz="1600" b="1"/>
            </a:lvl8pPr>
            <a:lvl9pPr marL="365722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6"/>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195023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481627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80921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0"/>
            <a:ext cx="3008313" cy="4691063"/>
          </a:xfrm>
        </p:spPr>
        <p:txBody>
          <a:bodyPr/>
          <a:lstStyle>
            <a:lvl1pPr marL="0" indent="0">
              <a:buNone/>
              <a:defRPr sz="1400"/>
            </a:lvl1pPr>
            <a:lvl2pPr marL="457153" indent="0">
              <a:buNone/>
              <a:defRPr sz="1200"/>
            </a:lvl2pPr>
            <a:lvl3pPr marL="914307" indent="0">
              <a:buNone/>
              <a:defRPr sz="1000"/>
            </a:lvl3pPr>
            <a:lvl4pPr marL="1371459" indent="0">
              <a:buNone/>
              <a:defRPr sz="900"/>
            </a:lvl4pPr>
            <a:lvl5pPr marL="1828613" indent="0">
              <a:buNone/>
              <a:defRPr sz="900"/>
            </a:lvl5pPr>
            <a:lvl6pPr marL="2285766" indent="0">
              <a:buNone/>
              <a:defRPr sz="900"/>
            </a:lvl6pPr>
            <a:lvl7pPr marL="2742919" indent="0">
              <a:buNone/>
              <a:defRPr sz="900"/>
            </a:lvl7pPr>
            <a:lvl8pPr marL="3200073" indent="0">
              <a:buNone/>
              <a:defRPr sz="900"/>
            </a:lvl8pPr>
            <a:lvl9pPr marL="3657225" indent="0">
              <a:buNone/>
              <a:defRPr sz="900"/>
            </a:lvl9pPr>
          </a:lstStyle>
          <a:p>
            <a:pPr lvl="0"/>
            <a:r>
              <a:rPr lang="en-US" smtClean="0"/>
              <a:t>Click to edit Master text styles</a:t>
            </a:r>
          </a:p>
        </p:txBody>
      </p:sp>
    </p:spTree>
    <p:extLst>
      <p:ext uri="{BB962C8B-B14F-4D97-AF65-F5344CB8AC3E}">
        <p14:creationId xmlns:p14="http://schemas.microsoft.com/office/powerpoint/2010/main" val="27737769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53" indent="0">
              <a:buNone/>
              <a:defRPr sz="2800"/>
            </a:lvl2pPr>
            <a:lvl3pPr marL="914307" indent="0">
              <a:buNone/>
              <a:defRPr sz="2400"/>
            </a:lvl3pPr>
            <a:lvl4pPr marL="1371459" indent="0">
              <a:buNone/>
              <a:defRPr sz="2000"/>
            </a:lvl4pPr>
            <a:lvl5pPr marL="1828613" indent="0">
              <a:buNone/>
              <a:defRPr sz="2000"/>
            </a:lvl5pPr>
            <a:lvl6pPr marL="2285766" indent="0">
              <a:buNone/>
              <a:defRPr sz="2000"/>
            </a:lvl6pPr>
            <a:lvl7pPr marL="2742919" indent="0">
              <a:buNone/>
              <a:defRPr sz="2000"/>
            </a:lvl7pPr>
            <a:lvl8pPr marL="3200073" indent="0">
              <a:buNone/>
              <a:defRPr sz="2000"/>
            </a:lvl8pPr>
            <a:lvl9pPr marL="3657225"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53" indent="0">
              <a:buNone/>
              <a:defRPr sz="1200"/>
            </a:lvl2pPr>
            <a:lvl3pPr marL="914307" indent="0">
              <a:buNone/>
              <a:defRPr sz="1000"/>
            </a:lvl3pPr>
            <a:lvl4pPr marL="1371459" indent="0">
              <a:buNone/>
              <a:defRPr sz="900"/>
            </a:lvl4pPr>
            <a:lvl5pPr marL="1828613" indent="0">
              <a:buNone/>
              <a:defRPr sz="900"/>
            </a:lvl5pPr>
            <a:lvl6pPr marL="2285766" indent="0">
              <a:buNone/>
              <a:defRPr sz="900"/>
            </a:lvl6pPr>
            <a:lvl7pPr marL="2742919" indent="0">
              <a:buNone/>
              <a:defRPr sz="900"/>
            </a:lvl7pPr>
            <a:lvl8pPr marL="3200073" indent="0">
              <a:buNone/>
              <a:defRPr sz="900"/>
            </a:lvl8pPr>
            <a:lvl9pPr marL="3657225" indent="0">
              <a:buNone/>
              <a:defRPr sz="900"/>
            </a:lvl9pPr>
          </a:lstStyle>
          <a:p>
            <a:pPr lvl="0"/>
            <a:r>
              <a:rPr lang="en-US" smtClean="0"/>
              <a:t>Click to edit Master text styles</a:t>
            </a:r>
          </a:p>
        </p:txBody>
      </p:sp>
    </p:spTree>
    <p:extLst>
      <p:ext uri="{BB962C8B-B14F-4D97-AF65-F5344CB8AC3E}">
        <p14:creationId xmlns:p14="http://schemas.microsoft.com/office/powerpoint/2010/main" val="31645077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156359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1" y="228600"/>
            <a:ext cx="2019300" cy="6629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228600"/>
            <a:ext cx="5905500" cy="6629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61528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295401"/>
            <a:ext cx="39624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53000" y="1295401"/>
            <a:ext cx="39624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04802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125" indent="0">
              <a:buNone/>
              <a:defRPr sz="2000" b="1"/>
            </a:lvl2pPr>
            <a:lvl3pPr marL="914251" indent="0">
              <a:buNone/>
              <a:defRPr sz="1800" b="1"/>
            </a:lvl3pPr>
            <a:lvl4pPr marL="1371376" indent="0">
              <a:buNone/>
              <a:defRPr sz="1600" b="1"/>
            </a:lvl4pPr>
            <a:lvl5pPr marL="1828505" indent="0">
              <a:buNone/>
              <a:defRPr sz="1600" b="1"/>
            </a:lvl5pPr>
            <a:lvl6pPr marL="2285630" indent="0">
              <a:buNone/>
              <a:defRPr sz="1600" b="1"/>
            </a:lvl6pPr>
            <a:lvl7pPr marL="2742755" indent="0">
              <a:buNone/>
              <a:defRPr sz="1600" b="1"/>
            </a:lvl7pPr>
            <a:lvl8pPr marL="3199881" indent="0">
              <a:buNone/>
              <a:defRPr sz="1600" b="1"/>
            </a:lvl8pPr>
            <a:lvl9pPr marL="365700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6"/>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535114"/>
            <a:ext cx="4041775" cy="639762"/>
          </a:xfrm>
        </p:spPr>
        <p:txBody>
          <a:bodyPr anchor="b"/>
          <a:lstStyle>
            <a:lvl1pPr marL="0" indent="0">
              <a:buNone/>
              <a:defRPr sz="2400" b="1"/>
            </a:lvl1pPr>
            <a:lvl2pPr marL="457125" indent="0">
              <a:buNone/>
              <a:defRPr sz="2000" b="1"/>
            </a:lvl2pPr>
            <a:lvl3pPr marL="914251" indent="0">
              <a:buNone/>
              <a:defRPr sz="1800" b="1"/>
            </a:lvl3pPr>
            <a:lvl4pPr marL="1371376" indent="0">
              <a:buNone/>
              <a:defRPr sz="1600" b="1"/>
            </a:lvl4pPr>
            <a:lvl5pPr marL="1828505" indent="0">
              <a:buNone/>
              <a:defRPr sz="1600" b="1"/>
            </a:lvl5pPr>
            <a:lvl6pPr marL="2285630" indent="0">
              <a:buNone/>
              <a:defRPr sz="1600" b="1"/>
            </a:lvl6pPr>
            <a:lvl7pPr marL="2742755" indent="0">
              <a:buNone/>
              <a:defRPr sz="1600" b="1"/>
            </a:lvl7pPr>
            <a:lvl8pPr marL="3199881" indent="0">
              <a:buNone/>
              <a:defRPr sz="1600" b="1"/>
            </a:lvl8pPr>
            <a:lvl9pPr marL="365700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2174876"/>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69347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82981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976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435104"/>
            <a:ext cx="3008313" cy="4691063"/>
          </a:xfrm>
        </p:spPr>
        <p:txBody>
          <a:bodyPr/>
          <a:lstStyle>
            <a:lvl1pPr marL="0" indent="0">
              <a:buNone/>
              <a:defRPr sz="1400"/>
            </a:lvl1pPr>
            <a:lvl2pPr marL="457125" indent="0">
              <a:buNone/>
              <a:defRPr sz="1200"/>
            </a:lvl2pPr>
            <a:lvl3pPr marL="914251" indent="0">
              <a:buNone/>
              <a:defRPr sz="1000"/>
            </a:lvl3pPr>
            <a:lvl4pPr marL="1371376" indent="0">
              <a:buNone/>
              <a:defRPr sz="900"/>
            </a:lvl4pPr>
            <a:lvl5pPr marL="1828505" indent="0">
              <a:buNone/>
              <a:defRPr sz="900"/>
            </a:lvl5pPr>
            <a:lvl6pPr marL="2285630" indent="0">
              <a:buNone/>
              <a:defRPr sz="900"/>
            </a:lvl6pPr>
            <a:lvl7pPr marL="2742755" indent="0">
              <a:buNone/>
              <a:defRPr sz="900"/>
            </a:lvl7pPr>
            <a:lvl8pPr marL="3199881" indent="0">
              <a:buNone/>
              <a:defRPr sz="900"/>
            </a:lvl8pPr>
            <a:lvl9pPr marL="3657005" indent="0">
              <a:buNone/>
              <a:defRPr sz="900"/>
            </a:lvl9pPr>
          </a:lstStyle>
          <a:p>
            <a:pPr lvl="0"/>
            <a:r>
              <a:rPr lang="en-US" smtClean="0"/>
              <a:t>Click to edit Master text styles</a:t>
            </a:r>
          </a:p>
        </p:txBody>
      </p:sp>
    </p:spTree>
    <p:extLst>
      <p:ext uri="{BB962C8B-B14F-4D97-AF65-F5344CB8AC3E}">
        <p14:creationId xmlns:p14="http://schemas.microsoft.com/office/powerpoint/2010/main" val="702551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25" indent="0">
              <a:buNone/>
              <a:defRPr sz="2800"/>
            </a:lvl2pPr>
            <a:lvl3pPr marL="914251" indent="0">
              <a:buNone/>
              <a:defRPr sz="2400"/>
            </a:lvl3pPr>
            <a:lvl4pPr marL="1371376" indent="0">
              <a:buNone/>
              <a:defRPr sz="2000"/>
            </a:lvl4pPr>
            <a:lvl5pPr marL="1828505" indent="0">
              <a:buNone/>
              <a:defRPr sz="2000"/>
            </a:lvl5pPr>
            <a:lvl6pPr marL="2285630" indent="0">
              <a:buNone/>
              <a:defRPr sz="2000"/>
            </a:lvl6pPr>
            <a:lvl7pPr marL="2742755" indent="0">
              <a:buNone/>
              <a:defRPr sz="2000"/>
            </a:lvl7pPr>
            <a:lvl8pPr marL="3199881" indent="0">
              <a:buNone/>
              <a:defRPr sz="2000"/>
            </a:lvl8pPr>
            <a:lvl9pPr marL="3657005"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25" indent="0">
              <a:buNone/>
              <a:defRPr sz="1200"/>
            </a:lvl2pPr>
            <a:lvl3pPr marL="914251" indent="0">
              <a:buNone/>
              <a:defRPr sz="1000"/>
            </a:lvl3pPr>
            <a:lvl4pPr marL="1371376" indent="0">
              <a:buNone/>
              <a:defRPr sz="900"/>
            </a:lvl4pPr>
            <a:lvl5pPr marL="1828505" indent="0">
              <a:buNone/>
              <a:defRPr sz="900"/>
            </a:lvl5pPr>
            <a:lvl6pPr marL="2285630" indent="0">
              <a:buNone/>
              <a:defRPr sz="900"/>
            </a:lvl6pPr>
            <a:lvl7pPr marL="2742755" indent="0">
              <a:buNone/>
              <a:defRPr sz="900"/>
            </a:lvl7pPr>
            <a:lvl8pPr marL="3199881" indent="0">
              <a:buNone/>
              <a:defRPr sz="900"/>
            </a:lvl8pPr>
            <a:lvl9pPr marL="3657005" indent="0">
              <a:buNone/>
              <a:defRPr sz="900"/>
            </a:lvl9pPr>
          </a:lstStyle>
          <a:p>
            <a:pPr lvl="0"/>
            <a:r>
              <a:rPr lang="en-US" smtClean="0"/>
              <a:t>Click to edit Master text styles</a:t>
            </a:r>
          </a:p>
        </p:txBody>
      </p:sp>
    </p:spTree>
    <p:extLst>
      <p:ext uri="{BB962C8B-B14F-4D97-AF65-F5344CB8AC3E}">
        <p14:creationId xmlns:p14="http://schemas.microsoft.com/office/powerpoint/2010/main" val="329819715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theme" Target="../theme/theme3.xml"/><Relationship Id="rId1" Type="http://schemas.openxmlformats.org/officeDocument/2006/relationships/slideLayout" Target="../slideLayouts/slideLayout15.xml"/><Relationship Id="rId2"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 Id="rId11" Type="http://schemas.openxmlformats.org/officeDocument/2006/relationships/theme" Target="../theme/theme4.xml"/><Relationship Id="rId1" Type="http://schemas.openxmlformats.org/officeDocument/2006/relationships/slideLayout" Target="../slideLayouts/slideLayout18.xml"/><Relationship Id="rId2"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38.xml"/><Relationship Id="rId12" Type="http://schemas.openxmlformats.org/officeDocument/2006/relationships/theme" Target="../theme/theme5.xml"/><Relationship Id="rId13" Type="http://schemas.openxmlformats.org/officeDocument/2006/relationships/image" Target="../media/image1.emf"/><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9" Type="http://schemas.openxmlformats.org/officeDocument/2006/relationships/slideLayout" Target="../slideLayouts/slideLayout36.xml"/><Relationship Id="rId10"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bwMode="auto">
          <a:xfrm>
            <a:off x="838200" y="228600"/>
            <a:ext cx="8077200" cy="838200"/>
          </a:xfrm>
          <a:prstGeom prst="rect">
            <a:avLst/>
          </a:prstGeom>
          <a:noFill/>
          <a:ln w="9525">
            <a:noFill/>
            <a:miter lim="800000"/>
            <a:headEnd/>
            <a:tailEnd/>
          </a:ln>
          <a:effectLst/>
        </p:spPr>
        <p:txBody>
          <a:bodyPr vert="horz" wrap="square" lIns="91426" tIns="45712" rIns="91426" bIns="45712" numCol="1" anchor="t" anchorCtr="0" compatLnSpc="1">
            <a:prstTxWarp prst="textNoShape">
              <a:avLst/>
            </a:prstTxWarp>
          </a:bodyPr>
          <a:lstStyle/>
          <a:p>
            <a:pPr lvl="0"/>
            <a:r>
              <a:rPr lang="en-US" smtClean="0"/>
              <a:t>Click to edit Master title style</a:t>
            </a:r>
          </a:p>
        </p:txBody>
      </p:sp>
      <p:sp>
        <p:nvSpPr>
          <p:cNvPr id="1148931" name="Rectangle 3"/>
          <p:cNvSpPr>
            <a:spLocks noGrp="1" noChangeArrowheads="1"/>
          </p:cNvSpPr>
          <p:nvPr>
            <p:ph type="body" idx="1"/>
          </p:nvPr>
        </p:nvSpPr>
        <p:spPr bwMode="auto">
          <a:xfrm>
            <a:off x="838200" y="1295401"/>
            <a:ext cx="8077200" cy="5562600"/>
          </a:xfrm>
          <a:prstGeom prst="rect">
            <a:avLst/>
          </a:prstGeom>
          <a:noFill/>
          <a:ln w="9525">
            <a:noFill/>
            <a:miter lim="800000"/>
            <a:headEnd/>
            <a:tailEnd/>
          </a:ln>
          <a:effectLst/>
        </p:spPr>
        <p:txBody>
          <a:bodyPr vert="horz" wrap="square" lIns="91426" tIns="45712" rIns="91426" bIns="4571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5" name="Picture 4"/>
          <p:cNvPicPr>
            <a:picLocks noChangeAspect="1"/>
          </p:cNvPicPr>
          <p:nvPr userDrawn="1"/>
        </p:nvPicPr>
        <p:blipFill>
          <a:blip r:embed="rId13"/>
          <a:stretch>
            <a:fillRect/>
          </a:stretch>
        </p:blipFill>
        <p:spPr>
          <a:xfrm>
            <a:off x="67800" y="228600"/>
            <a:ext cx="694200" cy="684690"/>
          </a:xfrm>
          <a:prstGeom prst="rect">
            <a:avLst/>
          </a:prstGeom>
        </p:spPr>
      </p:pic>
    </p:spTree>
    <p:extLst>
      <p:ext uri="{BB962C8B-B14F-4D97-AF65-F5344CB8AC3E}">
        <p14:creationId xmlns:p14="http://schemas.microsoft.com/office/powerpoint/2010/main" val="3327198460"/>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Lst>
  <p:timing>
    <p:tnLst>
      <p:par>
        <p:cTn xmlns:p14="http://schemas.microsoft.com/office/powerpoint/2010/main" id="1" dur="indefinite" restart="never" nodeType="tmRoot"/>
      </p:par>
    </p:tnLst>
  </p:timing>
  <p:txStyles>
    <p:titleStyle>
      <a:lvl1pPr algn="l" rtl="0" fontAlgn="base">
        <a:spcBef>
          <a:spcPct val="0"/>
        </a:spcBef>
        <a:spcAft>
          <a:spcPct val="0"/>
        </a:spcAft>
        <a:defRPr sz="3800">
          <a:solidFill>
            <a:srgbClr val="0000FF"/>
          </a:solidFill>
          <a:latin typeface="+mj-lt"/>
          <a:ea typeface="+mj-ea"/>
          <a:cs typeface="+mj-cs"/>
        </a:defRPr>
      </a:lvl1pPr>
      <a:lvl2pPr algn="l" rtl="0" fontAlgn="base">
        <a:spcBef>
          <a:spcPct val="0"/>
        </a:spcBef>
        <a:spcAft>
          <a:spcPct val="0"/>
        </a:spcAft>
        <a:defRPr sz="3800">
          <a:solidFill>
            <a:srgbClr val="0000FF"/>
          </a:solidFill>
          <a:latin typeface="Verdana" pitchFamily="34" charset="0"/>
        </a:defRPr>
      </a:lvl2pPr>
      <a:lvl3pPr algn="l" rtl="0" fontAlgn="base">
        <a:spcBef>
          <a:spcPct val="0"/>
        </a:spcBef>
        <a:spcAft>
          <a:spcPct val="0"/>
        </a:spcAft>
        <a:defRPr sz="3800">
          <a:solidFill>
            <a:srgbClr val="0000FF"/>
          </a:solidFill>
          <a:latin typeface="Verdana" pitchFamily="34" charset="0"/>
        </a:defRPr>
      </a:lvl3pPr>
      <a:lvl4pPr algn="l" rtl="0" fontAlgn="base">
        <a:spcBef>
          <a:spcPct val="0"/>
        </a:spcBef>
        <a:spcAft>
          <a:spcPct val="0"/>
        </a:spcAft>
        <a:defRPr sz="3800">
          <a:solidFill>
            <a:srgbClr val="0000FF"/>
          </a:solidFill>
          <a:latin typeface="Verdana" pitchFamily="34" charset="0"/>
        </a:defRPr>
      </a:lvl4pPr>
      <a:lvl5pPr algn="l" rtl="0" fontAlgn="base">
        <a:spcBef>
          <a:spcPct val="0"/>
        </a:spcBef>
        <a:spcAft>
          <a:spcPct val="0"/>
        </a:spcAft>
        <a:defRPr sz="3800">
          <a:solidFill>
            <a:srgbClr val="0000FF"/>
          </a:solidFill>
          <a:latin typeface="Verdana" pitchFamily="34" charset="0"/>
        </a:defRPr>
      </a:lvl5pPr>
      <a:lvl6pPr marL="457125" algn="l" rtl="0" fontAlgn="base">
        <a:spcBef>
          <a:spcPct val="0"/>
        </a:spcBef>
        <a:spcAft>
          <a:spcPct val="0"/>
        </a:spcAft>
        <a:defRPr sz="3800">
          <a:solidFill>
            <a:srgbClr val="0000FF"/>
          </a:solidFill>
          <a:latin typeface="Verdana" pitchFamily="34" charset="0"/>
        </a:defRPr>
      </a:lvl6pPr>
      <a:lvl7pPr marL="914251" algn="l" rtl="0" fontAlgn="base">
        <a:spcBef>
          <a:spcPct val="0"/>
        </a:spcBef>
        <a:spcAft>
          <a:spcPct val="0"/>
        </a:spcAft>
        <a:defRPr sz="3800">
          <a:solidFill>
            <a:srgbClr val="0000FF"/>
          </a:solidFill>
          <a:latin typeface="Verdana" pitchFamily="34" charset="0"/>
        </a:defRPr>
      </a:lvl7pPr>
      <a:lvl8pPr marL="1371376" algn="l" rtl="0" fontAlgn="base">
        <a:spcBef>
          <a:spcPct val="0"/>
        </a:spcBef>
        <a:spcAft>
          <a:spcPct val="0"/>
        </a:spcAft>
        <a:defRPr sz="3800">
          <a:solidFill>
            <a:srgbClr val="0000FF"/>
          </a:solidFill>
          <a:latin typeface="Verdana" pitchFamily="34" charset="0"/>
        </a:defRPr>
      </a:lvl8pPr>
      <a:lvl9pPr marL="1828505" algn="l" rtl="0" fontAlgn="base">
        <a:spcBef>
          <a:spcPct val="0"/>
        </a:spcBef>
        <a:spcAft>
          <a:spcPct val="0"/>
        </a:spcAft>
        <a:defRPr sz="3800">
          <a:solidFill>
            <a:srgbClr val="0000FF"/>
          </a:solidFill>
          <a:latin typeface="Verdana" pitchFamily="34" charset="0"/>
        </a:defRPr>
      </a:lvl9pPr>
    </p:titleStyle>
    <p:bodyStyle>
      <a:lvl1pPr marL="469824" indent="-469824" algn="l" rtl="0" fontAlgn="base">
        <a:spcBef>
          <a:spcPct val="20000"/>
        </a:spcBef>
        <a:spcAft>
          <a:spcPct val="0"/>
        </a:spcAft>
        <a:buClr>
          <a:schemeClr val="accent2"/>
        </a:buClr>
        <a:buFont typeface="Wingdings" pitchFamily="2" charset="2"/>
        <a:buChar char="o"/>
        <a:defRPr sz="2800">
          <a:solidFill>
            <a:schemeClr val="tx1"/>
          </a:solidFill>
          <a:latin typeface="+mn-lt"/>
          <a:ea typeface="+mn-ea"/>
          <a:cs typeface="+mn-cs"/>
        </a:defRPr>
      </a:lvl1pPr>
      <a:lvl2pPr marL="907901" indent="-436491" algn="l" rtl="0" fontAlgn="base">
        <a:spcBef>
          <a:spcPct val="20000"/>
        </a:spcBef>
        <a:spcAft>
          <a:spcPct val="0"/>
        </a:spcAft>
        <a:buClr>
          <a:schemeClr val="accent2"/>
        </a:buClr>
        <a:buFont typeface="Wingdings" pitchFamily="2" charset="2"/>
        <a:buChar char="n"/>
        <a:defRPr sz="2400">
          <a:solidFill>
            <a:schemeClr val="tx1"/>
          </a:solidFill>
          <a:latin typeface="+mn-lt"/>
        </a:defRPr>
      </a:lvl2pPr>
      <a:lvl3pPr marL="1304711" indent="-395224" algn="l" rtl="0" fontAlgn="base">
        <a:spcBef>
          <a:spcPct val="20000"/>
        </a:spcBef>
        <a:spcAft>
          <a:spcPct val="0"/>
        </a:spcAft>
        <a:buClr>
          <a:schemeClr val="accent2"/>
        </a:buClr>
        <a:buFont typeface="Wingdings" pitchFamily="2" charset="2"/>
        <a:buChar char="o"/>
        <a:defRPr sz="2000">
          <a:solidFill>
            <a:schemeClr val="tx1"/>
          </a:solidFill>
          <a:latin typeface="+mn-lt"/>
        </a:defRPr>
      </a:lvl3pPr>
      <a:lvl4pPr marL="1693589" indent="-387286" algn="l" rtl="0" fontAlgn="base">
        <a:spcBef>
          <a:spcPct val="20000"/>
        </a:spcBef>
        <a:spcAft>
          <a:spcPct val="0"/>
        </a:spcAft>
        <a:buClr>
          <a:schemeClr val="accent2"/>
        </a:buClr>
        <a:buFont typeface="Wingdings" pitchFamily="2" charset="2"/>
        <a:buChar char="n"/>
        <a:defRPr sz="1600">
          <a:solidFill>
            <a:schemeClr val="tx1"/>
          </a:solidFill>
          <a:latin typeface="+mn-lt"/>
        </a:defRPr>
      </a:lvl4pPr>
      <a:lvl5pPr marL="2093573" indent="-398399" algn="l" rtl="0" fontAlgn="base">
        <a:spcBef>
          <a:spcPct val="25000"/>
        </a:spcBef>
        <a:spcAft>
          <a:spcPct val="0"/>
        </a:spcAft>
        <a:buClr>
          <a:schemeClr val="accent2"/>
        </a:buClr>
        <a:buFont typeface="Wingdings" pitchFamily="2" charset="2"/>
        <a:buChar char="§"/>
        <a:defRPr sz="1600">
          <a:solidFill>
            <a:schemeClr val="tx1"/>
          </a:solidFill>
          <a:latin typeface="+mn-lt"/>
        </a:defRPr>
      </a:lvl5pPr>
      <a:lvl6pPr marL="2550700" indent="-398399" algn="l" rtl="0" fontAlgn="base">
        <a:spcBef>
          <a:spcPct val="25000"/>
        </a:spcBef>
        <a:spcAft>
          <a:spcPct val="0"/>
        </a:spcAft>
        <a:buClr>
          <a:schemeClr val="accent2"/>
        </a:buClr>
        <a:buFont typeface="Wingdings" pitchFamily="2" charset="2"/>
        <a:buChar char="§"/>
        <a:defRPr sz="1600">
          <a:solidFill>
            <a:schemeClr val="tx1"/>
          </a:solidFill>
          <a:latin typeface="+mn-lt"/>
        </a:defRPr>
      </a:lvl6pPr>
      <a:lvl7pPr marL="3007824" indent="-398399" algn="l" rtl="0" fontAlgn="base">
        <a:spcBef>
          <a:spcPct val="25000"/>
        </a:spcBef>
        <a:spcAft>
          <a:spcPct val="0"/>
        </a:spcAft>
        <a:buClr>
          <a:schemeClr val="accent2"/>
        </a:buClr>
        <a:buFont typeface="Wingdings" pitchFamily="2" charset="2"/>
        <a:buChar char="§"/>
        <a:defRPr sz="1600">
          <a:solidFill>
            <a:schemeClr val="tx1"/>
          </a:solidFill>
          <a:latin typeface="+mn-lt"/>
        </a:defRPr>
      </a:lvl7pPr>
      <a:lvl8pPr marL="3464950" indent="-398399" algn="l" rtl="0" fontAlgn="base">
        <a:spcBef>
          <a:spcPct val="25000"/>
        </a:spcBef>
        <a:spcAft>
          <a:spcPct val="0"/>
        </a:spcAft>
        <a:buClr>
          <a:schemeClr val="accent2"/>
        </a:buClr>
        <a:buFont typeface="Wingdings" pitchFamily="2" charset="2"/>
        <a:buChar char="§"/>
        <a:defRPr sz="1600">
          <a:solidFill>
            <a:schemeClr val="tx1"/>
          </a:solidFill>
          <a:latin typeface="+mn-lt"/>
        </a:defRPr>
      </a:lvl8pPr>
      <a:lvl9pPr marL="3922075" indent="-398399" algn="l" rtl="0" fontAlgn="base">
        <a:spcBef>
          <a:spcPct val="25000"/>
        </a:spcBef>
        <a:spcAft>
          <a:spcPct val="0"/>
        </a:spcAft>
        <a:buClr>
          <a:schemeClr val="accent2"/>
        </a:buClr>
        <a:buFont typeface="Wingdings" pitchFamily="2" charset="2"/>
        <a:buChar char="§"/>
        <a:defRPr sz="1600">
          <a:solidFill>
            <a:schemeClr val="tx1"/>
          </a:solidFill>
          <a:latin typeface="+mn-lt"/>
        </a:defRPr>
      </a:lvl9pPr>
    </p:bodyStyle>
    <p:otherStyle>
      <a:defPPr>
        <a:defRPr lang="en-US"/>
      </a:defPPr>
      <a:lvl1pPr marL="0" algn="l" defTabSz="914251" rtl="0" eaLnBrk="1" latinLnBrk="0" hangingPunct="1">
        <a:defRPr sz="1800" kern="1200">
          <a:solidFill>
            <a:schemeClr val="tx1"/>
          </a:solidFill>
          <a:latin typeface="+mn-lt"/>
          <a:ea typeface="+mn-ea"/>
          <a:cs typeface="+mn-cs"/>
        </a:defRPr>
      </a:lvl1pPr>
      <a:lvl2pPr marL="457125" algn="l" defTabSz="914251" rtl="0" eaLnBrk="1" latinLnBrk="0" hangingPunct="1">
        <a:defRPr sz="1800" kern="1200">
          <a:solidFill>
            <a:schemeClr val="tx1"/>
          </a:solidFill>
          <a:latin typeface="+mn-lt"/>
          <a:ea typeface="+mn-ea"/>
          <a:cs typeface="+mn-cs"/>
        </a:defRPr>
      </a:lvl2pPr>
      <a:lvl3pPr marL="914251" algn="l" defTabSz="914251" rtl="0" eaLnBrk="1" latinLnBrk="0" hangingPunct="1">
        <a:defRPr sz="1800" kern="1200">
          <a:solidFill>
            <a:schemeClr val="tx1"/>
          </a:solidFill>
          <a:latin typeface="+mn-lt"/>
          <a:ea typeface="+mn-ea"/>
          <a:cs typeface="+mn-cs"/>
        </a:defRPr>
      </a:lvl3pPr>
      <a:lvl4pPr marL="1371376" algn="l" defTabSz="914251" rtl="0" eaLnBrk="1" latinLnBrk="0" hangingPunct="1">
        <a:defRPr sz="1800" kern="1200">
          <a:solidFill>
            <a:schemeClr val="tx1"/>
          </a:solidFill>
          <a:latin typeface="+mn-lt"/>
          <a:ea typeface="+mn-ea"/>
          <a:cs typeface="+mn-cs"/>
        </a:defRPr>
      </a:lvl4pPr>
      <a:lvl5pPr marL="1828505" algn="l" defTabSz="914251" rtl="0" eaLnBrk="1" latinLnBrk="0" hangingPunct="1">
        <a:defRPr sz="1800" kern="1200">
          <a:solidFill>
            <a:schemeClr val="tx1"/>
          </a:solidFill>
          <a:latin typeface="+mn-lt"/>
          <a:ea typeface="+mn-ea"/>
          <a:cs typeface="+mn-cs"/>
        </a:defRPr>
      </a:lvl5pPr>
      <a:lvl6pPr marL="2285630" algn="l" defTabSz="914251" rtl="0" eaLnBrk="1" latinLnBrk="0" hangingPunct="1">
        <a:defRPr sz="1800" kern="1200">
          <a:solidFill>
            <a:schemeClr val="tx1"/>
          </a:solidFill>
          <a:latin typeface="+mn-lt"/>
          <a:ea typeface="+mn-ea"/>
          <a:cs typeface="+mn-cs"/>
        </a:defRPr>
      </a:lvl6pPr>
      <a:lvl7pPr marL="2742755" algn="l" defTabSz="914251" rtl="0" eaLnBrk="1" latinLnBrk="0" hangingPunct="1">
        <a:defRPr sz="1800" kern="1200">
          <a:solidFill>
            <a:schemeClr val="tx1"/>
          </a:solidFill>
          <a:latin typeface="+mn-lt"/>
          <a:ea typeface="+mn-ea"/>
          <a:cs typeface="+mn-cs"/>
        </a:defRPr>
      </a:lvl7pPr>
      <a:lvl8pPr marL="3199881" algn="l" defTabSz="914251" rtl="0" eaLnBrk="1" latinLnBrk="0" hangingPunct="1">
        <a:defRPr sz="1800" kern="1200">
          <a:solidFill>
            <a:schemeClr val="tx1"/>
          </a:solidFill>
          <a:latin typeface="+mn-lt"/>
          <a:ea typeface="+mn-ea"/>
          <a:cs typeface="+mn-cs"/>
        </a:defRPr>
      </a:lvl8pPr>
      <a:lvl9pPr marL="3657005" algn="l" defTabSz="914251"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bwMode="auto">
          <a:xfrm>
            <a:off x="838200" y="228600"/>
            <a:ext cx="8077200" cy="838200"/>
          </a:xfrm>
          <a:prstGeom prst="rect">
            <a:avLst/>
          </a:prstGeom>
          <a:noFill/>
          <a:ln w="9525">
            <a:noFill/>
            <a:miter lim="800000"/>
            <a:headEnd/>
            <a:tailEnd/>
          </a:ln>
          <a:effectLst/>
        </p:spPr>
        <p:txBody>
          <a:bodyPr vert="horz" wrap="square" lIns="91426" tIns="45712" rIns="91426" bIns="45712" numCol="1" anchor="t" anchorCtr="0" compatLnSpc="1">
            <a:prstTxWarp prst="textNoShape">
              <a:avLst/>
            </a:prstTxWarp>
          </a:bodyPr>
          <a:lstStyle/>
          <a:p>
            <a:pPr lvl="0"/>
            <a:r>
              <a:rPr lang="en-US" smtClean="0"/>
              <a:t>Click to edit Master title style</a:t>
            </a:r>
          </a:p>
        </p:txBody>
      </p:sp>
      <p:sp>
        <p:nvSpPr>
          <p:cNvPr id="1148931" name="Rectangle 3"/>
          <p:cNvSpPr>
            <a:spLocks noGrp="1" noChangeArrowheads="1"/>
          </p:cNvSpPr>
          <p:nvPr>
            <p:ph type="body" idx="1"/>
          </p:nvPr>
        </p:nvSpPr>
        <p:spPr bwMode="auto">
          <a:xfrm>
            <a:off x="838200" y="1295401"/>
            <a:ext cx="8077200" cy="5562600"/>
          </a:xfrm>
          <a:prstGeom prst="rect">
            <a:avLst/>
          </a:prstGeom>
          <a:noFill/>
          <a:ln w="9525">
            <a:noFill/>
            <a:miter lim="800000"/>
            <a:headEnd/>
            <a:tailEnd/>
          </a:ln>
          <a:effectLst/>
        </p:spPr>
        <p:txBody>
          <a:bodyPr vert="horz" wrap="square" lIns="91426" tIns="45712" rIns="91426" bIns="4571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470173730"/>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Lst>
  <p:timing>
    <p:tnLst>
      <p:par>
        <p:cTn xmlns:p14="http://schemas.microsoft.com/office/powerpoint/2010/main" id="1" dur="indefinite" restart="never" nodeType="tmRoot"/>
      </p:par>
    </p:tnLst>
  </p:timing>
  <p:txStyles>
    <p:titleStyle>
      <a:lvl1pPr algn="l" rtl="0" fontAlgn="base">
        <a:spcBef>
          <a:spcPct val="0"/>
        </a:spcBef>
        <a:spcAft>
          <a:spcPct val="0"/>
        </a:spcAft>
        <a:defRPr sz="3800">
          <a:solidFill>
            <a:srgbClr val="0000FF"/>
          </a:solidFill>
          <a:latin typeface="+mj-lt"/>
          <a:ea typeface="+mj-ea"/>
          <a:cs typeface="+mj-cs"/>
        </a:defRPr>
      </a:lvl1pPr>
      <a:lvl2pPr algn="l" rtl="0" fontAlgn="base">
        <a:spcBef>
          <a:spcPct val="0"/>
        </a:spcBef>
        <a:spcAft>
          <a:spcPct val="0"/>
        </a:spcAft>
        <a:defRPr sz="3800">
          <a:solidFill>
            <a:srgbClr val="0000FF"/>
          </a:solidFill>
          <a:latin typeface="Verdana" pitchFamily="34" charset="0"/>
        </a:defRPr>
      </a:lvl2pPr>
      <a:lvl3pPr algn="l" rtl="0" fontAlgn="base">
        <a:spcBef>
          <a:spcPct val="0"/>
        </a:spcBef>
        <a:spcAft>
          <a:spcPct val="0"/>
        </a:spcAft>
        <a:defRPr sz="3800">
          <a:solidFill>
            <a:srgbClr val="0000FF"/>
          </a:solidFill>
          <a:latin typeface="Verdana" pitchFamily="34" charset="0"/>
        </a:defRPr>
      </a:lvl3pPr>
      <a:lvl4pPr algn="l" rtl="0" fontAlgn="base">
        <a:spcBef>
          <a:spcPct val="0"/>
        </a:spcBef>
        <a:spcAft>
          <a:spcPct val="0"/>
        </a:spcAft>
        <a:defRPr sz="3800">
          <a:solidFill>
            <a:srgbClr val="0000FF"/>
          </a:solidFill>
          <a:latin typeface="Verdana" pitchFamily="34" charset="0"/>
        </a:defRPr>
      </a:lvl4pPr>
      <a:lvl5pPr algn="l" rtl="0" fontAlgn="base">
        <a:spcBef>
          <a:spcPct val="0"/>
        </a:spcBef>
        <a:spcAft>
          <a:spcPct val="0"/>
        </a:spcAft>
        <a:defRPr sz="3800">
          <a:solidFill>
            <a:srgbClr val="0000FF"/>
          </a:solidFill>
          <a:latin typeface="Verdana" pitchFamily="34" charset="0"/>
        </a:defRPr>
      </a:lvl5pPr>
      <a:lvl6pPr marL="457125" algn="l" rtl="0" fontAlgn="base">
        <a:spcBef>
          <a:spcPct val="0"/>
        </a:spcBef>
        <a:spcAft>
          <a:spcPct val="0"/>
        </a:spcAft>
        <a:defRPr sz="3800">
          <a:solidFill>
            <a:srgbClr val="0000FF"/>
          </a:solidFill>
          <a:latin typeface="Verdana" pitchFamily="34" charset="0"/>
        </a:defRPr>
      </a:lvl6pPr>
      <a:lvl7pPr marL="914251" algn="l" rtl="0" fontAlgn="base">
        <a:spcBef>
          <a:spcPct val="0"/>
        </a:spcBef>
        <a:spcAft>
          <a:spcPct val="0"/>
        </a:spcAft>
        <a:defRPr sz="3800">
          <a:solidFill>
            <a:srgbClr val="0000FF"/>
          </a:solidFill>
          <a:latin typeface="Verdana" pitchFamily="34" charset="0"/>
        </a:defRPr>
      </a:lvl7pPr>
      <a:lvl8pPr marL="1371376" algn="l" rtl="0" fontAlgn="base">
        <a:spcBef>
          <a:spcPct val="0"/>
        </a:spcBef>
        <a:spcAft>
          <a:spcPct val="0"/>
        </a:spcAft>
        <a:defRPr sz="3800">
          <a:solidFill>
            <a:srgbClr val="0000FF"/>
          </a:solidFill>
          <a:latin typeface="Verdana" pitchFamily="34" charset="0"/>
        </a:defRPr>
      </a:lvl8pPr>
      <a:lvl9pPr marL="1828505" algn="l" rtl="0" fontAlgn="base">
        <a:spcBef>
          <a:spcPct val="0"/>
        </a:spcBef>
        <a:spcAft>
          <a:spcPct val="0"/>
        </a:spcAft>
        <a:defRPr sz="3800">
          <a:solidFill>
            <a:srgbClr val="0000FF"/>
          </a:solidFill>
          <a:latin typeface="Verdana" pitchFamily="34" charset="0"/>
        </a:defRPr>
      </a:lvl9pPr>
    </p:titleStyle>
    <p:bodyStyle>
      <a:lvl1pPr marL="469824" indent="-469824" algn="l" rtl="0" fontAlgn="base">
        <a:spcBef>
          <a:spcPct val="20000"/>
        </a:spcBef>
        <a:spcAft>
          <a:spcPct val="0"/>
        </a:spcAft>
        <a:buClr>
          <a:schemeClr val="accent2"/>
        </a:buClr>
        <a:buFont typeface="Wingdings" pitchFamily="2" charset="2"/>
        <a:buChar char="o"/>
        <a:defRPr sz="2800">
          <a:solidFill>
            <a:schemeClr val="tx1"/>
          </a:solidFill>
          <a:latin typeface="+mn-lt"/>
          <a:ea typeface="+mn-ea"/>
          <a:cs typeface="+mn-cs"/>
        </a:defRPr>
      </a:lvl1pPr>
      <a:lvl2pPr marL="907901" indent="-436491" algn="l" rtl="0" fontAlgn="base">
        <a:spcBef>
          <a:spcPct val="20000"/>
        </a:spcBef>
        <a:spcAft>
          <a:spcPct val="0"/>
        </a:spcAft>
        <a:buClr>
          <a:schemeClr val="accent2"/>
        </a:buClr>
        <a:buFont typeface="Wingdings" pitchFamily="2" charset="2"/>
        <a:buChar char="n"/>
        <a:defRPr sz="2400">
          <a:solidFill>
            <a:schemeClr val="tx1"/>
          </a:solidFill>
          <a:latin typeface="+mn-lt"/>
        </a:defRPr>
      </a:lvl2pPr>
      <a:lvl3pPr marL="1304711" indent="-395224" algn="l" rtl="0" fontAlgn="base">
        <a:spcBef>
          <a:spcPct val="20000"/>
        </a:spcBef>
        <a:spcAft>
          <a:spcPct val="0"/>
        </a:spcAft>
        <a:buClr>
          <a:schemeClr val="accent2"/>
        </a:buClr>
        <a:buFont typeface="Wingdings" pitchFamily="2" charset="2"/>
        <a:buChar char="o"/>
        <a:defRPr sz="2000">
          <a:solidFill>
            <a:schemeClr val="tx1"/>
          </a:solidFill>
          <a:latin typeface="+mn-lt"/>
        </a:defRPr>
      </a:lvl3pPr>
      <a:lvl4pPr marL="1693589" indent="-387286" algn="l" rtl="0" fontAlgn="base">
        <a:spcBef>
          <a:spcPct val="20000"/>
        </a:spcBef>
        <a:spcAft>
          <a:spcPct val="0"/>
        </a:spcAft>
        <a:buClr>
          <a:schemeClr val="accent2"/>
        </a:buClr>
        <a:buFont typeface="Wingdings" pitchFamily="2" charset="2"/>
        <a:buChar char="n"/>
        <a:defRPr sz="1600">
          <a:solidFill>
            <a:schemeClr val="tx1"/>
          </a:solidFill>
          <a:latin typeface="+mn-lt"/>
        </a:defRPr>
      </a:lvl4pPr>
      <a:lvl5pPr marL="2093573" indent="-398399" algn="l" rtl="0" fontAlgn="base">
        <a:spcBef>
          <a:spcPct val="25000"/>
        </a:spcBef>
        <a:spcAft>
          <a:spcPct val="0"/>
        </a:spcAft>
        <a:buClr>
          <a:schemeClr val="accent2"/>
        </a:buClr>
        <a:buFont typeface="Wingdings" pitchFamily="2" charset="2"/>
        <a:buChar char="§"/>
        <a:defRPr sz="1600">
          <a:solidFill>
            <a:schemeClr val="tx1"/>
          </a:solidFill>
          <a:latin typeface="+mn-lt"/>
        </a:defRPr>
      </a:lvl5pPr>
      <a:lvl6pPr marL="2550700" indent="-398399" algn="l" rtl="0" fontAlgn="base">
        <a:spcBef>
          <a:spcPct val="25000"/>
        </a:spcBef>
        <a:spcAft>
          <a:spcPct val="0"/>
        </a:spcAft>
        <a:buClr>
          <a:schemeClr val="accent2"/>
        </a:buClr>
        <a:buFont typeface="Wingdings" pitchFamily="2" charset="2"/>
        <a:buChar char="§"/>
        <a:defRPr sz="1600">
          <a:solidFill>
            <a:schemeClr val="tx1"/>
          </a:solidFill>
          <a:latin typeface="+mn-lt"/>
        </a:defRPr>
      </a:lvl6pPr>
      <a:lvl7pPr marL="3007824" indent="-398399" algn="l" rtl="0" fontAlgn="base">
        <a:spcBef>
          <a:spcPct val="25000"/>
        </a:spcBef>
        <a:spcAft>
          <a:spcPct val="0"/>
        </a:spcAft>
        <a:buClr>
          <a:schemeClr val="accent2"/>
        </a:buClr>
        <a:buFont typeface="Wingdings" pitchFamily="2" charset="2"/>
        <a:buChar char="§"/>
        <a:defRPr sz="1600">
          <a:solidFill>
            <a:schemeClr val="tx1"/>
          </a:solidFill>
          <a:latin typeface="+mn-lt"/>
        </a:defRPr>
      </a:lvl7pPr>
      <a:lvl8pPr marL="3464950" indent="-398399" algn="l" rtl="0" fontAlgn="base">
        <a:spcBef>
          <a:spcPct val="25000"/>
        </a:spcBef>
        <a:spcAft>
          <a:spcPct val="0"/>
        </a:spcAft>
        <a:buClr>
          <a:schemeClr val="accent2"/>
        </a:buClr>
        <a:buFont typeface="Wingdings" pitchFamily="2" charset="2"/>
        <a:buChar char="§"/>
        <a:defRPr sz="1600">
          <a:solidFill>
            <a:schemeClr val="tx1"/>
          </a:solidFill>
          <a:latin typeface="+mn-lt"/>
        </a:defRPr>
      </a:lvl8pPr>
      <a:lvl9pPr marL="3922075" indent="-398399" algn="l" rtl="0" fontAlgn="base">
        <a:spcBef>
          <a:spcPct val="25000"/>
        </a:spcBef>
        <a:spcAft>
          <a:spcPct val="0"/>
        </a:spcAft>
        <a:buClr>
          <a:schemeClr val="accent2"/>
        </a:buClr>
        <a:buFont typeface="Wingdings" pitchFamily="2" charset="2"/>
        <a:buChar char="§"/>
        <a:defRPr sz="1600">
          <a:solidFill>
            <a:schemeClr val="tx1"/>
          </a:solidFill>
          <a:latin typeface="+mn-lt"/>
        </a:defRPr>
      </a:lvl9pPr>
    </p:bodyStyle>
    <p:otherStyle>
      <a:defPPr>
        <a:defRPr lang="en-US"/>
      </a:defPPr>
      <a:lvl1pPr marL="0" algn="l" defTabSz="914251" rtl="0" eaLnBrk="1" latinLnBrk="0" hangingPunct="1">
        <a:defRPr sz="1800" kern="1200">
          <a:solidFill>
            <a:schemeClr val="tx1"/>
          </a:solidFill>
          <a:latin typeface="+mn-lt"/>
          <a:ea typeface="+mn-ea"/>
          <a:cs typeface="+mn-cs"/>
        </a:defRPr>
      </a:lvl1pPr>
      <a:lvl2pPr marL="457125" algn="l" defTabSz="914251" rtl="0" eaLnBrk="1" latinLnBrk="0" hangingPunct="1">
        <a:defRPr sz="1800" kern="1200">
          <a:solidFill>
            <a:schemeClr val="tx1"/>
          </a:solidFill>
          <a:latin typeface="+mn-lt"/>
          <a:ea typeface="+mn-ea"/>
          <a:cs typeface="+mn-cs"/>
        </a:defRPr>
      </a:lvl2pPr>
      <a:lvl3pPr marL="914251" algn="l" defTabSz="914251" rtl="0" eaLnBrk="1" latinLnBrk="0" hangingPunct="1">
        <a:defRPr sz="1800" kern="1200">
          <a:solidFill>
            <a:schemeClr val="tx1"/>
          </a:solidFill>
          <a:latin typeface="+mn-lt"/>
          <a:ea typeface="+mn-ea"/>
          <a:cs typeface="+mn-cs"/>
        </a:defRPr>
      </a:lvl3pPr>
      <a:lvl4pPr marL="1371376" algn="l" defTabSz="914251" rtl="0" eaLnBrk="1" latinLnBrk="0" hangingPunct="1">
        <a:defRPr sz="1800" kern="1200">
          <a:solidFill>
            <a:schemeClr val="tx1"/>
          </a:solidFill>
          <a:latin typeface="+mn-lt"/>
          <a:ea typeface="+mn-ea"/>
          <a:cs typeface="+mn-cs"/>
        </a:defRPr>
      </a:lvl4pPr>
      <a:lvl5pPr marL="1828505" algn="l" defTabSz="914251" rtl="0" eaLnBrk="1" latinLnBrk="0" hangingPunct="1">
        <a:defRPr sz="1800" kern="1200">
          <a:solidFill>
            <a:schemeClr val="tx1"/>
          </a:solidFill>
          <a:latin typeface="+mn-lt"/>
          <a:ea typeface="+mn-ea"/>
          <a:cs typeface="+mn-cs"/>
        </a:defRPr>
      </a:lvl5pPr>
      <a:lvl6pPr marL="2285630" algn="l" defTabSz="914251" rtl="0" eaLnBrk="1" latinLnBrk="0" hangingPunct="1">
        <a:defRPr sz="1800" kern="1200">
          <a:solidFill>
            <a:schemeClr val="tx1"/>
          </a:solidFill>
          <a:latin typeface="+mn-lt"/>
          <a:ea typeface="+mn-ea"/>
          <a:cs typeface="+mn-cs"/>
        </a:defRPr>
      </a:lvl6pPr>
      <a:lvl7pPr marL="2742755" algn="l" defTabSz="914251" rtl="0" eaLnBrk="1" latinLnBrk="0" hangingPunct="1">
        <a:defRPr sz="1800" kern="1200">
          <a:solidFill>
            <a:schemeClr val="tx1"/>
          </a:solidFill>
          <a:latin typeface="+mn-lt"/>
          <a:ea typeface="+mn-ea"/>
          <a:cs typeface="+mn-cs"/>
        </a:defRPr>
      </a:lvl7pPr>
      <a:lvl8pPr marL="3199881" algn="l" defTabSz="914251" rtl="0" eaLnBrk="1" latinLnBrk="0" hangingPunct="1">
        <a:defRPr sz="1800" kern="1200">
          <a:solidFill>
            <a:schemeClr val="tx1"/>
          </a:solidFill>
          <a:latin typeface="+mn-lt"/>
          <a:ea typeface="+mn-ea"/>
          <a:cs typeface="+mn-cs"/>
        </a:defRPr>
      </a:lvl8pPr>
      <a:lvl9pPr marL="3657005" algn="l" defTabSz="914251"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bwMode="auto">
          <a:xfrm>
            <a:off x="838200" y="228600"/>
            <a:ext cx="8077200" cy="838200"/>
          </a:xfrm>
          <a:prstGeom prst="rect">
            <a:avLst/>
          </a:prstGeom>
          <a:noFill/>
          <a:ln w="9525">
            <a:noFill/>
            <a:miter lim="800000"/>
            <a:headEnd/>
            <a:tailEnd/>
          </a:ln>
          <a:effectLst/>
        </p:spPr>
        <p:txBody>
          <a:bodyPr vert="horz" wrap="square" lIns="91426" tIns="45712" rIns="91426" bIns="45712" numCol="1" anchor="t" anchorCtr="0" compatLnSpc="1">
            <a:prstTxWarp prst="textNoShape">
              <a:avLst/>
            </a:prstTxWarp>
          </a:bodyPr>
          <a:lstStyle/>
          <a:p>
            <a:pPr lvl="0"/>
            <a:r>
              <a:rPr lang="en-US" smtClean="0"/>
              <a:t>Click to edit Master title style</a:t>
            </a:r>
          </a:p>
        </p:txBody>
      </p:sp>
      <p:sp>
        <p:nvSpPr>
          <p:cNvPr id="1148931" name="Rectangle 3"/>
          <p:cNvSpPr>
            <a:spLocks noGrp="1" noChangeArrowheads="1"/>
          </p:cNvSpPr>
          <p:nvPr>
            <p:ph type="body" idx="1"/>
          </p:nvPr>
        </p:nvSpPr>
        <p:spPr bwMode="auto">
          <a:xfrm>
            <a:off x="838200" y="1295401"/>
            <a:ext cx="8077200" cy="5562600"/>
          </a:xfrm>
          <a:prstGeom prst="rect">
            <a:avLst/>
          </a:prstGeom>
          <a:noFill/>
          <a:ln w="9525">
            <a:noFill/>
            <a:miter lim="800000"/>
            <a:headEnd/>
            <a:tailEnd/>
          </a:ln>
          <a:effectLst/>
        </p:spPr>
        <p:txBody>
          <a:bodyPr vert="horz" wrap="square" lIns="91426" tIns="45712" rIns="91426" bIns="4571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1944363628"/>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Lst>
  <p:timing>
    <p:tnLst>
      <p:par>
        <p:cTn xmlns:p14="http://schemas.microsoft.com/office/powerpoint/2010/main" id="1" dur="indefinite" restart="never" nodeType="tmRoot"/>
      </p:par>
    </p:tnLst>
  </p:timing>
  <p:txStyles>
    <p:titleStyle>
      <a:lvl1pPr algn="l" rtl="0" fontAlgn="base">
        <a:spcBef>
          <a:spcPct val="0"/>
        </a:spcBef>
        <a:spcAft>
          <a:spcPct val="0"/>
        </a:spcAft>
        <a:defRPr sz="3800">
          <a:solidFill>
            <a:srgbClr val="0000FF"/>
          </a:solidFill>
          <a:latin typeface="+mj-lt"/>
          <a:ea typeface="+mj-ea"/>
          <a:cs typeface="+mj-cs"/>
        </a:defRPr>
      </a:lvl1pPr>
      <a:lvl2pPr algn="l" rtl="0" fontAlgn="base">
        <a:spcBef>
          <a:spcPct val="0"/>
        </a:spcBef>
        <a:spcAft>
          <a:spcPct val="0"/>
        </a:spcAft>
        <a:defRPr sz="3800">
          <a:solidFill>
            <a:srgbClr val="0000FF"/>
          </a:solidFill>
          <a:latin typeface="Verdana" pitchFamily="34" charset="0"/>
        </a:defRPr>
      </a:lvl2pPr>
      <a:lvl3pPr algn="l" rtl="0" fontAlgn="base">
        <a:spcBef>
          <a:spcPct val="0"/>
        </a:spcBef>
        <a:spcAft>
          <a:spcPct val="0"/>
        </a:spcAft>
        <a:defRPr sz="3800">
          <a:solidFill>
            <a:srgbClr val="0000FF"/>
          </a:solidFill>
          <a:latin typeface="Verdana" pitchFamily="34" charset="0"/>
        </a:defRPr>
      </a:lvl3pPr>
      <a:lvl4pPr algn="l" rtl="0" fontAlgn="base">
        <a:spcBef>
          <a:spcPct val="0"/>
        </a:spcBef>
        <a:spcAft>
          <a:spcPct val="0"/>
        </a:spcAft>
        <a:defRPr sz="3800">
          <a:solidFill>
            <a:srgbClr val="0000FF"/>
          </a:solidFill>
          <a:latin typeface="Verdana" pitchFamily="34" charset="0"/>
        </a:defRPr>
      </a:lvl4pPr>
      <a:lvl5pPr algn="l" rtl="0" fontAlgn="base">
        <a:spcBef>
          <a:spcPct val="0"/>
        </a:spcBef>
        <a:spcAft>
          <a:spcPct val="0"/>
        </a:spcAft>
        <a:defRPr sz="3800">
          <a:solidFill>
            <a:srgbClr val="0000FF"/>
          </a:solidFill>
          <a:latin typeface="Verdana" pitchFamily="34" charset="0"/>
        </a:defRPr>
      </a:lvl5pPr>
      <a:lvl6pPr marL="457125" algn="l" rtl="0" fontAlgn="base">
        <a:spcBef>
          <a:spcPct val="0"/>
        </a:spcBef>
        <a:spcAft>
          <a:spcPct val="0"/>
        </a:spcAft>
        <a:defRPr sz="3800">
          <a:solidFill>
            <a:srgbClr val="0000FF"/>
          </a:solidFill>
          <a:latin typeface="Verdana" pitchFamily="34" charset="0"/>
        </a:defRPr>
      </a:lvl6pPr>
      <a:lvl7pPr marL="914251" algn="l" rtl="0" fontAlgn="base">
        <a:spcBef>
          <a:spcPct val="0"/>
        </a:spcBef>
        <a:spcAft>
          <a:spcPct val="0"/>
        </a:spcAft>
        <a:defRPr sz="3800">
          <a:solidFill>
            <a:srgbClr val="0000FF"/>
          </a:solidFill>
          <a:latin typeface="Verdana" pitchFamily="34" charset="0"/>
        </a:defRPr>
      </a:lvl7pPr>
      <a:lvl8pPr marL="1371376" algn="l" rtl="0" fontAlgn="base">
        <a:spcBef>
          <a:spcPct val="0"/>
        </a:spcBef>
        <a:spcAft>
          <a:spcPct val="0"/>
        </a:spcAft>
        <a:defRPr sz="3800">
          <a:solidFill>
            <a:srgbClr val="0000FF"/>
          </a:solidFill>
          <a:latin typeface="Verdana" pitchFamily="34" charset="0"/>
        </a:defRPr>
      </a:lvl8pPr>
      <a:lvl9pPr marL="1828505" algn="l" rtl="0" fontAlgn="base">
        <a:spcBef>
          <a:spcPct val="0"/>
        </a:spcBef>
        <a:spcAft>
          <a:spcPct val="0"/>
        </a:spcAft>
        <a:defRPr sz="3800">
          <a:solidFill>
            <a:srgbClr val="0000FF"/>
          </a:solidFill>
          <a:latin typeface="Verdana" pitchFamily="34" charset="0"/>
        </a:defRPr>
      </a:lvl9pPr>
    </p:titleStyle>
    <p:bodyStyle>
      <a:lvl1pPr marL="469824" indent="-469824" algn="l" rtl="0" fontAlgn="base">
        <a:spcBef>
          <a:spcPct val="20000"/>
        </a:spcBef>
        <a:spcAft>
          <a:spcPct val="0"/>
        </a:spcAft>
        <a:buClr>
          <a:schemeClr val="accent2"/>
        </a:buClr>
        <a:buFont typeface="Wingdings" pitchFamily="2" charset="2"/>
        <a:buChar char="o"/>
        <a:defRPr sz="2800">
          <a:solidFill>
            <a:schemeClr val="tx1"/>
          </a:solidFill>
          <a:latin typeface="+mn-lt"/>
          <a:ea typeface="+mn-ea"/>
          <a:cs typeface="+mn-cs"/>
        </a:defRPr>
      </a:lvl1pPr>
      <a:lvl2pPr marL="907901" indent="-436491" algn="l" rtl="0" fontAlgn="base">
        <a:spcBef>
          <a:spcPct val="20000"/>
        </a:spcBef>
        <a:spcAft>
          <a:spcPct val="0"/>
        </a:spcAft>
        <a:buClr>
          <a:schemeClr val="accent2"/>
        </a:buClr>
        <a:buFont typeface="Wingdings" pitchFamily="2" charset="2"/>
        <a:buChar char="n"/>
        <a:defRPr sz="2400">
          <a:solidFill>
            <a:schemeClr val="tx1"/>
          </a:solidFill>
          <a:latin typeface="+mn-lt"/>
        </a:defRPr>
      </a:lvl2pPr>
      <a:lvl3pPr marL="1304711" indent="-395224" algn="l" rtl="0" fontAlgn="base">
        <a:spcBef>
          <a:spcPct val="20000"/>
        </a:spcBef>
        <a:spcAft>
          <a:spcPct val="0"/>
        </a:spcAft>
        <a:buClr>
          <a:schemeClr val="accent2"/>
        </a:buClr>
        <a:buFont typeface="Wingdings" pitchFamily="2" charset="2"/>
        <a:buChar char="o"/>
        <a:defRPr sz="2000">
          <a:solidFill>
            <a:schemeClr val="tx1"/>
          </a:solidFill>
          <a:latin typeface="+mn-lt"/>
        </a:defRPr>
      </a:lvl3pPr>
      <a:lvl4pPr marL="1693589" indent="-387286" algn="l" rtl="0" fontAlgn="base">
        <a:spcBef>
          <a:spcPct val="20000"/>
        </a:spcBef>
        <a:spcAft>
          <a:spcPct val="0"/>
        </a:spcAft>
        <a:buClr>
          <a:schemeClr val="accent2"/>
        </a:buClr>
        <a:buFont typeface="Wingdings" pitchFamily="2" charset="2"/>
        <a:buChar char="n"/>
        <a:defRPr sz="1600">
          <a:solidFill>
            <a:schemeClr val="tx1"/>
          </a:solidFill>
          <a:latin typeface="+mn-lt"/>
        </a:defRPr>
      </a:lvl4pPr>
      <a:lvl5pPr marL="2093573" indent="-398399" algn="l" rtl="0" fontAlgn="base">
        <a:spcBef>
          <a:spcPct val="25000"/>
        </a:spcBef>
        <a:spcAft>
          <a:spcPct val="0"/>
        </a:spcAft>
        <a:buClr>
          <a:schemeClr val="accent2"/>
        </a:buClr>
        <a:buFont typeface="Wingdings" pitchFamily="2" charset="2"/>
        <a:buChar char="§"/>
        <a:defRPr sz="1600">
          <a:solidFill>
            <a:schemeClr val="tx1"/>
          </a:solidFill>
          <a:latin typeface="+mn-lt"/>
        </a:defRPr>
      </a:lvl5pPr>
      <a:lvl6pPr marL="2550700" indent="-398399" algn="l" rtl="0" fontAlgn="base">
        <a:spcBef>
          <a:spcPct val="25000"/>
        </a:spcBef>
        <a:spcAft>
          <a:spcPct val="0"/>
        </a:spcAft>
        <a:buClr>
          <a:schemeClr val="accent2"/>
        </a:buClr>
        <a:buFont typeface="Wingdings" pitchFamily="2" charset="2"/>
        <a:buChar char="§"/>
        <a:defRPr sz="1600">
          <a:solidFill>
            <a:schemeClr val="tx1"/>
          </a:solidFill>
          <a:latin typeface="+mn-lt"/>
        </a:defRPr>
      </a:lvl6pPr>
      <a:lvl7pPr marL="3007824" indent="-398399" algn="l" rtl="0" fontAlgn="base">
        <a:spcBef>
          <a:spcPct val="25000"/>
        </a:spcBef>
        <a:spcAft>
          <a:spcPct val="0"/>
        </a:spcAft>
        <a:buClr>
          <a:schemeClr val="accent2"/>
        </a:buClr>
        <a:buFont typeface="Wingdings" pitchFamily="2" charset="2"/>
        <a:buChar char="§"/>
        <a:defRPr sz="1600">
          <a:solidFill>
            <a:schemeClr val="tx1"/>
          </a:solidFill>
          <a:latin typeface="+mn-lt"/>
        </a:defRPr>
      </a:lvl7pPr>
      <a:lvl8pPr marL="3464950" indent="-398399" algn="l" rtl="0" fontAlgn="base">
        <a:spcBef>
          <a:spcPct val="25000"/>
        </a:spcBef>
        <a:spcAft>
          <a:spcPct val="0"/>
        </a:spcAft>
        <a:buClr>
          <a:schemeClr val="accent2"/>
        </a:buClr>
        <a:buFont typeface="Wingdings" pitchFamily="2" charset="2"/>
        <a:buChar char="§"/>
        <a:defRPr sz="1600">
          <a:solidFill>
            <a:schemeClr val="tx1"/>
          </a:solidFill>
          <a:latin typeface="+mn-lt"/>
        </a:defRPr>
      </a:lvl8pPr>
      <a:lvl9pPr marL="3922075" indent="-398399" algn="l" rtl="0" fontAlgn="base">
        <a:spcBef>
          <a:spcPct val="25000"/>
        </a:spcBef>
        <a:spcAft>
          <a:spcPct val="0"/>
        </a:spcAft>
        <a:buClr>
          <a:schemeClr val="accent2"/>
        </a:buClr>
        <a:buFont typeface="Wingdings" pitchFamily="2" charset="2"/>
        <a:buChar char="§"/>
        <a:defRPr sz="1600">
          <a:solidFill>
            <a:schemeClr val="tx1"/>
          </a:solidFill>
          <a:latin typeface="+mn-lt"/>
        </a:defRPr>
      </a:lvl9pPr>
    </p:bodyStyle>
    <p:otherStyle>
      <a:defPPr>
        <a:defRPr lang="en-US"/>
      </a:defPPr>
      <a:lvl1pPr marL="0" algn="l" defTabSz="914251" rtl="0" eaLnBrk="1" latinLnBrk="0" hangingPunct="1">
        <a:defRPr sz="1800" kern="1200">
          <a:solidFill>
            <a:schemeClr val="tx1"/>
          </a:solidFill>
          <a:latin typeface="+mn-lt"/>
          <a:ea typeface="+mn-ea"/>
          <a:cs typeface="+mn-cs"/>
        </a:defRPr>
      </a:lvl1pPr>
      <a:lvl2pPr marL="457125" algn="l" defTabSz="914251" rtl="0" eaLnBrk="1" latinLnBrk="0" hangingPunct="1">
        <a:defRPr sz="1800" kern="1200">
          <a:solidFill>
            <a:schemeClr val="tx1"/>
          </a:solidFill>
          <a:latin typeface="+mn-lt"/>
          <a:ea typeface="+mn-ea"/>
          <a:cs typeface="+mn-cs"/>
        </a:defRPr>
      </a:lvl2pPr>
      <a:lvl3pPr marL="914251" algn="l" defTabSz="914251" rtl="0" eaLnBrk="1" latinLnBrk="0" hangingPunct="1">
        <a:defRPr sz="1800" kern="1200">
          <a:solidFill>
            <a:schemeClr val="tx1"/>
          </a:solidFill>
          <a:latin typeface="+mn-lt"/>
          <a:ea typeface="+mn-ea"/>
          <a:cs typeface="+mn-cs"/>
        </a:defRPr>
      </a:lvl3pPr>
      <a:lvl4pPr marL="1371376" algn="l" defTabSz="914251" rtl="0" eaLnBrk="1" latinLnBrk="0" hangingPunct="1">
        <a:defRPr sz="1800" kern="1200">
          <a:solidFill>
            <a:schemeClr val="tx1"/>
          </a:solidFill>
          <a:latin typeface="+mn-lt"/>
          <a:ea typeface="+mn-ea"/>
          <a:cs typeface="+mn-cs"/>
        </a:defRPr>
      </a:lvl4pPr>
      <a:lvl5pPr marL="1828505" algn="l" defTabSz="914251" rtl="0" eaLnBrk="1" latinLnBrk="0" hangingPunct="1">
        <a:defRPr sz="1800" kern="1200">
          <a:solidFill>
            <a:schemeClr val="tx1"/>
          </a:solidFill>
          <a:latin typeface="+mn-lt"/>
          <a:ea typeface="+mn-ea"/>
          <a:cs typeface="+mn-cs"/>
        </a:defRPr>
      </a:lvl5pPr>
      <a:lvl6pPr marL="2285630" algn="l" defTabSz="914251" rtl="0" eaLnBrk="1" latinLnBrk="0" hangingPunct="1">
        <a:defRPr sz="1800" kern="1200">
          <a:solidFill>
            <a:schemeClr val="tx1"/>
          </a:solidFill>
          <a:latin typeface="+mn-lt"/>
          <a:ea typeface="+mn-ea"/>
          <a:cs typeface="+mn-cs"/>
        </a:defRPr>
      </a:lvl6pPr>
      <a:lvl7pPr marL="2742755" algn="l" defTabSz="914251" rtl="0" eaLnBrk="1" latinLnBrk="0" hangingPunct="1">
        <a:defRPr sz="1800" kern="1200">
          <a:solidFill>
            <a:schemeClr val="tx1"/>
          </a:solidFill>
          <a:latin typeface="+mn-lt"/>
          <a:ea typeface="+mn-ea"/>
          <a:cs typeface="+mn-cs"/>
        </a:defRPr>
      </a:lvl7pPr>
      <a:lvl8pPr marL="3199881" algn="l" defTabSz="914251" rtl="0" eaLnBrk="1" latinLnBrk="0" hangingPunct="1">
        <a:defRPr sz="1800" kern="1200">
          <a:solidFill>
            <a:schemeClr val="tx1"/>
          </a:solidFill>
          <a:latin typeface="+mn-lt"/>
          <a:ea typeface="+mn-ea"/>
          <a:cs typeface="+mn-cs"/>
        </a:defRPr>
      </a:lvl8pPr>
      <a:lvl9pPr marL="3657005" algn="l" defTabSz="914251"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8252E"/>
        </a:solidFill>
        <a:effectLst/>
      </p:bgPr>
    </p:bg>
    <p:spTree>
      <p:nvGrpSpPr>
        <p:cNvPr id="1" name=""/>
        <p:cNvGrpSpPr/>
        <p:nvPr/>
      </p:nvGrpSpPr>
      <p:grpSpPr>
        <a:xfrm>
          <a:off x="0" y="0"/>
          <a:ext cx="0" cy="0"/>
          <a:chOff x="0" y="0"/>
          <a:chExt cx="0" cy="0"/>
        </a:xfrm>
      </p:grpSpPr>
      <p:sp>
        <p:nvSpPr>
          <p:cNvPr id="12" name="Rectangle 11"/>
          <p:cNvSpPr/>
          <p:nvPr userDrawn="1"/>
        </p:nvSpPr>
        <p:spPr>
          <a:xfrm>
            <a:off x="0" y="733428"/>
            <a:ext cx="9144000" cy="5832527"/>
          </a:xfrm>
          <a:prstGeom prst="rect">
            <a:avLst/>
          </a:prstGeom>
          <a:gradFill>
            <a:gsLst>
              <a:gs pos="0">
                <a:srgbClr val="08252E"/>
              </a:gs>
              <a:gs pos="47000">
                <a:schemeClr val="tx1">
                  <a:lumMod val="50000"/>
                </a:schemeClr>
              </a:gs>
              <a:gs pos="100000">
                <a:srgbClr val="08252E"/>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rtlCol="0" anchor="ctr"/>
          <a:lstStyle/>
          <a:p>
            <a:pPr algn="ctr" defTabSz="914019" eaLnBrk="1" fontAlgn="auto" hangingPunct="1">
              <a:spcBef>
                <a:spcPts val="0"/>
              </a:spcBef>
              <a:spcAft>
                <a:spcPts val="0"/>
              </a:spcAft>
            </a:pPr>
            <a:endParaRPr lang="en-US" sz="1900" dirty="0" smtClean="0">
              <a:solidFill>
                <a:srgbClr val="FFFFFF"/>
              </a:solidFill>
              <a:latin typeface="Arial"/>
            </a:endParaRPr>
          </a:p>
        </p:txBody>
      </p:sp>
      <p:sp>
        <p:nvSpPr>
          <p:cNvPr id="2" name="Title Placeholder 1"/>
          <p:cNvSpPr>
            <a:spLocks noGrp="1"/>
          </p:cNvSpPr>
          <p:nvPr>
            <p:ph type="title"/>
          </p:nvPr>
        </p:nvSpPr>
        <p:spPr>
          <a:xfrm>
            <a:off x="229701" y="432215"/>
            <a:ext cx="8580924" cy="838200"/>
          </a:xfrm>
          <a:prstGeom prst="rect">
            <a:avLst/>
          </a:prstGeom>
        </p:spPr>
        <p:txBody>
          <a:bodyPr vert="horz" lIns="82256" tIns="45701" rIns="82256" bIns="45701"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229701" y="1339750"/>
            <a:ext cx="8580924" cy="4965699"/>
          </a:xfrm>
          <a:prstGeom prst="rect">
            <a:avLst/>
          </a:prstGeom>
        </p:spPr>
        <p:txBody>
          <a:bodyPr vert="horz" lIns="91400" tIns="45701" rIns="91400" bIns="45701" rtlCol="0">
            <a:norm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73942258"/>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txStyles>
    <p:titleStyle>
      <a:lvl1pPr algn="l" defTabSz="914019" rtl="0" eaLnBrk="1" latinLnBrk="0" hangingPunct="1">
        <a:lnSpc>
          <a:spcPct val="80000"/>
        </a:lnSpc>
        <a:spcBef>
          <a:spcPct val="0"/>
        </a:spcBef>
        <a:buNone/>
        <a:defRPr lang="en-US" sz="4000" b="0" kern="1200" spc="0" baseline="0" dirty="0">
          <a:solidFill>
            <a:srgbClr val="FFC000"/>
          </a:solidFill>
          <a:latin typeface="+mj-lt"/>
          <a:ea typeface="+mj-ea"/>
          <a:cs typeface="+mj-cs"/>
        </a:defRPr>
      </a:lvl1pPr>
    </p:titleStyle>
    <p:bodyStyle>
      <a:lvl1pPr marL="228507" indent="-228507" algn="l" defTabSz="914019" rtl="0" eaLnBrk="1" latinLnBrk="0" hangingPunct="1">
        <a:lnSpc>
          <a:spcPct val="95000"/>
        </a:lnSpc>
        <a:spcBef>
          <a:spcPts val="1440"/>
        </a:spcBef>
        <a:buClr>
          <a:srgbClr val="4DCAFF"/>
        </a:buClr>
        <a:buSzPct val="90000"/>
        <a:buFont typeface="Arial" pitchFamily="34" charset="0"/>
        <a:buChar char="•"/>
        <a:tabLst/>
        <a:defRPr lang="en-US" sz="3200" kern="1200" dirty="0" smtClean="0">
          <a:solidFill>
            <a:schemeClr val="bg1"/>
          </a:solidFill>
          <a:latin typeface="+mj-lt"/>
          <a:ea typeface="+mn-ea"/>
          <a:cs typeface="+mn-cs"/>
        </a:defRPr>
      </a:lvl1pPr>
      <a:lvl2pPr marL="406240" indent="0" algn="l" defTabSz="914019" rtl="0" eaLnBrk="1" latinLnBrk="0" hangingPunct="1">
        <a:lnSpc>
          <a:spcPct val="95000"/>
        </a:lnSpc>
        <a:spcBef>
          <a:spcPts val="840"/>
        </a:spcBef>
        <a:buClr>
          <a:schemeClr val="tx2"/>
        </a:buClr>
        <a:buFontTx/>
        <a:buNone/>
        <a:defRPr lang="en-US" sz="2800" kern="1200" dirty="0" smtClean="0">
          <a:solidFill>
            <a:schemeClr val="bg1"/>
          </a:solidFill>
          <a:latin typeface="+mj-lt"/>
          <a:ea typeface="+mn-ea"/>
          <a:cs typeface="+mn-cs"/>
        </a:defRPr>
      </a:lvl2pPr>
      <a:lvl3pPr marL="571260" indent="-1588" algn="l" defTabSz="914019" rtl="0" eaLnBrk="1" latinLnBrk="0" hangingPunct="1">
        <a:lnSpc>
          <a:spcPct val="95000"/>
        </a:lnSpc>
        <a:spcBef>
          <a:spcPts val="840"/>
        </a:spcBef>
        <a:buFont typeface="Arial" pitchFamily="34" charset="0"/>
        <a:buNone/>
        <a:defRPr lang="en-US" sz="2400" kern="1200" dirty="0" smtClean="0">
          <a:solidFill>
            <a:schemeClr val="bg1"/>
          </a:solidFill>
          <a:latin typeface="+mj-lt"/>
          <a:ea typeface="+mn-ea"/>
          <a:cs typeface="+mn-cs"/>
        </a:defRPr>
      </a:lvl3pPr>
      <a:lvl4pPr marL="688693" indent="0" algn="l" defTabSz="914019" rtl="0" eaLnBrk="1" latinLnBrk="0" hangingPunct="1">
        <a:lnSpc>
          <a:spcPct val="95000"/>
        </a:lnSpc>
        <a:spcBef>
          <a:spcPts val="840"/>
        </a:spcBef>
        <a:buFont typeface="Arial" pitchFamily="34" charset="0"/>
        <a:buNone/>
        <a:defRPr lang="en-US" sz="2000" kern="1200" dirty="0" smtClean="0">
          <a:solidFill>
            <a:schemeClr val="bg1"/>
          </a:solidFill>
          <a:latin typeface="+mj-lt"/>
          <a:ea typeface="+mn-ea"/>
          <a:cs typeface="+mn-cs"/>
        </a:defRPr>
      </a:lvl4pPr>
      <a:lvl5pPr marL="801354" indent="0" algn="l" defTabSz="914019" rtl="0" eaLnBrk="1" latinLnBrk="0" hangingPunct="1">
        <a:lnSpc>
          <a:spcPct val="95000"/>
        </a:lnSpc>
        <a:spcBef>
          <a:spcPts val="840"/>
        </a:spcBef>
        <a:buFont typeface="Arial" pitchFamily="34" charset="0"/>
        <a:buNone/>
        <a:defRPr lang="en-US" sz="1600" kern="1200" dirty="0">
          <a:solidFill>
            <a:schemeClr val="bg1"/>
          </a:solidFill>
          <a:latin typeface="+mj-lt"/>
          <a:ea typeface="+mn-ea"/>
          <a:cs typeface="+mn-cs"/>
        </a:defRPr>
      </a:lvl5pPr>
      <a:lvl6pPr marL="2513559" indent="-228507" algn="l" defTabSz="9140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60" indent="-228507" algn="l" defTabSz="9140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73" indent="-228507" algn="l" defTabSz="9140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81" indent="-228507" algn="l" defTabSz="9140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19" rtl="0" eaLnBrk="1" latinLnBrk="0" hangingPunct="1">
        <a:defRPr sz="1900" kern="1200">
          <a:solidFill>
            <a:schemeClr val="tx1"/>
          </a:solidFill>
          <a:latin typeface="+mn-lt"/>
          <a:ea typeface="+mn-ea"/>
          <a:cs typeface="+mn-cs"/>
        </a:defRPr>
      </a:lvl1pPr>
      <a:lvl2pPr marL="457001" algn="l" defTabSz="914019" rtl="0" eaLnBrk="1" latinLnBrk="0" hangingPunct="1">
        <a:defRPr sz="1900" kern="1200">
          <a:solidFill>
            <a:schemeClr val="tx1"/>
          </a:solidFill>
          <a:latin typeface="+mn-lt"/>
          <a:ea typeface="+mn-ea"/>
          <a:cs typeface="+mn-cs"/>
        </a:defRPr>
      </a:lvl2pPr>
      <a:lvl3pPr marL="914019" algn="l" defTabSz="914019" rtl="0" eaLnBrk="1" latinLnBrk="0" hangingPunct="1">
        <a:defRPr sz="1900" kern="1200">
          <a:solidFill>
            <a:schemeClr val="tx1"/>
          </a:solidFill>
          <a:latin typeface="+mn-lt"/>
          <a:ea typeface="+mn-ea"/>
          <a:cs typeface="+mn-cs"/>
        </a:defRPr>
      </a:lvl3pPr>
      <a:lvl4pPr marL="1371027" algn="l" defTabSz="914019" rtl="0" eaLnBrk="1" latinLnBrk="0" hangingPunct="1">
        <a:defRPr sz="1900" kern="1200">
          <a:solidFill>
            <a:schemeClr val="tx1"/>
          </a:solidFill>
          <a:latin typeface="+mn-lt"/>
          <a:ea typeface="+mn-ea"/>
          <a:cs typeface="+mn-cs"/>
        </a:defRPr>
      </a:lvl4pPr>
      <a:lvl5pPr marL="1828040" algn="l" defTabSz="914019" rtl="0" eaLnBrk="1" latinLnBrk="0" hangingPunct="1">
        <a:defRPr sz="1900" kern="1200">
          <a:solidFill>
            <a:schemeClr val="tx1"/>
          </a:solidFill>
          <a:latin typeface="+mn-lt"/>
          <a:ea typeface="+mn-ea"/>
          <a:cs typeface="+mn-cs"/>
        </a:defRPr>
      </a:lvl5pPr>
      <a:lvl6pPr marL="2285041" algn="l" defTabSz="914019" rtl="0" eaLnBrk="1" latinLnBrk="0" hangingPunct="1">
        <a:defRPr sz="1900" kern="1200">
          <a:solidFill>
            <a:schemeClr val="tx1"/>
          </a:solidFill>
          <a:latin typeface="+mn-lt"/>
          <a:ea typeface="+mn-ea"/>
          <a:cs typeface="+mn-cs"/>
        </a:defRPr>
      </a:lvl6pPr>
      <a:lvl7pPr marL="2742057" algn="l" defTabSz="914019" rtl="0" eaLnBrk="1" latinLnBrk="0" hangingPunct="1">
        <a:defRPr sz="1900" kern="1200">
          <a:solidFill>
            <a:schemeClr val="tx1"/>
          </a:solidFill>
          <a:latin typeface="+mn-lt"/>
          <a:ea typeface="+mn-ea"/>
          <a:cs typeface="+mn-cs"/>
        </a:defRPr>
      </a:lvl7pPr>
      <a:lvl8pPr marL="3199067" algn="l" defTabSz="914019" rtl="0" eaLnBrk="1" latinLnBrk="0" hangingPunct="1">
        <a:defRPr sz="1900" kern="1200">
          <a:solidFill>
            <a:schemeClr val="tx1"/>
          </a:solidFill>
          <a:latin typeface="+mn-lt"/>
          <a:ea typeface="+mn-ea"/>
          <a:cs typeface="+mn-cs"/>
        </a:defRPr>
      </a:lvl8pPr>
      <a:lvl9pPr marL="3656080" algn="l" defTabSz="914019"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bwMode="auto">
          <a:xfrm>
            <a:off x="838200" y="228600"/>
            <a:ext cx="8077200" cy="838200"/>
          </a:xfrm>
          <a:prstGeom prst="rect">
            <a:avLst/>
          </a:prstGeom>
          <a:noFill/>
          <a:ln w="9525">
            <a:noFill/>
            <a:miter lim="800000"/>
            <a:headEnd/>
            <a:tailEnd/>
          </a:ln>
          <a:effectLst/>
        </p:spPr>
        <p:txBody>
          <a:bodyPr vert="horz" wrap="square" lIns="91430" tIns="45716" rIns="91430" bIns="45716" numCol="1" anchor="t" anchorCtr="0" compatLnSpc="1">
            <a:prstTxWarp prst="textNoShape">
              <a:avLst/>
            </a:prstTxWarp>
          </a:bodyPr>
          <a:lstStyle/>
          <a:p>
            <a:pPr lvl="0"/>
            <a:r>
              <a:rPr lang="en-US" smtClean="0"/>
              <a:t>Click to edit Master title style</a:t>
            </a:r>
          </a:p>
        </p:txBody>
      </p:sp>
      <p:sp>
        <p:nvSpPr>
          <p:cNvPr id="1148931" name="Rectangle 3"/>
          <p:cNvSpPr>
            <a:spLocks noGrp="1" noChangeArrowheads="1"/>
          </p:cNvSpPr>
          <p:nvPr>
            <p:ph type="body" idx="1"/>
          </p:nvPr>
        </p:nvSpPr>
        <p:spPr bwMode="auto">
          <a:xfrm>
            <a:off x="838200" y="1295401"/>
            <a:ext cx="8077200" cy="5562600"/>
          </a:xfrm>
          <a:prstGeom prst="rect">
            <a:avLst/>
          </a:prstGeom>
          <a:noFill/>
          <a:ln w="9525">
            <a:noFill/>
            <a:miter lim="800000"/>
            <a:headEnd/>
            <a:tailEnd/>
          </a:ln>
          <a:effectLst/>
        </p:spPr>
        <p:txBody>
          <a:bodyPr vert="horz" wrap="square" lIns="91430" tIns="45716" rIns="91430" bIns="4571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5" name="Picture 4"/>
          <p:cNvPicPr>
            <a:picLocks noChangeAspect="1"/>
          </p:cNvPicPr>
          <p:nvPr/>
        </p:nvPicPr>
        <p:blipFill>
          <a:blip r:embed="rId13"/>
          <a:stretch>
            <a:fillRect/>
          </a:stretch>
        </p:blipFill>
        <p:spPr>
          <a:xfrm>
            <a:off x="67800" y="228600"/>
            <a:ext cx="694200" cy="684690"/>
          </a:xfrm>
          <a:prstGeom prst="rect">
            <a:avLst/>
          </a:prstGeom>
        </p:spPr>
      </p:pic>
    </p:spTree>
    <p:extLst>
      <p:ext uri="{BB962C8B-B14F-4D97-AF65-F5344CB8AC3E}">
        <p14:creationId xmlns:p14="http://schemas.microsoft.com/office/powerpoint/2010/main" val="2714450042"/>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3800">
          <a:solidFill>
            <a:srgbClr val="0000FF"/>
          </a:solidFill>
          <a:latin typeface="+mj-lt"/>
          <a:ea typeface="+mj-ea"/>
          <a:cs typeface="+mj-cs"/>
        </a:defRPr>
      </a:lvl1pPr>
      <a:lvl2pPr algn="l" rtl="0" eaLnBrk="1" fontAlgn="base" hangingPunct="1">
        <a:spcBef>
          <a:spcPct val="0"/>
        </a:spcBef>
        <a:spcAft>
          <a:spcPct val="0"/>
        </a:spcAft>
        <a:defRPr sz="3800">
          <a:solidFill>
            <a:srgbClr val="0000FF"/>
          </a:solidFill>
          <a:latin typeface="Verdana" pitchFamily="34" charset="0"/>
        </a:defRPr>
      </a:lvl2pPr>
      <a:lvl3pPr algn="l" rtl="0" eaLnBrk="1" fontAlgn="base" hangingPunct="1">
        <a:spcBef>
          <a:spcPct val="0"/>
        </a:spcBef>
        <a:spcAft>
          <a:spcPct val="0"/>
        </a:spcAft>
        <a:defRPr sz="3800">
          <a:solidFill>
            <a:srgbClr val="0000FF"/>
          </a:solidFill>
          <a:latin typeface="Verdana" pitchFamily="34" charset="0"/>
        </a:defRPr>
      </a:lvl3pPr>
      <a:lvl4pPr algn="l" rtl="0" eaLnBrk="1" fontAlgn="base" hangingPunct="1">
        <a:spcBef>
          <a:spcPct val="0"/>
        </a:spcBef>
        <a:spcAft>
          <a:spcPct val="0"/>
        </a:spcAft>
        <a:defRPr sz="3800">
          <a:solidFill>
            <a:srgbClr val="0000FF"/>
          </a:solidFill>
          <a:latin typeface="Verdana" pitchFamily="34" charset="0"/>
        </a:defRPr>
      </a:lvl4pPr>
      <a:lvl5pPr algn="l" rtl="0" eaLnBrk="1" fontAlgn="base" hangingPunct="1">
        <a:spcBef>
          <a:spcPct val="0"/>
        </a:spcBef>
        <a:spcAft>
          <a:spcPct val="0"/>
        </a:spcAft>
        <a:defRPr sz="3800">
          <a:solidFill>
            <a:srgbClr val="0000FF"/>
          </a:solidFill>
          <a:latin typeface="Verdana" pitchFamily="34" charset="0"/>
        </a:defRPr>
      </a:lvl5pPr>
      <a:lvl6pPr marL="457153" algn="l" rtl="0" eaLnBrk="1" fontAlgn="base" hangingPunct="1">
        <a:spcBef>
          <a:spcPct val="0"/>
        </a:spcBef>
        <a:spcAft>
          <a:spcPct val="0"/>
        </a:spcAft>
        <a:defRPr sz="3800">
          <a:solidFill>
            <a:srgbClr val="0000FF"/>
          </a:solidFill>
          <a:latin typeface="Verdana" pitchFamily="34" charset="0"/>
        </a:defRPr>
      </a:lvl6pPr>
      <a:lvl7pPr marL="914307" algn="l" rtl="0" eaLnBrk="1" fontAlgn="base" hangingPunct="1">
        <a:spcBef>
          <a:spcPct val="0"/>
        </a:spcBef>
        <a:spcAft>
          <a:spcPct val="0"/>
        </a:spcAft>
        <a:defRPr sz="3800">
          <a:solidFill>
            <a:srgbClr val="0000FF"/>
          </a:solidFill>
          <a:latin typeface="Verdana" pitchFamily="34" charset="0"/>
        </a:defRPr>
      </a:lvl7pPr>
      <a:lvl8pPr marL="1371459" algn="l" rtl="0" eaLnBrk="1" fontAlgn="base" hangingPunct="1">
        <a:spcBef>
          <a:spcPct val="0"/>
        </a:spcBef>
        <a:spcAft>
          <a:spcPct val="0"/>
        </a:spcAft>
        <a:defRPr sz="3800">
          <a:solidFill>
            <a:srgbClr val="0000FF"/>
          </a:solidFill>
          <a:latin typeface="Verdana" pitchFamily="34" charset="0"/>
        </a:defRPr>
      </a:lvl8pPr>
      <a:lvl9pPr marL="1828613" algn="l" rtl="0" eaLnBrk="1" fontAlgn="base" hangingPunct="1">
        <a:spcBef>
          <a:spcPct val="0"/>
        </a:spcBef>
        <a:spcAft>
          <a:spcPct val="0"/>
        </a:spcAft>
        <a:defRPr sz="3800">
          <a:solidFill>
            <a:srgbClr val="0000FF"/>
          </a:solidFill>
          <a:latin typeface="Verdana" pitchFamily="34" charset="0"/>
        </a:defRPr>
      </a:lvl9pPr>
    </p:titleStyle>
    <p:bodyStyle>
      <a:lvl1pPr marL="469852" indent="-469852" algn="l" rtl="0" eaLnBrk="1" fontAlgn="base" hangingPunct="1">
        <a:spcBef>
          <a:spcPct val="20000"/>
        </a:spcBef>
        <a:spcAft>
          <a:spcPct val="0"/>
        </a:spcAft>
        <a:buClr>
          <a:schemeClr val="accent2"/>
        </a:buClr>
        <a:buFont typeface="Wingdings" pitchFamily="2" charset="2"/>
        <a:buChar char="o"/>
        <a:defRPr sz="2800">
          <a:solidFill>
            <a:schemeClr val="tx1"/>
          </a:solidFill>
          <a:latin typeface="+mn-lt"/>
          <a:ea typeface="+mn-ea"/>
          <a:cs typeface="+mn-cs"/>
        </a:defRPr>
      </a:lvl1pPr>
      <a:lvl2pPr marL="907957" indent="-436518" algn="l" rtl="0" eaLnBrk="1" fontAlgn="base" hangingPunct="1">
        <a:spcBef>
          <a:spcPct val="20000"/>
        </a:spcBef>
        <a:spcAft>
          <a:spcPct val="0"/>
        </a:spcAft>
        <a:buClr>
          <a:schemeClr val="accent2"/>
        </a:buClr>
        <a:buFont typeface="Wingdings" pitchFamily="2" charset="2"/>
        <a:buChar char="n"/>
        <a:defRPr sz="2400">
          <a:solidFill>
            <a:schemeClr val="tx1"/>
          </a:solidFill>
          <a:latin typeface="+mn-lt"/>
        </a:defRPr>
      </a:lvl2pPr>
      <a:lvl3pPr marL="1304791" indent="-395248" algn="l" rtl="0" eaLnBrk="1" fontAlgn="base" hangingPunct="1">
        <a:spcBef>
          <a:spcPct val="20000"/>
        </a:spcBef>
        <a:spcAft>
          <a:spcPct val="0"/>
        </a:spcAft>
        <a:buClr>
          <a:schemeClr val="accent2"/>
        </a:buClr>
        <a:buFont typeface="Wingdings" pitchFamily="2" charset="2"/>
        <a:buChar char="o"/>
        <a:defRPr sz="2000">
          <a:solidFill>
            <a:schemeClr val="tx1"/>
          </a:solidFill>
          <a:latin typeface="+mn-lt"/>
        </a:defRPr>
      </a:lvl3pPr>
      <a:lvl4pPr marL="1693690" indent="-387310" algn="l" rtl="0" eaLnBrk="1" fontAlgn="base" hangingPunct="1">
        <a:spcBef>
          <a:spcPct val="20000"/>
        </a:spcBef>
        <a:spcAft>
          <a:spcPct val="0"/>
        </a:spcAft>
        <a:buClr>
          <a:schemeClr val="accent2"/>
        </a:buClr>
        <a:buFont typeface="Wingdings" pitchFamily="2" charset="2"/>
        <a:buChar char="n"/>
        <a:defRPr sz="1600">
          <a:solidFill>
            <a:schemeClr val="tx1"/>
          </a:solidFill>
          <a:latin typeface="+mn-lt"/>
        </a:defRPr>
      </a:lvl4pPr>
      <a:lvl5pPr marL="2093699" indent="-398423" algn="l" rtl="0" eaLnBrk="1" fontAlgn="base" hangingPunct="1">
        <a:spcBef>
          <a:spcPct val="25000"/>
        </a:spcBef>
        <a:spcAft>
          <a:spcPct val="0"/>
        </a:spcAft>
        <a:buClr>
          <a:schemeClr val="accent2"/>
        </a:buClr>
        <a:buFont typeface="Wingdings" pitchFamily="2" charset="2"/>
        <a:buChar char="§"/>
        <a:defRPr sz="1600">
          <a:solidFill>
            <a:schemeClr val="tx1"/>
          </a:solidFill>
          <a:latin typeface="+mn-lt"/>
        </a:defRPr>
      </a:lvl5pPr>
      <a:lvl6pPr marL="2550852" indent="-398423" algn="l" rtl="0" eaLnBrk="1" fontAlgn="base" hangingPunct="1">
        <a:spcBef>
          <a:spcPct val="25000"/>
        </a:spcBef>
        <a:spcAft>
          <a:spcPct val="0"/>
        </a:spcAft>
        <a:buClr>
          <a:schemeClr val="accent2"/>
        </a:buClr>
        <a:buFont typeface="Wingdings" pitchFamily="2" charset="2"/>
        <a:buChar char="§"/>
        <a:defRPr sz="1600">
          <a:solidFill>
            <a:schemeClr val="tx1"/>
          </a:solidFill>
          <a:latin typeface="+mn-lt"/>
        </a:defRPr>
      </a:lvl6pPr>
      <a:lvl7pPr marL="3008004" indent="-398423" algn="l" rtl="0" eaLnBrk="1" fontAlgn="base" hangingPunct="1">
        <a:spcBef>
          <a:spcPct val="25000"/>
        </a:spcBef>
        <a:spcAft>
          <a:spcPct val="0"/>
        </a:spcAft>
        <a:buClr>
          <a:schemeClr val="accent2"/>
        </a:buClr>
        <a:buFont typeface="Wingdings" pitchFamily="2" charset="2"/>
        <a:buChar char="§"/>
        <a:defRPr sz="1600">
          <a:solidFill>
            <a:schemeClr val="tx1"/>
          </a:solidFill>
          <a:latin typeface="+mn-lt"/>
        </a:defRPr>
      </a:lvl7pPr>
      <a:lvl8pPr marL="3465158" indent="-398423" algn="l" rtl="0" eaLnBrk="1" fontAlgn="base" hangingPunct="1">
        <a:spcBef>
          <a:spcPct val="25000"/>
        </a:spcBef>
        <a:spcAft>
          <a:spcPct val="0"/>
        </a:spcAft>
        <a:buClr>
          <a:schemeClr val="accent2"/>
        </a:buClr>
        <a:buFont typeface="Wingdings" pitchFamily="2" charset="2"/>
        <a:buChar char="§"/>
        <a:defRPr sz="1600">
          <a:solidFill>
            <a:schemeClr val="tx1"/>
          </a:solidFill>
          <a:latin typeface="+mn-lt"/>
        </a:defRPr>
      </a:lvl8pPr>
      <a:lvl9pPr marL="3922311" indent="-398423" algn="l" rtl="0" eaLnBrk="1" fontAlgn="base" hangingPunct="1">
        <a:spcBef>
          <a:spcPct val="25000"/>
        </a:spcBef>
        <a:spcAft>
          <a:spcPct val="0"/>
        </a:spcAft>
        <a:buClr>
          <a:schemeClr val="accent2"/>
        </a:buClr>
        <a:buFont typeface="Wingdings" pitchFamily="2" charset="2"/>
        <a:buChar char="§"/>
        <a:defRPr sz="1600">
          <a:solidFill>
            <a:schemeClr val="tx1"/>
          </a:solidFill>
          <a:latin typeface="+mn-lt"/>
        </a:defRPr>
      </a:lvl9pPr>
    </p:bodyStyle>
    <p:otherStyle>
      <a:defPPr>
        <a:defRPr lang="en-US"/>
      </a:defPPr>
      <a:lvl1pPr marL="0" algn="l" defTabSz="914307" rtl="0" eaLnBrk="1" latinLnBrk="0" hangingPunct="1">
        <a:defRPr sz="1800" kern="1200">
          <a:solidFill>
            <a:schemeClr val="tx1"/>
          </a:solidFill>
          <a:latin typeface="+mn-lt"/>
          <a:ea typeface="+mn-ea"/>
          <a:cs typeface="+mn-cs"/>
        </a:defRPr>
      </a:lvl1pPr>
      <a:lvl2pPr marL="457153" algn="l" defTabSz="914307" rtl="0" eaLnBrk="1" latinLnBrk="0" hangingPunct="1">
        <a:defRPr sz="1800" kern="1200">
          <a:solidFill>
            <a:schemeClr val="tx1"/>
          </a:solidFill>
          <a:latin typeface="+mn-lt"/>
          <a:ea typeface="+mn-ea"/>
          <a:cs typeface="+mn-cs"/>
        </a:defRPr>
      </a:lvl2pPr>
      <a:lvl3pPr marL="914307" algn="l" defTabSz="914307" rtl="0" eaLnBrk="1" latinLnBrk="0" hangingPunct="1">
        <a:defRPr sz="1800" kern="1200">
          <a:solidFill>
            <a:schemeClr val="tx1"/>
          </a:solidFill>
          <a:latin typeface="+mn-lt"/>
          <a:ea typeface="+mn-ea"/>
          <a:cs typeface="+mn-cs"/>
        </a:defRPr>
      </a:lvl3pPr>
      <a:lvl4pPr marL="1371459" algn="l" defTabSz="914307" rtl="0" eaLnBrk="1" latinLnBrk="0" hangingPunct="1">
        <a:defRPr sz="1800" kern="1200">
          <a:solidFill>
            <a:schemeClr val="tx1"/>
          </a:solidFill>
          <a:latin typeface="+mn-lt"/>
          <a:ea typeface="+mn-ea"/>
          <a:cs typeface="+mn-cs"/>
        </a:defRPr>
      </a:lvl4pPr>
      <a:lvl5pPr marL="1828613" algn="l" defTabSz="914307" rtl="0" eaLnBrk="1" latinLnBrk="0" hangingPunct="1">
        <a:defRPr sz="1800" kern="1200">
          <a:solidFill>
            <a:schemeClr val="tx1"/>
          </a:solidFill>
          <a:latin typeface="+mn-lt"/>
          <a:ea typeface="+mn-ea"/>
          <a:cs typeface="+mn-cs"/>
        </a:defRPr>
      </a:lvl5pPr>
      <a:lvl6pPr marL="2285766" algn="l" defTabSz="914307" rtl="0" eaLnBrk="1" latinLnBrk="0" hangingPunct="1">
        <a:defRPr sz="1800" kern="1200">
          <a:solidFill>
            <a:schemeClr val="tx1"/>
          </a:solidFill>
          <a:latin typeface="+mn-lt"/>
          <a:ea typeface="+mn-ea"/>
          <a:cs typeface="+mn-cs"/>
        </a:defRPr>
      </a:lvl6pPr>
      <a:lvl7pPr marL="2742919" algn="l" defTabSz="914307" rtl="0" eaLnBrk="1" latinLnBrk="0" hangingPunct="1">
        <a:defRPr sz="1800" kern="1200">
          <a:solidFill>
            <a:schemeClr val="tx1"/>
          </a:solidFill>
          <a:latin typeface="+mn-lt"/>
          <a:ea typeface="+mn-ea"/>
          <a:cs typeface="+mn-cs"/>
        </a:defRPr>
      </a:lvl7pPr>
      <a:lvl8pPr marL="3200073" algn="l" defTabSz="914307" rtl="0" eaLnBrk="1" latinLnBrk="0" hangingPunct="1">
        <a:defRPr sz="1800" kern="1200">
          <a:solidFill>
            <a:schemeClr val="tx1"/>
          </a:solidFill>
          <a:latin typeface="+mn-lt"/>
          <a:ea typeface="+mn-ea"/>
          <a:cs typeface="+mn-cs"/>
        </a:defRPr>
      </a:lvl8pPr>
      <a:lvl9pPr marL="3657225" algn="l" defTabSz="9143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9.bin"/><Relationship Id="rId5" Type="http://schemas.openxmlformats.org/officeDocument/2006/relationships/image" Target="../media/image29.emf"/><Relationship Id="rId6" Type="http://schemas.openxmlformats.org/officeDocument/2006/relationships/oleObject" Target="../embeddings/oleObject10.bin"/><Relationship Id="rId7" Type="http://schemas.openxmlformats.org/officeDocument/2006/relationships/image" Target="../media/image30.emf"/><Relationship Id="rId8" Type="http://schemas.openxmlformats.org/officeDocument/2006/relationships/oleObject" Target="../embeddings/oleObject11.bin"/><Relationship Id="rId9" Type="http://schemas.openxmlformats.org/officeDocument/2006/relationships/image" Target="../media/image31.emf"/><Relationship Id="rId1" Type="http://schemas.openxmlformats.org/officeDocument/2006/relationships/vmlDrawing" Target="../drawings/vmlDrawing3.vml"/><Relationship Id="rId2"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12.bin"/><Relationship Id="rId5" Type="http://schemas.openxmlformats.org/officeDocument/2006/relationships/image" Target="../media/image32.emf"/><Relationship Id="rId6" Type="http://schemas.openxmlformats.org/officeDocument/2006/relationships/oleObject" Target="../embeddings/oleObject13.bin"/><Relationship Id="rId7" Type="http://schemas.openxmlformats.org/officeDocument/2006/relationships/image" Target="../media/image33.emf"/><Relationship Id="rId8" Type="http://schemas.openxmlformats.org/officeDocument/2006/relationships/oleObject" Target="../embeddings/oleObject14.bin"/><Relationship Id="rId9" Type="http://schemas.openxmlformats.org/officeDocument/2006/relationships/image" Target="../media/image34.emf"/><Relationship Id="rId10" Type="http://schemas.openxmlformats.org/officeDocument/2006/relationships/oleObject" Target="../embeddings/oleObject15.bin"/><Relationship Id="rId11" Type="http://schemas.openxmlformats.org/officeDocument/2006/relationships/image" Target="../media/image35.emf"/><Relationship Id="rId1" Type="http://schemas.openxmlformats.org/officeDocument/2006/relationships/vmlDrawing" Target="../drawings/vmlDrawing4.vml"/><Relationship Id="rId2"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1" Type="http://schemas.openxmlformats.org/officeDocument/2006/relationships/image" Target="../media/image39.emf"/><Relationship Id="rId12" Type="http://schemas.openxmlformats.org/officeDocument/2006/relationships/oleObject" Target="../embeddings/oleObject20.bin"/><Relationship Id="rId13" Type="http://schemas.openxmlformats.org/officeDocument/2006/relationships/image" Target="../media/image40.emf"/><Relationship Id="rId14" Type="http://schemas.openxmlformats.org/officeDocument/2006/relationships/oleObject" Target="../embeddings/oleObject21.bin"/><Relationship Id="rId15" Type="http://schemas.openxmlformats.org/officeDocument/2006/relationships/image" Target="../media/image41.emf"/><Relationship Id="rId1" Type="http://schemas.openxmlformats.org/officeDocument/2006/relationships/vmlDrawing" Target="../drawings/vmlDrawing5.vml"/><Relationship Id="rId2" Type="http://schemas.openxmlformats.org/officeDocument/2006/relationships/slideLayout" Target="../slideLayouts/slideLayout13.xml"/><Relationship Id="rId3" Type="http://schemas.openxmlformats.org/officeDocument/2006/relationships/notesSlide" Target="../notesSlides/notesSlide12.xml"/><Relationship Id="rId4" Type="http://schemas.openxmlformats.org/officeDocument/2006/relationships/oleObject" Target="../embeddings/oleObject16.bin"/><Relationship Id="rId5" Type="http://schemas.openxmlformats.org/officeDocument/2006/relationships/image" Target="../media/image36.emf"/><Relationship Id="rId6" Type="http://schemas.openxmlformats.org/officeDocument/2006/relationships/oleObject" Target="../embeddings/oleObject17.bin"/><Relationship Id="rId7" Type="http://schemas.openxmlformats.org/officeDocument/2006/relationships/image" Target="../media/image37.emf"/><Relationship Id="rId8" Type="http://schemas.openxmlformats.org/officeDocument/2006/relationships/oleObject" Target="../embeddings/oleObject18.bin"/><Relationship Id="rId9" Type="http://schemas.openxmlformats.org/officeDocument/2006/relationships/image" Target="../media/image38.emf"/><Relationship Id="rId10" Type="http://schemas.openxmlformats.org/officeDocument/2006/relationships/oleObject" Target="../embeddings/oleObject19.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22.bin"/><Relationship Id="rId5" Type="http://schemas.openxmlformats.org/officeDocument/2006/relationships/image" Target="../media/image42.emf"/><Relationship Id="rId6" Type="http://schemas.openxmlformats.org/officeDocument/2006/relationships/oleObject" Target="../embeddings/oleObject23.bin"/><Relationship Id="rId7" Type="http://schemas.openxmlformats.org/officeDocument/2006/relationships/image" Target="../media/image43.emf"/><Relationship Id="rId8" Type="http://schemas.openxmlformats.org/officeDocument/2006/relationships/oleObject" Target="../embeddings/oleObject24.bin"/><Relationship Id="rId9" Type="http://schemas.openxmlformats.org/officeDocument/2006/relationships/image" Target="../media/image44.emf"/><Relationship Id="rId10" Type="http://schemas.openxmlformats.org/officeDocument/2006/relationships/oleObject" Target="../embeddings/oleObject25.bin"/><Relationship Id="rId11" Type="http://schemas.openxmlformats.org/officeDocument/2006/relationships/image" Target="../media/image45.emf"/><Relationship Id="rId1" Type="http://schemas.openxmlformats.org/officeDocument/2006/relationships/vmlDrawing" Target="../drawings/vmlDrawing6.vml"/><Relationship Id="rId2"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1" Type="http://schemas.openxmlformats.org/officeDocument/2006/relationships/image" Target="../media/image48.emf"/><Relationship Id="rId12" Type="http://schemas.openxmlformats.org/officeDocument/2006/relationships/oleObject" Target="../embeddings/oleObject30.bin"/><Relationship Id="rId13" Type="http://schemas.openxmlformats.org/officeDocument/2006/relationships/image" Target="../media/image49.emf"/><Relationship Id="rId1" Type="http://schemas.openxmlformats.org/officeDocument/2006/relationships/vmlDrawing" Target="../drawings/vmlDrawing7.vml"/><Relationship Id="rId2" Type="http://schemas.openxmlformats.org/officeDocument/2006/relationships/slideLayout" Target="../slideLayouts/slideLayout13.xml"/><Relationship Id="rId3" Type="http://schemas.openxmlformats.org/officeDocument/2006/relationships/notesSlide" Target="../notesSlides/notesSlide16.xml"/><Relationship Id="rId4" Type="http://schemas.openxmlformats.org/officeDocument/2006/relationships/oleObject" Target="../embeddings/oleObject26.bin"/><Relationship Id="rId5" Type="http://schemas.openxmlformats.org/officeDocument/2006/relationships/image" Target="../media/image45.emf"/><Relationship Id="rId6" Type="http://schemas.openxmlformats.org/officeDocument/2006/relationships/oleObject" Target="../embeddings/oleObject27.bin"/><Relationship Id="rId7" Type="http://schemas.openxmlformats.org/officeDocument/2006/relationships/image" Target="../media/image46.emf"/><Relationship Id="rId8" Type="http://schemas.openxmlformats.org/officeDocument/2006/relationships/oleObject" Target="../embeddings/oleObject28.bin"/><Relationship Id="rId9" Type="http://schemas.openxmlformats.org/officeDocument/2006/relationships/image" Target="../media/image47.emf"/><Relationship Id="rId10" Type="http://schemas.openxmlformats.org/officeDocument/2006/relationships/oleObject" Target="../embeddings/oleObject29.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50.emf"/></Relationships>
</file>

<file path=ppt/slides/_rels/slide18.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3.emf"/></Relationships>
</file>

<file path=ppt/slides/_rels/slide2.xml.rels><?xml version="1.0" encoding="UTF-8" standalone="yes"?>
<Relationships xmlns="http://schemas.openxmlformats.org/package/2006/relationships"><Relationship Id="rId11" Type="http://schemas.openxmlformats.org/officeDocument/2006/relationships/image" Target="../media/image12.png"/><Relationship Id="rId12" Type="http://schemas.openxmlformats.org/officeDocument/2006/relationships/image" Target="../media/image13.png"/><Relationship Id="rId13" Type="http://schemas.openxmlformats.org/officeDocument/2006/relationships/image" Target="../media/image14.png"/><Relationship Id="rId1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jpg"/><Relationship Id="rId6" Type="http://schemas.openxmlformats.org/officeDocument/2006/relationships/image" Target="../media/image7.jp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jpeg"/><Relationship Id="rId10"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17.png"/><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57.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31.bin"/><Relationship Id="rId5" Type="http://schemas.openxmlformats.org/officeDocument/2006/relationships/image" Target="../media/image58.emf"/><Relationship Id="rId6" Type="http://schemas.openxmlformats.org/officeDocument/2006/relationships/image" Target="../media/image59.emf"/><Relationship Id="rId1" Type="http://schemas.openxmlformats.org/officeDocument/2006/relationships/vmlDrawing" Target="../drawings/vmlDrawing8.vml"/><Relationship Id="rId2"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59.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oleObject" Target="../embeddings/oleObject32.bin"/><Relationship Id="rId5" Type="http://schemas.openxmlformats.org/officeDocument/2006/relationships/image" Target="../media/image60.emf"/><Relationship Id="rId6" Type="http://schemas.openxmlformats.org/officeDocument/2006/relationships/oleObject" Target="../embeddings/oleObject33.bin"/><Relationship Id="rId7" Type="http://schemas.openxmlformats.org/officeDocument/2006/relationships/image" Target="../media/image61.emf"/><Relationship Id="rId8" Type="http://schemas.openxmlformats.org/officeDocument/2006/relationships/oleObject" Target="../embeddings/oleObject34.bin"/><Relationship Id="rId9" Type="http://schemas.openxmlformats.org/officeDocument/2006/relationships/image" Target="../media/image62.emf"/><Relationship Id="rId10" Type="http://schemas.openxmlformats.org/officeDocument/2006/relationships/oleObject" Target="../embeddings/oleObject35.bin"/><Relationship Id="rId11" Type="http://schemas.openxmlformats.org/officeDocument/2006/relationships/image" Target="../media/image63.emf"/><Relationship Id="rId1" Type="http://schemas.openxmlformats.org/officeDocument/2006/relationships/vmlDrawing" Target="../drawings/vmlDrawing9.vml"/><Relationship Id="rId2"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9" Type="http://schemas.openxmlformats.org/officeDocument/2006/relationships/image" Target="../media/image71.png"/><Relationship Id="rId20" Type="http://schemas.openxmlformats.org/officeDocument/2006/relationships/oleObject" Target="../embeddings/oleObject36.bin"/><Relationship Id="rId21" Type="http://schemas.openxmlformats.org/officeDocument/2006/relationships/image" Target="../media/image64.emf"/><Relationship Id="rId22" Type="http://schemas.openxmlformats.org/officeDocument/2006/relationships/oleObject" Target="../embeddings/oleObject37.bin"/><Relationship Id="rId23" Type="http://schemas.openxmlformats.org/officeDocument/2006/relationships/image" Target="../media/image65.emf"/><Relationship Id="rId10" Type="http://schemas.openxmlformats.org/officeDocument/2006/relationships/image" Target="../media/image72.png"/><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 Id="rId14" Type="http://schemas.openxmlformats.org/officeDocument/2006/relationships/image" Target="../media/image76.png"/><Relationship Id="rId15" Type="http://schemas.openxmlformats.org/officeDocument/2006/relationships/image" Target="../media/image77.png"/><Relationship Id="rId16" Type="http://schemas.openxmlformats.org/officeDocument/2006/relationships/image" Target="../media/image78.png"/><Relationship Id="rId17" Type="http://schemas.openxmlformats.org/officeDocument/2006/relationships/image" Target="../media/image79.png"/><Relationship Id="rId18" Type="http://schemas.openxmlformats.org/officeDocument/2006/relationships/image" Target="../media/image80.png"/><Relationship Id="rId19" Type="http://schemas.openxmlformats.org/officeDocument/2006/relationships/image" Target="../media/image81.png"/><Relationship Id="rId1" Type="http://schemas.openxmlformats.org/officeDocument/2006/relationships/vmlDrawing" Target="../drawings/vmlDrawing10.vml"/><Relationship Id="rId2" Type="http://schemas.openxmlformats.org/officeDocument/2006/relationships/slideLayout" Target="../slideLayouts/slideLayout13.xml"/><Relationship Id="rId3" Type="http://schemas.openxmlformats.org/officeDocument/2006/relationships/notesSlide" Target="../notesSlides/notesSlide29.xml"/><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s>
</file>

<file path=ppt/slides/_rels/slide34.xml.rels><?xml version="1.0" encoding="UTF-8" standalone="yes"?>
<Relationships xmlns="http://schemas.openxmlformats.org/package/2006/relationships"><Relationship Id="rId9" Type="http://schemas.openxmlformats.org/officeDocument/2006/relationships/image" Target="../media/image71.png"/><Relationship Id="rId20" Type="http://schemas.openxmlformats.org/officeDocument/2006/relationships/image" Target="../media/image82.png"/><Relationship Id="rId21" Type="http://schemas.openxmlformats.org/officeDocument/2006/relationships/image" Target="../media/image83.png"/><Relationship Id="rId22" Type="http://schemas.openxmlformats.org/officeDocument/2006/relationships/oleObject" Target="../embeddings/oleObject38.bin"/><Relationship Id="rId23" Type="http://schemas.openxmlformats.org/officeDocument/2006/relationships/image" Target="../media/image64.emf"/><Relationship Id="rId10" Type="http://schemas.openxmlformats.org/officeDocument/2006/relationships/image" Target="../media/image72.png"/><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 Id="rId14" Type="http://schemas.openxmlformats.org/officeDocument/2006/relationships/image" Target="../media/image76.png"/><Relationship Id="rId15" Type="http://schemas.openxmlformats.org/officeDocument/2006/relationships/image" Target="../media/image77.png"/><Relationship Id="rId16" Type="http://schemas.openxmlformats.org/officeDocument/2006/relationships/image" Target="../media/image78.png"/><Relationship Id="rId17" Type="http://schemas.openxmlformats.org/officeDocument/2006/relationships/image" Target="../media/image79.png"/><Relationship Id="rId18" Type="http://schemas.openxmlformats.org/officeDocument/2006/relationships/image" Target="../media/image80.png"/><Relationship Id="rId19" Type="http://schemas.openxmlformats.org/officeDocument/2006/relationships/image" Target="../media/image81.png"/><Relationship Id="rId1" Type="http://schemas.openxmlformats.org/officeDocument/2006/relationships/vmlDrawing" Target="../drawings/vmlDrawing11.vml"/><Relationship Id="rId2" Type="http://schemas.openxmlformats.org/officeDocument/2006/relationships/slideLayout" Target="../slideLayouts/slideLayout13.xml"/><Relationship Id="rId3" Type="http://schemas.openxmlformats.org/officeDocument/2006/relationships/notesSlide" Target="../notesSlides/notesSlide30.xml"/><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s>
</file>

<file path=ppt/slides/_rels/slide35.xml.rels><?xml version="1.0" encoding="UTF-8" standalone="yes"?>
<Relationships xmlns="http://schemas.openxmlformats.org/package/2006/relationships"><Relationship Id="rId9" Type="http://schemas.openxmlformats.org/officeDocument/2006/relationships/image" Target="../media/image71.png"/><Relationship Id="rId20" Type="http://schemas.openxmlformats.org/officeDocument/2006/relationships/image" Target="../media/image82.png"/><Relationship Id="rId21" Type="http://schemas.openxmlformats.org/officeDocument/2006/relationships/image" Target="../media/image83.png"/><Relationship Id="rId22" Type="http://schemas.openxmlformats.org/officeDocument/2006/relationships/oleObject" Target="../embeddings/oleObject39.bin"/><Relationship Id="rId23" Type="http://schemas.openxmlformats.org/officeDocument/2006/relationships/image" Target="../media/image64.emf"/><Relationship Id="rId10" Type="http://schemas.openxmlformats.org/officeDocument/2006/relationships/image" Target="../media/image72.png"/><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 Id="rId14" Type="http://schemas.openxmlformats.org/officeDocument/2006/relationships/image" Target="../media/image76.png"/><Relationship Id="rId15" Type="http://schemas.openxmlformats.org/officeDocument/2006/relationships/image" Target="../media/image77.png"/><Relationship Id="rId16" Type="http://schemas.openxmlformats.org/officeDocument/2006/relationships/image" Target="../media/image78.png"/><Relationship Id="rId17" Type="http://schemas.openxmlformats.org/officeDocument/2006/relationships/image" Target="../media/image79.png"/><Relationship Id="rId18" Type="http://schemas.openxmlformats.org/officeDocument/2006/relationships/image" Target="../media/image80.png"/><Relationship Id="rId19" Type="http://schemas.openxmlformats.org/officeDocument/2006/relationships/image" Target="../media/image81.png"/><Relationship Id="rId1" Type="http://schemas.openxmlformats.org/officeDocument/2006/relationships/vmlDrawing" Target="../drawings/vmlDrawing12.vml"/><Relationship Id="rId2" Type="http://schemas.openxmlformats.org/officeDocument/2006/relationships/slideLayout" Target="../slideLayouts/slideLayout13.xml"/><Relationship Id="rId3" Type="http://schemas.openxmlformats.org/officeDocument/2006/relationships/notesSlide" Target="../notesSlides/notesSlide31.xml"/><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1" Type="http://schemas.openxmlformats.org/officeDocument/2006/relationships/image" Target="../media/image92.emf"/><Relationship Id="rId12" Type="http://schemas.openxmlformats.org/officeDocument/2006/relationships/image" Target="../media/image93.emf"/><Relationship Id="rId1" Type="http://schemas.openxmlformats.org/officeDocument/2006/relationships/vmlDrawing" Target="../drawings/vmlDrawing13.vml"/><Relationship Id="rId2" Type="http://schemas.openxmlformats.org/officeDocument/2006/relationships/slideLayout" Target="../slideLayouts/slideLayout29.xml"/><Relationship Id="rId3" Type="http://schemas.openxmlformats.org/officeDocument/2006/relationships/notesSlide" Target="../notesSlides/notesSlide34.xml"/><Relationship Id="rId4" Type="http://schemas.openxmlformats.org/officeDocument/2006/relationships/image" Target="../media/image87.emf"/><Relationship Id="rId5" Type="http://schemas.openxmlformats.org/officeDocument/2006/relationships/image" Target="../media/image88.emf"/><Relationship Id="rId6" Type="http://schemas.openxmlformats.org/officeDocument/2006/relationships/oleObject" Target="../embeddings/oleObject40.bin"/><Relationship Id="rId7" Type="http://schemas.openxmlformats.org/officeDocument/2006/relationships/image" Target="../media/image86.emf"/><Relationship Id="rId8" Type="http://schemas.openxmlformats.org/officeDocument/2006/relationships/image" Target="../media/image89.emf"/><Relationship Id="rId9" Type="http://schemas.openxmlformats.org/officeDocument/2006/relationships/image" Target="../media/image90.emf"/><Relationship Id="rId10" Type="http://schemas.openxmlformats.org/officeDocument/2006/relationships/image" Target="../media/image91.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95.emf"/><Relationship Id="rId5" Type="http://schemas.openxmlformats.org/officeDocument/2006/relationships/image" Target="../media/image96.emf"/><Relationship Id="rId6" Type="http://schemas.openxmlformats.org/officeDocument/2006/relationships/image" Target="../media/image97.emf"/><Relationship Id="rId7" Type="http://schemas.openxmlformats.org/officeDocument/2006/relationships/image" Target="../media/image98.emf"/><Relationship Id="rId8" Type="http://schemas.openxmlformats.org/officeDocument/2006/relationships/image" Target="../media/image99.emf"/><Relationship Id="rId9" Type="http://schemas.openxmlformats.org/officeDocument/2006/relationships/oleObject" Target="../embeddings/oleObject41.bin"/><Relationship Id="rId10" Type="http://schemas.openxmlformats.org/officeDocument/2006/relationships/image" Target="../media/image94.emf"/><Relationship Id="rId1" Type="http://schemas.openxmlformats.org/officeDocument/2006/relationships/vmlDrawing" Target="../drawings/vmlDrawing14.vml"/><Relationship Id="rId2"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6.xml"/><Relationship Id="rId3" Type="http://schemas.openxmlformats.org/officeDocument/2006/relationships/image" Target="../media/image100.emf"/></Relationships>
</file>

<file path=ppt/slides/_rels/slide42.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7.png"/><Relationship Id="rId5" Type="http://schemas.openxmlformats.org/officeDocument/2006/relationships/image" Target="../media/image102.png"/><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oleObject" Target="../embeddings/oleObject42.bin"/><Relationship Id="rId5" Type="http://schemas.openxmlformats.org/officeDocument/2006/relationships/image" Target="../media/image103.emf"/><Relationship Id="rId1" Type="http://schemas.openxmlformats.org/officeDocument/2006/relationships/vmlDrawing" Target="../drawings/vmlDrawing15.vml"/><Relationship Id="rId2"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oleObject" Target="../embeddings/oleObject43.bin"/><Relationship Id="rId5" Type="http://schemas.openxmlformats.org/officeDocument/2006/relationships/image" Target="../media/image103.emf"/><Relationship Id="rId1" Type="http://schemas.openxmlformats.org/officeDocument/2006/relationships/vmlDrawing" Target="../drawings/vmlDrawing16.vml"/><Relationship Id="rId2"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4" Type="http://schemas.openxmlformats.org/officeDocument/2006/relationships/oleObject" Target="../embeddings/oleObject44.bin"/><Relationship Id="rId5" Type="http://schemas.openxmlformats.org/officeDocument/2006/relationships/image" Target="../media/image103.emf"/><Relationship Id="rId6" Type="http://schemas.openxmlformats.org/officeDocument/2006/relationships/oleObject" Target="../embeddings/oleObject45.bin"/><Relationship Id="rId7" Type="http://schemas.openxmlformats.org/officeDocument/2006/relationships/image" Target="../media/image104.emf"/><Relationship Id="rId1" Type="http://schemas.openxmlformats.org/officeDocument/2006/relationships/vmlDrawing" Target="../drawings/vmlDrawing17.vml"/><Relationship Id="rId2"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oleObject" Target="../embeddings/oleObject46.bin"/><Relationship Id="rId5" Type="http://schemas.openxmlformats.org/officeDocument/2006/relationships/image" Target="../media/image105.emf"/><Relationship Id="rId6" Type="http://schemas.openxmlformats.org/officeDocument/2006/relationships/oleObject" Target="../embeddings/oleObject47.bin"/><Relationship Id="rId7" Type="http://schemas.openxmlformats.org/officeDocument/2006/relationships/image" Target="../media/image106.emf"/><Relationship Id="rId1" Type="http://schemas.openxmlformats.org/officeDocument/2006/relationships/vmlDrawing" Target="../drawings/vmlDrawing18.vml"/><Relationship Id="rId2"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4" Type="http://schemas.openxmlformats.org/officeDocument/2006/relationships/oleObject" Target="../embeddings/oleObject48.bin"/><Relationship Id="rId5" Type="http://schemas.openxmlformats.org/officeDocument/2006/relationships/image" Target="../media/image107.emf"/><Relationship Id="rId6" Type="http://schemas.openxmlformats.org/officeDocument/2006/relationships/oleObject" Target="../embeddings/oleObject49.bin"/><Relationship Id="rId7" Type="http://schemas.openxmlformats.org/officeDocument/2006/relationships/image" Target="../media/image108.emf"/><Relationship Id="rId1" Type="http://schemas.openxmlformats.org/officeDocument/2006/relationships/vmlDrawing" Target="../drawings/vmlDrawing19.vml"/><Relationship Id="rId2"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4" Type="http://schemas.openxmlformats.org/officeDocument/2006/relationships/oleObject" Target="../embeddings/oleObject50.bin"/><Relationship Id="rId5" Type="http://schemas.openxmlformats.org/officeDocument/2006/relationships/image" Target="../media/image109.emf"/><Relationship Id="rId6" Type="http://schemas.openxmlformats.org/officeDocument/2006/relationships/oleObject" Target="../embeddings/oleObject51.bin"/><Relationship Id="rId7" Type="http://schemas.openxmlformats.org/officeDocument/2006/relationships/image" Target="../media/image110.emf"/><Relationship Id="rId1" Type="http://schemas.openxmlformats.org/officeDocument/2006/relationships/vmlDrawing" Target="../drawings/vmlDrawing20.vml"/><Relationship Id="rId2"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4" Type="http://schemas.openxmlformats.org/officeDocument/2006/relationships/oleObject" Target="../embeddings/oleObject52.bin"/><Relationship Id="rId5" Type="http://schemas.openxmlformats.org/officeDocument/2006/relationships/image" Target="../media/image111.emf"/><Relationship Id="rId6" Type="http://schemas.openxmlformats.org/officeDocument/2006/relationships/oleObject" Target="../embeddings/oleObject53.bin"/><Relationship Id="rId7" Type="http://schemas.openxmlformats.org/officeDocument/2006/relationships/image" Target="../media/image112.emf"/><Relationship Id="rId1" Type="http://schemas.openxmlformats.org/officeDocument/2006/relationships/vmlDrawing" Target="../drawings/vmlDrawing21.vml"/><Relationship Id="rId2"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jpe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5.xml"/><Relationship Id="rId4" Type="http://schemas.openxmlformats.org/officeDocument/2006/relationships/oleObject" Target="../embeddings/oleObject54.bin"/><Relationship Id="rId5" Type="http://schemas.openxmlformats.org/officeDocument/2006/relationships/image" Target="../media/image113.emf"/><Relationship Id="rId6" Type="http://schemas.openxmlformats.org/officeDocument/2006/relationships/oleObject" Target="../embeddings/oleObject55.bin"/><Relationship Id="rId7" Type="http://schemas.openxmlformats.org/officeDocument/2006/relationships/image" Target="../media/image114.emf"/><Relationship Id="rId1" Type="http://schemas.openxmlformats.org/officeDocument/2006/relationships/vmlDrawing" Target="../drawings/vmlDrawing22.vml"/><Relationship Id="rId2"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4" Type="http://schemas.openxmlformats.org/officeDocument/2006/relationships/oleObject" Target="../embeddings/oleObject56.bin"/><Relationship Id="rId5" Type="http://schemas.openxmlformats.org/officeDocument/2006/relationships/image" Target="../media/image113.emf"/><Relationship Id="rId6" Type="http://schemas.openxmlformats.org/officeDocument/2006/relationships/oleObject" Target="../embeddings/oleObject57.bin"/><Relationship Id="rId7" Type="http://schemas.openxmlformats.org/officeDocument/2006/relationships/image" Target="../media/image115.emf"/><Relationship Id="rId1" Type="http://schemas.openxmlformats.org/officeDocument/2006/relationships/vmlDrawing" Target="../drawings/vmlDrawing23.vml"/><Relationship Id="rId2"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7.xml"/><Relationship Id="rId4" Type="http://schemas.openxmlformats.org/officeDocument/2006/relationships/oleObject" Target="../embeddings/oleObject58.bin"/><Relationship Id="rId5" Type="http://schemas.openxmlformats.org/officeDocument/2006/relationships/image" Target="../media/image113.emf"/><Relationship Id="rId6" Type="http://schemas.openxmlformats.org/officeDocument/2006/relationships/oleObject" Target="../embeddings/oleObject59.bin"/><Relationship Id="rId7" Type="http://schemas.openxmlformats.org/officeDocument/2006/relationships/image" Target="../media/image115.emf"/><Relationship Id="rId1" Type="http://schemas.openxmlformats.org/officeDocument/2006/relationships/vmlDrawing" Target="../drawings/vmlDrawing24.vml"/><Relationship Id="rId2"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8.xml"/><Relationship Id="rId4" Type="http://schemas.openxmlformats.org/officeDocument/2006/relationships/oleObject" Target="../embeddings/oleObject60.bin"/><Relationship Id="rId5" Type="http://schemas.openxmlformats.org/officeDocument/2006/relationships/image" Target="../media/image113.emf"/><Relationship Id="rId6" Type="http://schemas.openxmlformats.org/officeDocument/2006/relationships/oleObject" Target="../embeddings/oleObject61.bin"/><Relationship Id="rId7" Type="http://schemas.openxmlformats.org/officeDocument/2006/relationships/image" Target="../media/image115.emf"/><Relationship Id="rId1" Type="http://schemas.openxmlformats.org/officeDocument/2006/relationships/vmlDrawing" Target="../drawings/vmlDrawing25.vml"/><Relationship Id="rId2"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9.xml"/><Relationship Id="rId4" Type="http://schemas.openxmlformats.org/officeDocument/2006/relationships/oleObject" Target="../embeddings/oleObject62.bin"/><Relationship Id="rId5" Type="http://schemas.openxmlformats.org/officeDocument/2006/relationships/image" Target="../media/image113.emf"/><Relationship Id="rId6" Type="http://schemas.openxmlformats.org/officeDocument/2006/relationships/oleObject" Target="../embeddings/oleObject63.bin"/><Relationship Id="rId7" Type="http://schemas.openxmlformats.org/officeDocument/2006/relationships/image" Target="../media/image115.emf"/><Relationship Id="rId8" Type="http://schemas.openxmlformats.org/officeDocument/2006/relationships/oleObject" Target="../embeddings/oleObject64.bin"/><Relationship Id="rId9" Type="http://schemas.openxmlformats.org/officeDocument/2006/relationships/image" Target="../media/image116.emf"/><Relationship Id="rId1" Type="http://schemas.openxmlformats.org/officeDocument/2006/relationships/vmlDrawing" Target="../drawings/vmlDrawing26.vml"/><Relationship Id="rId2"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117.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118.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1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62.xml.rels><?xml version="1.0" encoding="UTF-8" standalone="yes"?>
<Relationships xmlns="http://schemas.openxmlformats.org/package/2006/relationships"><Relationship Id="rId11" Type="http://schemas.openxmlformats.org/officeDocument/2006/relationships/image" Target="../media/image123.emf"/><Relationship Id="rId12" Type="http://schemas.openxmlformats.org/officeDocument/2006/relationships/oleObject" Target="../embeddings/oleObject69.bin"/><Relationship Id="rId13" Type="http://schemas.openxmlformats.org/officeDocument/2006/relationships/image" Target="../media/image124.emf"/><Relationship Id="rId14" Type="http://schemas.openxmlformats.org/officeDocument/2006/relationships/image" Target="../media/image125.emf"/><Relationship Id="rId15" Type="http://schemas.openxmlformats.org/officeDocument/2006/relationships/image" Target="../media/image126.emf"/><Relationship Id="rId16" Type="http://schemas.openxmlformats.org/officeDocument/2006/relationships/image" Target="../media/image127.emf"/><Relationship Id="rId17" Type="http://schemas.openxmlformats.org/officeDocument/2006/relationships/image" Target="../media/image128.emf"/><Relationship Id="rId1" Type="http://schemas.openxmlformats.org/officeDocument/2006/relationships/vmlDrawing" Target="../drawings/vmlDrawing27.vml"/><Relationship Id="rId2" Type="http://schemas.openxmlformats.org/officeDocument/2006/relationships/slideLayout" Target="../slideLayouts/slideLayout13.xml"/><Relationship Id="rId3" Type="http://schemas.openxmlformats.org/officeDocument/2006/relationships/notesSlide" Target="../notesSlides/notesSlide57.xml"/><Relationship Id="rId4" Type="http://schemas.openxmlformats.org/officeDocument/2006/relationships/oleObject" Target="../embeddings/oleObject65.bin"/><Relationship Id="rId5" Type="http://schemas.openxmlformats.org/officeDocument/2006/relationships/image" Target="../media/image120.emf"/><Relationship Id="rId6" Type="http://schemas.openxmlformats.org/officeDocument/2006/relationships/oleObject" Target="../embeddings/oleObject66.bin"/><Relationship Id="rId7" Type="http://schemas.openxmlformats.org/officeDocument/2006/relationships/image" Target="../media/image121.emf"/><Relationship Id="rId8" Type="http://schemas.openxmlformats.org/officeDocument/2006/relationships/oleObject" Target="../embeddings/oleObject67.bin"/><Relationship Id="rId9" Type="http://schemas.openxmlformats.org/officeDocument/2006/relationships/image" Target="../media/image122.emf"/><Relationship Id="rId10" Type="http://schemas.openxmlformats.org/officeDocument/2006/relationships/oleObject" Target="../embeddings/oleObject68.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image" Target="../media/image131.emf"/><Relationship Id="rId5" Type="http://schemas.openxmlformats.org/officeDocument/2006/relationships/oleObject" Target="../embeddings/oleObject70.bin"/><Relationship Id="rId6" Type="http://schemas.openxmlformats.org/officeDocument/2006/relationships/image" Target="../media/image129.emf"/><Relationship Id="rId7" Type="http://schemas.openxmlformats.org/officeDocument/2006/relationships/oleObject" Target="../embeddings/oleObject71.bin"/><Relationship Id="rId8" Type="http://schemas.openxmlformats.org/officeDocument/2006/relationships/image" Target="../media/image130.emf"/><Relationship Id="rId1" Type="http://schemas.openxmlformats.org/officeDocument/2006/relationships/vmlDrawing" Target="../drawings/vmlDrawing28.vml"/><Relationship Id="rId2"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9.xml"/><Relationship Id="rId4" Type="http://schemas.openxmlformats.org/officeDocument/2006/relationships/oleObject" Target="../embeddings/oleObject72.bin"/><Relationship Id="rId5" Type="http://schemas.openxmlformats.org/officeDocument/2006/relationships/image" Target="../media/image132.emf"/><Relationship Id="rId1" Type="http://schemas.openxmlformats.org/officeDocument/2006/relationships/vmlDrawing" Target="../drawings/vmlDrawing29.vml"/><Relationship Id="rId2"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0.xml"/><Relationship Id="rId4" Type="http://schemas.openxmlformats.org/officeDocument/2006/relationships/oleObject" Target="../embeddings/oleObject73.bin"/><Relationship Id="rId5" Type="http://schemas.openxmlformats.org/officeDocument/2006/relationships/image" Target="../media/image133.emf"/><Relationship Id="rId1" Type="http://schemas.openxmlformats.org/officeDocument/2006/relationships/vmlDrawing" Target="../drawings/vmlDrawing30.vml"/><Relationship Id="rId2"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67.xml.rels><?xml version="1.0" encoding="UTF-8" standalone="yes"?>
<Relationships xmlns="http://schemas.openxmlformats.org/package/2006/relationships"><Relationship Id="rId3" Type="http://schemas.openxmlformats.org/officeDocument/2006/relationships/image" Target="../media/image134.emf"/><Relationship Id="rId4" Type="http://schemas.openxmlformats.org/officeDocument/2006/relationships/image" Target="../media/image135.emf"/><Relationship Id="rId5" Type="http://schemas.openxmlformats.org/officeDocument/2006/relationships/image" Target="../media/image136.emf"/><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jpe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image" Target="../media/image25.emf"/><Relationship Id="rId12" Type="http://schemas.openxmlformats.org/officeDocument/2006/relationships/oleObject" Target="../embeddings/oleObject5.bin"/><Relationship Id="rId13" Type="http://schemas.openxmlformats.org/officeDocument/2006/relationships/image" Target="../media/image26.emf"/><Relationship Id="rId1" Type="http://schemas.openxmlformats.org/officeDocument/2006/relationships/vmlDrawing" Target="../drawings/vmlDrawing1.vml"/><Relationship Id="rId2" Type="http://schemas.openxmlformats.org/officeDocument/2006/relationships/slideLayout" Target="../slideLayouts/slideLayout13.xml"/><Relationship Id="rId3" Type="http://schemas.openxmlformats.org/officeDocument/2006/relationships/notesSlide" Target="../notesSlides/notesSlide8.xml"/><Relationship Id="rId4" Type="http://schemas.openxmlformats.org/officeDocument/2006/relationships/oleObject" Target="../embeddings/oleObject1.bin"/><Relationship Id="rId5" Type="http://schemas.openxmlformats.org/officeDocument/2006/relationships/image" Target="../media/image22.emf"/><Relationship Id="rId6" Type="http://schemas.openxmlformats.org/officeDocument/2006/relationships/oleObject" Target="../embeddings/oleObject2.bin"/><Relationship Id="rId7" Type="http://schemas.openxmlformats.org/officeDocument/2006/relationships/image" Target="../media/image23.emf"/><Relationship Id="rId8" Type="http://schemas.openxmlformats.org/officeDocument/2006/relationships/oleObject" Target="../embeddings/oleObject3.bin"/><Relationship Id="rId9" Type="http://schemas.openxmlformats.org/officeDocument/2006/relationships/image" Target="../media/image24.emf"/><Relationship Id="rId10"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oleObject6.bin"/><Relationship Id="rId5" Type="http://schemas.openxmlformats.org/officeDocument/2006/relationships/image" Target="../media/image25.emf"/><Relationship Id="rId6" Type="http://schemas.openxmlformats.org/officeDocument/2006/relationships/oleObject" Target="../embeddings/oleObject7.bin"/><Relationship Id="rId7" Type="http://schemas.openxmlformats.org/officeDocument/2006/relationships/image" Target="../media/image23.emf"/><Relationship Id="rId8" Type="http://schemas.openxmlformats.org/officeDocument/2006/relationships/oleObject" Target="../embeddings/oleObject8.bin"/><Relationship Id="rId9" Type="http://schemas.openxmlformats.org/officeDocument/2006/relationships/image" Target="../media/image27.emf"/><Relationship Id="rId10" Type="http://schemas.openxmlformats.org/officeDocument/2006/relationships/image" Target="../media/image28.emf"/><Relationship Id="rId1" Type="http://schemas.openxmlformats.org/officeDocument/2006/relationships/vmlDrawing" Target="../drawings/vmlDrawing2.vml"/><Relationship Id="rId2"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5801" y="457200"/>
            <a:ext cx="7772400" cy="1524000"/>
          </a:xfrm>
        </p:spPr>
        <p:txBody>
          <a:bodyPr/>
          <a:lstStyle/>
          <a:p>
            <a:pPr algn="ctr" eaLnBrk="1" hangingPunct="1"/>
            <a:r>
              <a:rPr lang="en-US" altLang="zh-CN" sz="4000" dirty="0" smtClean="0">
                <a:ea typeface="宋体" pitchFamily="2" charset="-122"/>
              </a:rPr>
              <a:t>Autonomous Energy Grid </a:t>
            </a:r>
            <a:r>
              <a:rPr lang="en-US" altLang="zh-CN" sz="3200" dirty="0">
                <a:ea typeface="宋体" pitchFamily="2" charset="-122"/>
              </a:rPr>
              <a:t>o</a:t>
            </a:r>
            <a:r>
              <a:rPr lang="en-US" altLang="zh-CN" sz="3200" dirty="0" smtClean="0">
                <a:ea typeface="宋体" pitchFamily="2" charset="-122"/>
              </a:rPr>
              <a:t>ptimization</a:t>
            </a:r>
            <a:endParaRPr lang="en-US" sz="1800" dirty="0"/>
          </a:p>
        </p:txBody>
      </p:sp>
      <p:sp>
        <p:nvSpPr>
          <p:cNvPr id="5124" name="Line 4"/>
          <p:cNvSpPr>
            <a:spLocks noChangeShapeType="1"/>
          </p:cNvSpPr>
          <p:nvPr/>
        </p:nvSpPr>
        <p:spPr bwMode="auto">
          <a:xfrm>
            <a:off x="914400" y="2057400"/>
            <a:ext cx="7315200" cy="0"/>
          </a:xfrm>
          <a:prstGeom prst="line">
            <a:avLst/>
          </a:prstGeom>
          <a:noFill/>
          <a:ln w="57150">
            <a:solidFill>
              <a:schemeClr val="accent2"/>
            </a:solidFill>
            <a:round/>
            <a:headEnd/>
            <a:tailEnd/>
          </a:ln>
        </p:spPr>
        <p:txBody>
          <a:bodyPr lIns="91426" tIns="45712" rIns="91426" bIns="45712"/>
          <a:lstStyle/>
          <a:p>
            <a:endParaRPr lang="en-US">
              <a:solidFill>
                <a:srgbClr val="000000"/>
              </a:solidFill>
              <a:latin typeface="Arial" pitchFamily="34" charset="0"/>
            </a:endParaRPr>
          </a:p>
        </p:txBody>
      </p:sp>
      <p:sp>
        <p:nvSpPr>
          <p:cNvPr id="7" name="Rectangle 3"/>
          <p:cNvSpPr txBox="1">
            <a:spLocks noChangeArrowheads="1"/>
          </p:cNvSpPr>
          <p:nvPr/>
        </p:nvSpPr>
        <p:spPr bwMode="auto">
          <a:xfrm>
            <a:off x="1143000" y="2971800"/>
            <a:ext cx="6781800" cy="2667000"/>
          </a:xfrm>
          <a:prstGeom prst="rect">
            <a:avLst/>
          </a:prstGeom>
          <a:noFill/>
          <a:ln w="9525">
            <a:noFill/>
            <a:miter lim="800000"/>
            <a:headEnd/>
            <a:tailEnd/>
          </a:ln>
        </p:spPr>
        <p:txBody>
          <a:bodyPr vert="horz" wrap="square" lIns="91426" tIns="45712" rIns="91426" bIns="45712" numCol="1" anchor="t" anchorCtr="0" compatLnSpc="1">
            <a:prstTxWarp prst="textNoShape">
              <a:avLst/>
            </a:prstTxWarp>
          </a:bodyPr>
          <a:lstStyle/>
          <a:p>
            <a:pPr algn="ctr" defTabSz="914251" eaLnBrk="1" hangingPunct="1">
              <a:spcBef>
                <a:spcPct val="20000"/>
              </a:spcBef>
              <a:buClr>
                <a:srgbClr val="CC0000"/>
              </a:buClr>
            </a:pPr>
            <a:endParaRPr lang="en-US" altLang="zh-CN" sz="500" kern="0" dirty="0">
              <a:solidFill>
                <a:srgbClr val="000000"/>
              </a:solidFill>
              <a:latin typeface="Verdana"/>
              <a:ea typeface="宋体" pitchFamily="2" charset="-122"/>
            </a:endParaRPr>
          </a:p>
          <a:p>
            <a:pPr algn="ctr" defTabSz="914251" eaLnBrk="1" hangingPunct="1">
              <a:spcBef>
                <a:spcPct val="20000"/>
              </a:spcBef>
              <a:buClr>
                <a:srgbClr val="CC0000"/>
              </a:buClr>
            </a:pPr>
            <a:r>
              <a:rPr lang="en-US" sz="2800" kern="0" dirty="0">
                <a:solidFill>
                  <a:srgbClr val="000000"/>
                </a:solidFill>
                <a:latin typeface="Trebuchet MS" pitchFamily="34" charset="0"/>
              </a:rPr>
              <a:t>Steven </a:t>
            </a:r>
            <a:r>
              <a:rPr lang="en-US" sz="2800" kern="0" dirty="0" smtClean="0">
                <a:solidFill>
                  <a:srgbClr val="000000"/>
                </a:solidFill>
                <a:latin typeface="Trebuchet MS" pitchFamily="34" charset="0"/>
              </a:rPr>
              <a:t>Low</a:t>
            </a:r>
            <a:endParaRPr lang="en-US" sz="2400" kern="0" dirty="0">
              <a:solidFill>
                <a:srgbClr val="000000"/>
              </a:solidFill>
              <a:latin typeface="Trebuchet MS" pitchFamily="34" charset="0"/>
            </a:endParaRPr>
          </a:p>
          <a:p>
            <a:pPr algn="ctr" defTabSz="914251" eaLnBrk="1" hangingPunct="1">
              <a:spcBef>
                <a:spcPct val="20000"/>
              </a:spcBef>
              <a:buClr>
                <a:srgbClr val="CC0000"/>
              </a:buClr>
            </a:pPr>
            <a:endParaRPr lang="en-US" sz="2000" kern="0" dirty="0">
              <a:solidFill>
                <a:srgbClr val="000000"/>
              </a:solidFill>
              <a:latin typeface="Trebuchet MS" pitchFamily="34" charset="0"/>
            </a:endParaRPr>
          </a:p>
          <a:p>
            <a:pPr algn="ctr" defTabSz="914251" eaLnBrk="1" hangingPunct="1">
              <a:spcBef>
                <a:spcPct val="20000"/>
              </a:spcBef>
              <a:buClr>
                <a:srgbClr val="CC0000"/>
              </a:buClr>
            </a:pPr>
            <a:endParaRPr lang="en-US" sz="1200" kern="0" dirty="0">
              <a:solidFill>
                <a:srgbClr val="000000"/>
              </a:solidFill>
              <a:latin typeface="Verdana"/>
            </a:endParaRPr>
          </a:p>
          <a:p>
            <a:pPr algn="ctr" defTabSz="914251" eaLnBrk="1" hangingPunct="1">
              <a:spcBef>
                <a:spcPct val="20000"/>
              </a:spcBef>
              <a:buClr>
                <a:srgbClr val="CC0000"/>
              </a:buClr>
            </a:pPr>
            <a:endParaRPr lang="en-US" sz="1200" kern="0" dirty="0">
              <a:solidFill>
                <a:srgbClr val="000000"/>
              </a:solidFill>
              <a:latin typeface="Verdana"/>
            </a:endParaRPr>
          </a:p>
          <a:p>
            <a:pPr algn="ctr" defTabSz="914251" eaLnBrk="1" hangingPunct="1">
              <a:spcBef>
                <a:spcPct val="20000"/>
              </a:spcBef>
              <a:buClr>
                <a:srgbClr val="CC0000"/>
              </a:buClr>
            </a:pPr>
            <a:endParaRPr lang="en-US" sz="1200" kern="0" dirty="0">
              <a:solidFill>
                <a:srgbClr val="000000"/>
              </a:solidFill>
              <a:latin typeface="Verdana"/>
            </a:endParaRPr>
          </a:p>
          <a:p>
            <a:pPr algn="ctr" defTabSz="914251" eaLnBrk="1" hangingPunct="1">
              <a:spcBef>
                <a:spcPct val="20000"/>
              </a:spcBef>
              <a:buClr>
                <a:srgbClr val="CC0000"/>
              </a:buClr>
            </a:pPr>
            <a:endParaRPr lang="en-US" sz="1600" kern="0" dirty="0">
              <a:solidFill>
                <a:srgbClr val="000000"/>
              </a:solidFill>
              <a:latin typeface="Verdana"/>
            </a:endParaRPr>
          </a:p>
        </p:txBody>
      </p:sp>
      <p:sp>
        <p:nvSpPr>
          <p:cNvPr id="2" name="TextBox 1"/>
          <p:cNvSpPr txBox="1"/>
          <p:nvPr/>
        </p:nvSpPr>
        <p:spPr>
          <a:xfrm>
            <a:off x="3253425" y="5955268"/>
            <a:ext cx="2635449" cy="369324"/>
          </a:xfrm>
          <a:prstGeom prst="rect">
            <a:avLst/>
          </a:prstGeom>
          <a:noFill/>
        </p:spPr>
        <p:txBody>
          <a:bodyPr wrap="none" lIns="91436" tIns="45716" rIns="91436" bIns="45716" rtlCol="0">
            <a:spAutoFit/>
          </a:bodyPr>
          <a:lstStyle/>
          <a:p>
            <a:pPr algn="ctr"/>
            <a:r>
              <a:rPr lang="en-US" dirty="0" smtClean="0">
                <a:solidFill>
                  <a:srgbClr val="000000"/>
                </a:solidFill>
              </a:rPr>
              <a:t>NREL, September 2017</a:t>
            </a:r>
            <a:endParaRPr lang="en-US" dirty="0">
              <a:solidFill>
                <a:srgbClr val="000000"/>
              </a:solidFill>
            </a:endParaRPr>
          </a:p>
        </p:txBody>
      </p:sp>
      <p:pic>
        <p:nvPicPr>
          <p:cNvPr id="4" name="Picture 3"/>
          <p:cNvPicPr>
            <a:picLocks noChangeAspect="1"/>
          </p:cNvPicPr>
          <p:nvPr/>
        </p:nvPicPr>
        <p:blipFill>
          <a:blip r:embed="rId3"/>
          <a:stretch>
            <a:fillRect/>
          </a:stretch>
        </p:blipFill>
        <p:spPr>
          <a:xfrm>
            <a:off x="3492500" y="3810000"/>
            <a:ext cx="2222500" cy="698777"/>
          </a:xfrm>
          <a:prstGeom prst="rect">
            <a:avLst/>
          </a:prstGeom>
        </p:spPr>
      </p:pic>
    </p:spTree>
    <p:extLst>
      <p:ext uri="{BB962C8B-B14F-4D97-AF65-F5344CB8AC3E}">
        <p14:creationId xmlns:p14="http://schemas.microsoft.com/office/powerpoint/2010/main" val="42673194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4"/>
          <p:cNvGraphicFramePr>
            <a:graphicFrameLocks/>
          </p:cNvGraphicFramePr>
          <p:nvPr>
            <p:extLst>
              <p:ext uri="{D42A27DB-BD31-4B8C-83A1-F6EECF244321}">
                <p14:modId xmlns:p14="http://schemas.microsoft.com/office/powerpoint/2010/main" val="2887317172"/>
              </p:ext>
            </p:extLst>
          </p:nvPr>
        </p:nvGraphicFramePr>
        <p:xfrm>
          <a:off x="869950" y="4746625"/>
          <a:ext cx="6532563" cy="1739900"/>
        </p:xfrm>
        <a:graphic>
          <a:graphicData uri="http://schemas.openxmlformats.org/presentationml/2006/ole">
            <mc:AlternateContent xmlns:mc="http://schemas.openxmlformats.org/markup-compatibility/2006">
              <mc:Choice xmlns:v="urn:schemas-microsoft-com:vml" Requires="v">
                <p:oleObj spid="_x0000_s3650" name="Equation" r:id="rId4" imgW="2908300" imgH="711200" progId="Equation.3">
                  <p:embed/>
                </p:oleObj>
              </mc:Choice>
              <mc:Fallback>
                <p:oleObj name="Equation" r:id="rId4" imgW="2908300" imgH="711200" progId="Equation.3">
                  <p:embed/>
                  <p:pic>
                    <p:nvPicPr>
                      <p:cNvPr id="0" name=""/>
                      <p:cNvPicPr>
                        <a:picLocks noChangeArrowheads="1"/>
                      </p:cNvPicPr>
                      <p:nvPr/>
                    </p:nvPicPr>
                    <p:blipFill>
                      <a:blip r:embed="rId5"/>
                      <a:srcRect/>
                      <a:stretch>
                        <a:fillRect/>
                      </a:stretch>
                    </p:blipFill>
                    <p:spPr bwMode="auto">
                      <a:xfrm>
                        <a:off x="869950" y="4746625"/>
                        <a:ext cx="6532563" cy="1739900"/>
                      </a:xfrm>
                      <a:prstGeom prst="rect">
                        <a:avLst/>
                      </a:prstGeom>
                      <a:noFill/>
                      <a:ln>
                        <a:noFill/>
                      </a:ln>
                      <a:effectLst/>
                      <a:extLst/>
                    </p:spPr>
                  </p:pic>
                </p:oleObj>
              </mc:Fallback>
            </mc:AlternateContent>
          </a:graphicData>
        </a:graphic>
      </p:graphicFrame>
      <p:sp>
        <p:nvSpPr>
          <p:cNvPr id="15" name="TextBox 14"/>
          <p:cNvSpPr txBox="1"/>
          <p:nvPr/>
        </p:nvSpPr>
        <p:spPr>
          <a:xfrm>
            <a:off x="838200" y="4034135"/>
            <a:ext cx="2904912" cy="461665"/>
          </a:xfrm>
          <a:prstGeom prst="rect">
            <a:avLst/>
          </a:prstGeom>
          <a:noFill/>
        </p:spPr>
        <p:txBody>
          <a:bodyPr wrap="none" rtlCol="0">
            <a:spAutoFit/>
          </a:bodyPr>
          <a:lstStyle/>
          <a:p>
            <a:r>
              <a:rPr lang="en-US" sz="2400" dirty="0" smtClean="0">
                <a:solidFill>
                  <a:srgbClr val="0000FF"/>
                </a:solidFill>
              </a:rPr>
              <a:t>Equivalent problem: </a:t>
            </a:r>
          </a:p>
        </p:txBody>
      </p:sp>
      <p:sp>
        <p:nvSpPr>
          <p:cNvPr id="10" name="Title 1"/>
          <p:cNvSpPr>
            <a:spLocks noGrp="1"/>
          </p:cNvSpPr>
          <p:nvPr>
            <p:ph type="title"/>
          </p:nvPr>
        </p:nvSpPr>
        <p:spPr/>
        <p:txBody>
          <a:bodyPr/>
          <a:lstStyle/>
          <a:p>
            <a:r>
              <a:rPr lang="en-US" dirty="0" smtClean="0"/>
              <a:t>Equivalent feasible sets</a:t>
            </a:r>
            <a:endParaRPr lang="en-US" dirty="0"/>
          </a:p>
        </p:txBody>
      </p:sp>
      <p:grpSp>
        <p:nvGrpSpPr>
          <p:cNvPr id="2" name="Group 1"/>
          <p:cNvGrpSpPr/>
          <p:nvPr/>
        </p:nvGrpSpPr>
        <p:grpSpPr>
          <a:xfrm>
            <a:off x="5222905" y="6013559"/>
            <a:ext cx="3844895" cy="830997"/>
            <a:chOff x="5105400" y="6013559"/>
            <a:chExt cx="3844895" cy="830997"/>
          </a:xfrm>
        </p:grpSpPr>
        <p:sp>
          <p:nvSpPr>
            <p:cNvPr id="12" name="TextBox 11"/>
            <p:cNvSpPr txBox="1"/>
            <p:nvPr/>
          </p:nvSpPr>
          <p:spPr>
            <a:xfrm>
              <a:off x="5867400" y="6013559"/>
              <a:ext cx="3082895" cy="830997"/>
            </a:xfrm>
            <a:prstGeom prst="rect">
              <a:avLst/>
            </a:prstGeom>
            <a:noFill/>
          </p:spPr>
          <p:txBody>
            <a:bodyPr wrap="none" rtlCol="0">
              <a:spAutoFit/>
            </a:bodyPr>
            <a:lstStyle/>
            <a:p>
              <a:r>
                <a:rPr lang="en-US" sz="2400" dirty="0">
                  <a:solidFill>
                    <a:srgbClr val="0000FF"/>
                  </a:solidFill>
                </a:rPr>
                <a:t>c</a:t>
              </a:r>
              <a:r>
                <a:rPr lang="en-US" sz="2400" dirty="0" smtClean="0">
                  <a:solidFill>
                    <a:srgbClr val="0000FF"/>
                  </a:solidFill>
                </a:rPr>
                <a:t>onvex in W</a:t>
              </a:r>
            </a:p>
            <a:p>
              <a:r>
                <a:rPr lang="en-US" sz="2400" dirty="0">
                  <a:solidFill>
                    <a:srgbClr val="0000FF"/>
                  </a:solidFill>
                </a:rPr>
                <a:t>e</a:t>
              </a:r>
              <a:r>
                <a:rPr lang="en-US" sz="2400" dirty="0" smtClean="0">
                  <a:solidFill>
                    <a:srgbClr val="0000FF"/>
                  </a:solidFill>
                </a:rPr>
                <a:t>xcept this constraint</a:t>
              </a:r>
              <a:endParaRPr lang="en-US" sz="2400" dirty="0">
                <a:solidFill>
                  <a:srgbClr val="0000FF"/>
                </a:solidFill>
              </a:endParaRPr>
            </a:p>
          </p:txBody>
        </p:sp>
        <p:cxnSp>
          <p:nvCxnSpPr>
            <p:cNvPr id="13" name="Straight Arrow Connector 12"/>
            <p:cNvCxnSpPr/>
            <p:nvPr/>
          </p:nvCxnSpPr>
          <p:spPr bwMode="auto">
            <a:xfrm flipH="1" flipV="1">
              <a:off x="5105400" y="6400800"/>
              <a:ext cx="762000" cy="228600"/>
            </a:xfrm>
            <a:prstGeom prst="straightConnector1">
              <a:avLst/>
            </a:prstGeom>
            <a:solidFill>
              <a:schemeClr val="accent1"/>
            </a:solidFill>
            <a:ln w="38100" cap="flat" cmpd="sng" algn="ctr">
              <a:solidFill>
                <a:srgbClr val="0000FF"/>
              </a:solidFill>
              <a:prstDash val="solid"/>
              <a:round/>
              <a:headEnd type="none" w="med" len="med"/>
              <a:tailEnd type="triangle"/>
            </a:ln>
            <a:effectLst/>
          </p:spPr>
        </p:cxnSp>
      </p:grpSp>
      <p:grpSp>
        <p:nvGrpSpPr>
          <p:cNvPr id="6" name="Group 5"/>
          <p:cNvGrpSpPr/>
          <p:nvPr/>
        </p:nvGrpSpPr>
        <p:grpSpPr>
          <a:xfrm>
            <a:off x="2438400" y="2819400"/>
            <a:ext cx="5495641" cy="3124200"/>
            <a:chOff x="2438400" y="2819400"/>
            <a:chExt cx="5495641" cy="3124200"/>
          </a:xfrm>
        </p:grpSpPr>
        <p:sp>
          <p:nvSpPr>
            <p:cNvPr id="3" name="TextBox 2"/>
            <p:cNvSpPr txBox="1"/>
            <p:nvPr/>
          </p:nvSpPr>
          <p:spPr>
            <a:xfrm>
              <a:off x="5867400" y="3505200"/>
              <a:ext cx="2066641" cy="830997"/>
            </a:xfrm>
            <a:prstGeom prst="rect">
              <a:avLst/>
            </a:prstGeom>
            <a:noFill/>
          </p:spPr>
          <p:txBody>
            <a:bodyPr wrap="none" rtlCol="0">
              <a:spAutoFit/>
            </a:bodyPr>
            <a:lstStyle>
              <a:defPPr>
                <a:defRPr lang="en-US"/>
              </a:defPPr>
              <a:lvl1pPr>
                <a:defRPr sz="2400">
                  <a:solidFill>
                    <a:srgbClr val="0000FF"/>
                  </a:solidFill>
                </a:defRPr>
              </a:lvl1pPr>
            </a:lstStyle>
            <a:p>
              <a:r>
                <a:rPr lang="en-US" dirty="0" smtClean="0"/>
                <a:t>quadratic </a:t>
              </a:r>
              <a:r>
                <a:rPr lang="en-US" dirty="0"/>
                <a:t>in V</a:t>
              </a:r>
            </a:p>
            <a:p>
              <a:r>
                <a:rPr lang="en-US" dirty="0" smtClean="0"/>
                <a:t>linear </a:t>
              </a:r>
              <a:r>
                <a:rPr lang="en-US" dirty="0"/>
                <a:t>in W </a:t>
              </a:r>
            </a:p>
          </p:txBody>
        </p:sp>
        <p:cxnSp>
          <p:nvCxnSpPr>
            <p:cNvPr id="14" name="Straight Arrow Connector 13"/>
            <p:cNvCxnSpPr/>
            <p:nvPr/>
          </p:nvCxnSpPr>
          <p:spPr bwMode="auto">
            <a:xfrm flipH="1" flipV="1">
              <a:off x="4495800" y="2819400"/>
              <a:ext cx="1371600" cy="914400"/>
            </a:xfrm>
            <a:prstGeom prst="straightConnector1">
              <a:avLst/>
            </a:prstGeom>
            <a:solidFill>
              <a:schemeClr val="accent1"/>
            </a:solidFill>
            <a:ln w="38100" cap="flat" cmpd="sng" algn="ctr">
              <a:solidFill>
                <a:srgbClr val="0000FF"/>
              </a:solidFill>
              <a:prstDash val="solid"/>
              <a:round/>
              <a:headEnd type="none" w="med" len="med"/>
              <a:tailEnd type="triangle"/>
            </a:ln>
            <a:effectLst/>
          </p:spPr>
        </p:cxnSp>
        <p:cxnSp>
          <p:nvCxnSpPr>
            <p:cNvPr id="16" name="Straight Arrow Connector 15"/>
            <p:cNvCxnSpPr/>
            <p:nvPr/>
          </p:nvCxnSpPr>
          <p:spPr bwMode="auto">
            <a:xfrm flipH="1">
              <a:off x="4419600" y="4191000"/>
              <a:ext cx="1447800" cy="990600"/>
            </a:xfrm>
            <a:prstGeom prst="straightConnector1">
              <a:avLst/>
            </a:prstGeom>
            <a:solidFill>
              <a:schemeClr val="accent1"/>
            </a:solidFill>
            <a:ln w="38100" cap="flat" cmpd="sng" algn="ctr">
              <a:solidFill>
                <a:srgbClr val="0000FF"/>
              </a:solidFill>
              <a:prstDash val="solid"/>
              <a:round/>
              <a:headEnd type="none" w="med" len="med"/>
              <a:tailEnd type="triangle"/>
            </a:ln>
            <a:effectLst/>
          </p:spPr>
        </p:cxnSp>
        <p:sp>
          <p:nvSpPr>
            <p:cNvPr id="4" name="Rounded Rectangle 3"/>
            <p:cNvSpPr/>
            <p:nvPr/>
          </p:nvSpPr>
          <p:spPr bwMode="auto">
            <a:xfrm>
              <a:off x="2438400" y="5257800"/>
              <a:ext cx="4953000" cy="685800"/>
            </a:xfrm>
            <a:prstGeom prst="round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7" name="Rounded Rectangle 16"/>
          <p:cNvSpPr/>
          <p:nvPr/>
        </p:nvSpPr>
        <p:spPr bwMode="auto">
          <a:xfrm>
            <a:off x="3352800" y="2133600"/>
            <a:ext cx="1828800" cy="609600"/>
          </a:xfrm>
          <a:prstGeom prst="roundRect">
            <a:avLst/>
          </a:prstGeom>
          <a:solidFill>
            <a:srgbClr val="FFC2C2"/>
          </a:solidFill>
          <a:ln w="9525" cap="flat" cmpd="sng" algn="ctr">
            <a:solidFill>
              <a:srgbClr val="33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endParaRPr>
          </a:p>
        </p:txBody>
      </p:sp>
      <p:graphicFrame>
        <p:nvGraphicFramePr>
          <p:cNvPr id="18" name="Object 4"/>
          <p:cNvGraphicFramePr>
            <a:graphicFrameLocks/>
          </p:cNvGraphicFramePr>
          <p:nvPr>
            <p:extLst>
              <p:ext uri="{D42A27DB-BD31-4B8C-83A1-F6EECF244321}">
                <p14:modId xmlns:p14="http://schemas.microsoft.com/office/powerpoint/2010/main" val="1482126086"/>
              </p:ext>
            </p:extLst>
          </p:nvPr>
        </p:nvGraphicFramePr>
        <p:xfrm>
          <a:off x="914400" y="1447800"/>
          <a:ext cx="8128000" cy="1371600"/>
        </p:xfrm>
        <a:graphic>
          <a:graphicData uri="http://schemas.openxmlformats.org/presentationml/2006/ole">
            <mc:AlternateContent xmlns:mc="http://schemas.openxmlformats.org/markup-compatibility/2006">
              <mc:Choice xmlns:v="urn:schemas-microsoft-com:vml" Requires="v">
                <p:oleObj spid="_x0000_s3651" name="Equation" r:id="rId6" imgW="3390900" imgH="533400" progId="Equation.3">
                  <p:embed/>
                </p:oleObj>
              </mc:Choice>
              <mc:Fallback>
                <p:oleObj name="Equation" r:id="rId6" imgW="3390900" imgH="533400" progId="Equation.3">
                  <p:embed/>
                  <p:pic>
                    <p:nvPicPr>
                      <p:cNvPr id="0" name=""/>
                      <p:cNvPicPr>
                        <a:picLocks noChangeArrowheads="1"/>
                      </p:cNvPicPr>
                      <p:nvPr/>
                    </p:nvPicPr>
                    <p:blipFill>
                      <a:blip r:embed="rId7"/>
                      <a:srcRect/>
                      <a:stretch>
                        <a:fillRect/>
                      </a:stretch>
                    </p:blipFill>
                    <p:spPr bwMode="auto">
                      <a:xfrm>
                        <a:off x="914400" y="1447800"/>
                        <a:ext cx="8128000" cy="1371600"/>
                      </a:xfrm>
                      <a:prstGeom prst="rect">
                        <a:avLst/>
                      </a:prstGeom>
                      <a:noFill/>
                      <a:ln>
                        <a:noFill/>
                      </a:ln>
                      <a:effectLst/>
                      <a:extLst/>
                    </p:spPr>
                  </p:pic>
                </p:oleObj>
              </mc:Fallback>
            </mc:AlternateContent>
          </a:graphicData>
        </a:graphic>
      </p:graphicFrame>
      <p:sp>
        <p:nvSpPr>
          <p:cNvPr id="26" name="Oval 25"/>
          <p:cNvSpPr/>
          <p:nvPr/>
        </p:nvSpPr>
        <p:spPr>
          <a:xfrm>
            <a:off x="7543800" y="304800"/>
            <a:ext cx="1295400" cy="1524000"/>
          </a:xfrm>
          <a:prstGeom prst="ellipse">
            <a:avLst/>
          </a:prstGeom>
          <a:solidFill>
            <a:srgbClr val="9BBB59">
              <a:lumMod val="60000"/>
              <a:lumOff val="40000"/>
            </a:srgbClr>
          </a:solidFill>
          <a:ln w="2857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 name="7-Point Star 26"/>
          <p:cNvSpPr/>
          <p:nvPr/>
        </p:nvSpPr>
        <p:spPr>
          <a:xfrm>
            <a:off x="7543800" y="533400"/>
            <a:ext cx="1290416" cy="990600"/>
          </a:xfrm>
          <a:prstGeom prst="star7">
            <a:avLst/>
          </a:prstGeom>
          <a:solidFill>
            <a:srgbClr val="A6A6A6"/>
          </a:solidFill>
          <a:ln w="28575" cap="flat" cmpd="sng" algn="ctr">
            <a:solidFill>
              <a:srgbClr val="0000FF"/>
            </a:solidFill>
            <a:prstDash val="solid"/>
          </a:ln>
          <a:effectLst>
            <a:outerShdw blurRad="40000" dist="23000" dir="5400000" rotWithShape="0">
              <a:srgbClr val="000000">
                <a:alpha val="35000"/>
              </a:srgbClr>
            </a:outerShdw>
          </a:effectLst>
        </p:spPr>
        <p:txBody>
          <a:bodyPr rtlCol="0" anchor="ctr"/>
          <a:lstStyle/>
          <a:p>
            <a:pPr algn="ctr" defTabSz="457200" eaLnBrk="1" fontAlgn="auto" hangingPunct="1">
              <a:spcBef>
                <a:spcPts val="0"/>
              </a:spcBef>
              <a:spcAft>
                <a:spcPts val="0"/>
              </a:spcAft>
              <a:defRPr/>
            </a:pPr>
            <a:endParaRPr lang="en-US" kern="0" smtClean="0">
              <a:solidFill>
                <a:prstClr val="white"/>
              </a:solidFill>
              <a:latin typeface="Calibri"/>
            </a:endParaRPr>
          </a:p>
        </p:txBody>
      </p:sp>
      <p:graphicFrame>
        <p:nvGraphicFramePr>
          <p:cNvPr id="28" name="Object 27"/>
          <p:cNvGraphicFramePr>
            <a:graphicFrameLocks noChangeAspect="1"/>
          </p:cNvGraphicFramePr>
          <p:nvPr>
            <p:extLst>
              <p:ext uri="{D42A27DB-BD31-4B8C-83A1-F6EECF244321}">
                <p14:modId xmlns:p14="http://schemas.microsoft.com/office/powerpoint/2010/main" val="1766657530"/>
              </p:ext>
            </p:extLst>
          </p:nvPr>
        </p:nvGraphicFramePr>
        <p:xfrm>
          <a:off x="7970838" y="871538"/>
          <a:ext cx="415925" cy="466725"/>
        </p:xfrm>
        <a:graphic>
          <a:graphicData uri="http://schemas.openxmlformats.org/presentationml/2006/ole">
            <mc:AlternateContent xmlns:mc="http://schemas.openxmlformats.org/markup-compatibility/2006">
              <mc:Choice xmlns:v="urn:schemas-microsoft-com:vml" Requires="v">
                <p:oleObj spid="_x0000_s3652" name="Equation" r:id="rId8" imgW="165100" imgH="177800" progId="Equation.3">
                  <p:embed/>
                </p:oleObj>
              </mc:Choice>
              <mc:Fallback>
                <p:oleObj name="Equation" r:id="rId8" imgW="165100" imgH="177800" progId="Equation.3">
                  <p:embed/>
                  <p:pic>
                    <p:nvPicPr>
                      <p:cNvPr id="0" name=""/>
                      <p:cNvPicPr/>
                      <p:nvPr/>
                    </p:nvPicPr>
                    <p:blipFill>
                      <a:blip r:embed="rId9"/>
                      <a:stretch>
                        <a:fillRect/>
                      </a:stretch>
                    </p:blipFill>
                    <p:spPr>
                      <a:xfrm>
                        <a:off x="7970838" y="871538"/>
                        <a:ext cx="415925" cy="466725"/>
                      </a:xfrm>
                      <a:prstGeom prst="rect">
                        <a:avLst/>
                      </a:prstGeom>
                    </p:spPr>
                  </p:pic>
                </p:oleObj>
              </mc:Fallback>
            </mc:AlternateContent>
          </a:graphicData>
        </a:graphic>
      </p:graphicFrame>
      <p:sp>
        <p:nvSpPr>
          <p:cNvPr id="29" name="Oval 28"/>
          <p:cNvSpPr/>
          <p:nvPr/>
        </p:nvSpPr>
        <p:spPr bwMode="auto">
          <a:xfrm>
            <a:off x="7467600" y="1143000"/>
            <a:ext cx="152400" cy="152400"/>
          </a:xfrm>
          <a:prstGeom prst="ellipse">
            <a:avLst/>
          </a:prstGeom>
          <a:solidFill>
            <a:srgbClr val="0000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0" name="Oval 29"/>
          <p:cNvSpPr/>
          <p:nvPr/>
        </p:nvSpPr>
        <p:spPr bwMode="auto">
          <a:xfrm>
            <a:off x="8077200" y="1600200"/>
            <a:ext cx="152400" cy="1524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19354466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right)">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p:txBody>
          <a:bodyPr/>
          <a:lstStyle/>
          <a:p>
            <a:r>
              <a:rPr lang="en-US" dirty="0" smtClean="0"/>
              <a:t>Solution strategy</a:t>
            </a:r>
            <a:endParaRPr lang="en-US" dirty="0"/>
          </a:p>
        </p:txBody>
      </p:sp>
      <p:graphicFrame>
        <p:nvGraphicFramePr>
          <p:cNvPr id="12" name="Object 11"/>
          <p:cNvGraphicFramePr>
            <a:graphicFrameLocks noChangeAspect="1"/>
          </p:cNvGraphicFramePr>
          <p:nvPr>
            <p:extLst>
              <p:ext uri="{D42A27DB-BD31-4B8C-83A1-F6EECF244321}">
                <p14:modId xmlns:p14="http://schemas.microsoft.com/office/powerpoint/2010/main" val="2205007028"/>
              </p:ext>
            </p:extLst>
          </p:nvPr>
        </p:nvGraphicFramePr>
        <p:xfrm>
          <a:off x="990600" y="3048000"/>
          <a:ext cx="4325617" cy="795337"/>
        </p:xfrm>
        <a:graphic>
          <a:graphicData uri="http://schemas.openxmlformats.org/presentationml/2006/ole">
            <mc:AlternateContent xmlns:mc="http://schemas.openxmlformats.org/markup-compatibility/2006">
              <mc:Choice xmlns:v="urn:schemas-microsoft-com:vml" Requires="v">
                <p:oleObj spid="_x0000_s4865" name="Equation" r:id="rId4" imgW="1435100" imgH="279400" progId="Equation.3">
                  <p:embed/>
                </p:oleObj>
              </mc:Choice>
              <mc:Fallback>
                <p:oleObj name="Equation" r:id="rId4" imgW="1435100" imgH="279400" progId="Equation.3">
                  <p:embed/>
                  <p:pic>
                    <p:nvPicPr>
                      <p:cNvPr id="0" name=""/>
                      <p:cNvPicPr/>
                      <p:nvPr/>
                    </p:nvPicPr>
                    <p:blipFill>
                      <a:blip r:embed="rId5"/>
                      <a:stretch>
                        <a:fillRect/>
                      </a:stretch>
                    </p:blipFill>
                    <p:spPr>
                      <a:xfrm>
                        <a:off x="990600" y="3048000"/>
                        <a:ext cx="4325617" cy="795337"/>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077001054"/>
              </p:ext>
            </p:extLst>
          </p:nvPr>
        </p:nvGraphicFramePr>
        <p:xfrm>
          <a:off x="1006475" y="1752600"/>
          <a:ext cx="4251325" cy="760413"/>
        </p:xfrm>
        <a:graphic>
          <a:graphicData uri="http://schemas.openxmlformats.org/presentationml/2006/ole">
            <mc:AlternateContent xmlns:mc="http://schemas.openxmlformats.org/markup-compatibility/2006">
              <mc:Choice xmlns:v="urn:schemas-microsoft-com:vml" Requires="v">
                <p:oleObj spid="_x0000_s4866" name="Equation" r:id="rId6" imgW="1409700" imgH="266700" progId="Equation.3">
                  <p:embed/>
                </p:oleObj>
              </mc:Choice>
              <mc:Fallback>
                <p:oleObj name="Equation" r:id="rId6" imgW="1409700" imgH="266700" progId="Equation.3">
                  <p:embed/>
                  <p:pic>
                    <p:nvPicPr>
                      <p:cNvPr id="0" name=""/>
                      <p:cNvPicPr/>
                      <p:nvPr/>
                    </p:nvPicPr>
                    <p:blipFill>
                      <a:blip r:embed="rId7"/>
                      <a:stretch>
                        <a:fillRect/>
                      </a:stretch>
                    </p:blipFill>
                    <p:spPr>
                      <a:xfrm>
                        <a:off x="1006475" y="1752600"/>
                        <a:ext cx="4251325" cy="760413"/>
                      </a:xfrm>
                      <a:prstGeom prst="rect">
                        <a:avLst/>
                      </a:prstGeom>
                    </p:spPr>
                  </p:pic>
                </p:oleObj>
              </mc:Fallback>
            </mc:AlternateContent>
          </a:graphicData>
        </a:graphic>
      </p:graphicFrame>
      <p:grpSp>
        <p:nvGrpSpPr>
          <p:cNvPr id="2" name="Group 1"/>
          <p:cNvGrpSpPr/>
          <p:nvPr/>
        </p:nvGrpSpPr>
        <p:grpSpPr>
          <a:xfrm>
            <a:off x="838200" y="5017531"/>
            <a:ext cx="8153400" cy="849869"/>
            <a:chOff x="838200" y="4800600"/>
            <a:chExt cx="8153400" cy="849869"/>
          </a:xfrm>
        </p:grpSpPr>
        <p:sp>
          <p:nvSpPr>
            <p:cNvPr id="7" name="TextBox 6"/>
            <p:cNvSpPr txBox="1"/>
            <p:nvPr/>
          </p:nvSpPr>
          <p:spPr>
            <a:xfrm>
              <a:off x="838200" y="4819472"/>
              <a:ext cx="8153400" cy="830997"/>
            </a:xfrm>
            <a:prstGeom prst="rect">
              <a:avLst/>
            </a:prstGeom>
            <a:noFill/>
          </p:spPr>
          <p:txBody>
            <a:bodyPr wrap="square" rtlCol="0">
              <a:spAutoFit/>
            </a:bodyPr>
            <a:lstStyle/>
            <a:p>
              <a:pPr>
                <a:spcAft>
                  <a:spcPts val="600"/>
                </a:spcAft>
              </a:pPr>
              <a:r>
                <a:rPr lang="en-US" sz="2400" dirty="0" smtClean="0">
                  <a:solidFill>
                    <a:srgbClr val="0000FF"/>
                  </a:solidFill>
                </a:rPr>
                <a:t>If optimal solution      satisfies easily checkable conditions, then optimal solution      of OPF can be recovered  </a:t>
              </a:r>
              <a:endParaRPr lang="en-US" sz="2400" dirty="0">
                <a:solidFill>
                  <a:srgbClr val="0000FF"/>
                </a:solidFill>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383098787"/>
                </p:ext>
              </p:extLst>
            </p:nvPr>
          </p:nvGraphicFramePr>
          <p:xfrm>
            <a:off x="3352800" y="4800600"/>
            <a:ext cx="424850" cy="458788"/>
          </p:xfrm>
          <a:graphic>
            <a:graphicData uri="http://schemas.openxmlformats.org/presentationml/2006/ole">
              <mc:AlternateContent xmlns:mc="http://schemas.openxmlformats.org/markup-compatibility/2006">
                <mc:Choice xmlns:v="urn:schemas-microsoft-com:vml" Requires="v">
                  <p:oleObj spid="_x0000_s4867" name="Equation" r:id="rId8" imgW="177800" imgH="203200" progId="Equation.3">
                    <p:embed/>
                  </p:oleObj>
                </mc:Choice>
                <mc:Fallback>
                  <p:oleObj name="Equation" r:id="rId8" imgW="177800" imgH="203200" progId="Equation.3">
                    <p:embed/>
                    <p:pic>
                      <p:nvPicPr>
                        <p:cNvPr id="0" name=""/>
                        <p:cNvPicPr/>
                        <p:nvPr/>
                      </p:nvPicPr>
                      <p:blipFill>
                        <a:blip r:embed="rId9"/>
                        <a:stretch>
                          <a:fillRect/>
                        </a:stretch>
                      </p:blipFill>
                      <p:spPr>
                        <a:xfrm>
                          <a:off x="3352800" y="4800600"/>
                          <a:ext cx="424850" cy="458788"/>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212974366"/>
                </p:ext>
              </p:extLst>
            </p:nvPr>
          </p:nvGraphicFramePr>
          <p:xfrm>
            <a:off x="3810000" y="5180012"/>
            <a:ext cx="424850" cy="458788"/>
          </p:xfrm>
          <a:graphic>
            <a:graphicData uri="http://schemas.openxmlformats.org/presentationml/2006/ole">
              <mc:AlternateContent xmlns:mc="http://schemas.openxmlformats.org/markup-compatibility/2006">
                <mc:Choice xmlns:v="urn:schemas-microsoft-com:vml" Requires="v">
                  <p:oleObj spid="_x0000_s4868" name="Equation" r:id="rId10" imgW="177800" imgH="203200" progId="Equation.3">
                    <p:embed/>
                  </p:oleObj>
                </mc:Choice>
                <mc:Fallback>
                  <p:oleObj name="Equation" r:id="rId10" imgW="177800" imgH="203200" progId="Equation.3">
                    <p:embed/>
                    <p:pic>
                      <p:nvPicPr>
                        <p:cNvPr id="0" name=""/>
                        <p:cNvPicPr/>
                        <p:nvPr/>
                      </p:nvPicPr>
                      <p:blipFill>
                        <a:blip r:embed="rId11"/>
                        <a:stretch>
                          <a:fillRect/>
                        </a:stretch>
                      </p:blipFill>
                      <p:spPr>
                        <a:xfrm>
                          <a:off x="3810000" y="5180012"/>
                          <a:ext cx="424850" cy="458788"/>
                        </a:xfrm>
                        <a:prstGeom prst="rect">
                          <a:avLst/>
                        </a:prstGeom>
                      </p:spPr>
                    </p:pic>
                  </p:oleObj>
                </mc:Fallback>
              </mc:AlternateContent>
            </a:graphicData>
          </a:graphic>
        </p:graphicFrame>
      </p:grpSp>
    </p:spTree>
    <p:extLst>
      <p:ext uri="{BB962C8B-B14F-4D97-AF65-F5344CB8AC3E}">
        <p14:creationId xmlns:p14="http://schemas.microsoft.com/office/powerpoint/2010/main" val="28059787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smtClean="0"/>
              <a:t>Equivalent relaxations</a:t>
            </a:r>
          </a:p>
        </p:txBody>
      </p:sp>
      <p:sp>
        <p:nvSpPr>
          <p:cNvPr id="4" name="TextBox 3"/>
          <p:cNvSpPr txBox="1"/>
          <p:nvPr/>
        </p:nvSpPr>
        <p:spPr>
          <a:xfrm>
            <a:off x="9400679" y="762000"/>
            <a:ext cx="184666" cy="369332"/>
          </a:xfrm>
          <a:prstGeom prst="rect">
            <a:avLst/>
          </a:prstGeom>
          <a:noFill/>
        </p:spPr>
        <p:txBody>
          <a:bodyPr wrap="none" rtlCol="0">
            <a:spAutoFit/>
          </a:bodyPr>
          <a:lstStyle/>
          <a:p>
            <a:endParaRPr lang="en-US" dirty="0"/>
          </a:p>
        </p:txBody>
      </p:sp>
      <p:grpSp>
        <p:nvGrpSpPr>
          <p:cNvPr id="2" name="Group 1"/>
          <p:cNvGrpSpPr/>
          <p:nvPr/>
        </p:nvGrpSpPr>
        <p:grpSpPr>
          <a:xfrm>
            <a:off x="1066800" y="848121"/>
            <a:ext cx="6705600" cy="3038079"/>
            <a:chOff x="1066800" y="848121"/>
            <a:chExt cx="6705600" cy="3038079"/>
          </a:xfrm>
        </p:grpSpPr>
        <p:grpSp>
          <p:nvGrpSpPr>
            <p:cNvPr id="32" name="Group 31"/>
            <p:cNvGrpSpPr/>
            <p:nvPr/>
          </p:nvGrpSpPr>
          <p:grpSpPr>
            <a:xfrm>
              <a:off x="3657600" y="1686321"/>
              <a:ext cx="1295400" cy="2141142"/>
              <a:chOff x="2133600" y="2590800"/>
              <a:chExt cx="1295400" cy="2141142"/>
            </a:xfrm>
          </p:grpSpPr>
          <p:graphicFrame>
            <p:nvGraphicFramePr>
              <p:cNvPr id="33" name="Object 32"/>
              <p:cNvGraphicFramePr>
                <a:graphicFrameLocks noChangeAspect="1"/>
              </p:cNvGraphicFramePr>
              <p:nvPr>
                <p:extLst>
                  <p:ext uri="{D42A27DB-BD31-4B8C-83A1-F6EECF244321}">
                    <p14:modId xmlns:p14="http://schemas.microsoft.com/office/powerpoint/2010/main" val="3537355427"/>
                  </p:ext>
                </p:extLst>
              </p:nvPr>
            </p:nvGraphicFramePr>
            <p:xfrm>
              <a:off x="2454275" y="4225529"/>
              <a:ext cx="611188" cy="506413"/>
            </p:xfrm>
            <a:graphic>
              <a:graphicData uri="http://schemas.openxmlformats.org/presentationml/2006/ole">
                <mc:AlternateContent xmlns:mc="http://schemas.openxmlformats.org/markup-compatibility/2006">
                  <mc:Choice xmlns:v="urn:schemas-microsoft-com:vml" Requires="v">
                    <p:oleObj spid="_x0000_s91167" name="Equation" r:id="rId4" imgW="254000" imgH="203200" progId="Equation.3">
                      <p:embed/>
                    </p:oleObj>
                  </mc:Choice>
                  <mc:Fallback>
                    <p:oleObj name="Equation" r:id="rId4" imgW="254000" imgH="203200" progId="Equation.3">
                      <p:embed/>
                      <p:pic>
                        <p:nvPicPr>
                          <p:cNvPr id="0" name=""/>
                          <p:cNvPicPr>
                            <a:picLocks noChangeAspect="1" noChangeArrowheads="1"/>
                          </p:cNvPicPr>
                          <p:nvPr/>
                        </p:nvPicPr>
                        <p:blipFill>
                          <a:blip r:embed="rId5"/>
                          <a:srcRect/>
                          <a:stretch>
                            <a:fillRect/>
                          </a:stretch>
                        </p:blipFill>
                        <p:spPr bwMode="auto">
                          <a:xfrm>
                            <a:off x="2454275" y="4225529"/>
                            <a:ext cx="611188" cy="506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Oval 33"/>
              <p:cNvSpPr/>
              <p:nvPr/>
            </p:nvSpPr>
            <p:spPr>
              <a:xfrm>
                <a:off x="2133600" y="2590800"/>
                <a:ext cx="1295400" cy="1524000"/>
              </a:xfrm>
              <a:prstGeom prst="ellipse">
                <a:avLst/>
              </a:prstGeom>
              <a:solidFill>
                <a:srgbClr val="9BBB59">
                  <a:lumMod val="60000"/>
                  <a:lumOff val="40000"/>
                </a:srgbClr>
              </a:solidFill>
              <a:ln w="2857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6" name="Group 5"/>
            <p:cNvGrpSpPr/>
            <p:nvPr/>
          </p:nvGrpSpPr>
          <p:grpSpPr>
            <a:xfrm>
              <a:off x="6477000" y="848121"/>
              <a:ext cx="1295400" cy="3038079"/>
              <a:chOff x="2133600" y="1752600"/>
              <a:chExt cx="1295400" cy="3038079"/>
            </a:xfrm>
          </p:grpSpPr>
          <p:graphicFrame>
            <p:nvGraphicFramePr>
              <p:cNvPr id="25" name="Object 24"/>
              <p:cNvGraphicFramePr>
                <a:graphicFrameLocks noChangeAspect="1"/>
              </p:cNvGraphicFramePr>
              <p:nvPr>
                <p:extLst>
                  <p:ext uri="{D42A27DB-BD31-4B8C-83A1-F6EECF244321}">
                    <p14:modId xmlns:p14="http://schemas.microsoft.com/office/powerpoint/2010/main" val="1534462614"/>
                  </p:ext>
                </p:extLst>
              </p:nvPr>
            </p:nvGraphicFramePr>
            <p:xfrm>
              <a:off x="2438400" y="4189016"/>
              <a:ext cx="609600" cy="601663"/>
            </p:xfrm>
            <a:graphic>
              <a:graphicData uri="http://schemas.openxmlformats.org/presentationml/2006/ole">
                <mc:AlternateContent xmlns:mc="http://schemas.openxmlformats.org/markup-compatibility/2006">
                  <mc:Choice xmlns:v="urn:schemas-microsoft-com:vml" Requires="v">
                    <p:oleObj spid="_x0000_s91168" name="Equation" r:id="rId6" imgW="254000" imgH="241300" progId="Equation.3">
                      <p:embed/>
                    </p:oleObj>
                  </mc:Choice>
                  <mc:Fallback>
                    <p:oleObj name="Equation" r:id="rId6" imgW="254000" imgH="241300" progId="Equation.3">
                      <p:embed/>
                      <p:pic>
                        <p:nvPicPr>
                          <p:cNvPr id="0" name=""/>
                          <p:cNvPicPr>
                            <a:picLocks noChangeAspect="1" noChangeArrowheads="1"/>
                          </p:cNvPicPr>
                          <p:nvPr/>
                        </p:nvPicPr>
                        <p:blipFill>
                          <a:blip r:embed="rId7"/>
                          <a:srcRect/>
                          <a:stretch>
                            <a:fillRect/>
                          </a:stretch>
                        </p:blipFill>
                        <p:spPr bwMode="auto">
                          <a:xfrm>
                            <a:off x="2438400" y="4189016"/>
                            <a:ext cx="609600" cy="601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Oval 17"/>
              <p:cNvSpPr/>
              <p:nvPr/>
            </p:nvSpPr>
            <p:spPr>
              <a:xfrm>
                <a:off x="2133600" y="1752600"/>
                <a:ext cx="1295400" cy="2352279"/>
              </a:xfrm>
              <a:prstGeom prst="ellipse">
                <a:avLst/>
              </a:prstGeom>
              <a:solidFill>
                <a:srgbClr val="9BBB59">
                  <a:lumMod val="60000"/>
                  <a:lumOff val="40000"/>
                </a:srgbClr>
              </a:solidFill>
              <a:ln w="2857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15" name="7-Point Star 14"/>
            <p:cNvSpPr/>
            <p:nvPr/>
          </p:nvSpPr>
          <p:spPr>
            <a:xfrm>
              <a:off x="1066800" y="1838721"/>
              <a:ext cx="1143000" cy="1143000"/>
            </a:xfrm>
            <a:prstGeom prst="star7">
              <a:avLst/>
            </a:prstGeom>
            <a:solidFill>
              <a:srgbClr val="A6A6A6"/>
            </a:solidFill>
            <a:ln w="28575" cap="flat" cmpd="sng" algn="ctr">
              <a:solidFill>
                <a:srgbClr val="0000FF"/>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 name="7-Point Star 16"/>
            <p:cNvSpPr/>
            <p:nvPr/>
          </p:nvSpPr>
          <p:spPr>
            <a:xfrm>
              <a:off x="6553200" y="1838721"/>
              <a:ext cx="1143000" cy="1143000"/>
            </a:xfrm>
            <a:prstGeom prst="star7">
              <a:avLst/>
            </a:prstGeom>
            <a:solidFill>
              <a:srgbClr val="A6A6A6"/>
            </a:solidFill>
            <a:ln w="28575" cap="flat" cmpd="sng" algn="ctr">
              <a:solidFill>
                <a:srgbClr val="0000FF"/>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 name="7-Point Star 19"/>
            <p:cNvSpPr/>
            <p:nvPr/>
          </p:nvSpPr>
          <p:spPr>
            <a:xfrm>
              <a:off x="3733800" y="1838721"/>
              <a:ext cx="1143000" cy="1143000"/>
            </a:xfrm>
            <a:prstGeom prst="star7">
              <a:avLst/>
            </a:prstGeom>
            <a:solidFill>
              <a:srgbClr val="A6A6A6"/>
            </a:solidFill>
            <a:ln w="28575" cap="flat" cmpd="sng" algn="ctr">
              <a:solidFill>
                <a:srgbClr val="0000FF"/>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aphicFrame>
          <p:nvGraphicFramePr>
            <p:cNvPr id="21" name="Object 20"/>
            <p:cNvGraphicFramePr>
              <a:graphicFrameLocks noChangeAspect="1"/>
            </p:cNvGraphicFramePr>
            <p:nvPr>
              <p:extLst>
                <p:ext uri="{D42A27DB-BD31-4B8C-83A1-F6EECF244321}">
                  <p14:modId xmlns:p14="http://schemas.microsoft.com/office/powerpoint/2010/main" val="2595008283"/>
                </p:ext>
              </p:extLst>
            </p:nvPr>
          </p:nvGraphicFramePr>
          <p:xfrm>
            <a:off x="1447800" y="2219721"/>
            <a:ext cx="330200" cy="406400"/>
          </p:xfrm>
          <a:graphic>
            <a:graphicData uri="http://schemas.openxmlformats.org/presentationml/2006/ole">
              <mc:AlternateContent xmlns:mc="http://schemas.openxmlformats.org/markup-compatibility/2006">
                <mc:Choice xmlns:v="urn:schemas-microsoft-com:vml" Requires="v">
                  <p:oleObj spid="_x0000_s91169" name="Equation" r:id="rId8" imgW="165100" imgH="177800" progId="Equation.3">
                    <p:embed/>
                  </p:oleObj>
                </mc:Choice>
                <mc:Fallback>
                  <p:oleObj name="Equation" r:id="rId8" imgW="165100" imgH="177800" progId="Equation.3">
                    <p:embed/>
                    <p:pic>
                      <p:nvPicPr>
                        <p:cNvPr id="0" name=""/>
                        <p:cNvPicPr>
                          <a:picLocks noChangeAspect="1" noChangeArrowheads="1"/>
                        </p:cNvPicPr>
                        <p:nvPr/>
                      </p:nvPicPr>
                      <p:blipFill>
                        <a:blip r:embed="rId9"/>
                        <a:srcRect/>
                        <a:stretch>
                          <a:fillRect/>
                        </a:stretch>
                      </p:blipFill>
                      <p:spPr bwMode="auto">
                        <a:xfrm>
                          <a:off x="1447800" y="2219721"/>
                          <a:ext cx="330200" cy="406400"/>
                        </a:xfrm>
                        <a:prstGeom prst="rect">
                          <a:avLst/>
                        </a:prstGeom>
                        <a:noFill/>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1130344312"/>
                </p:ext>
              </p:extLst>
            </p:nvPr>
          </p:nvGraphicFramePr>
          <p:xfrm>
            <a:off x="4089400" y="2262188"/>
            <a:ext cx="406400" cy="406400"/>
          </p:xfrm>
          <a:graphic>
            <a:graphicData uri="http://schemas.openxmlformats.org/presentationml/2006/ole">
              <mc:AlternateContent xmlns:mc="http://schemas.openxmlformats.org/markup-compatibility/2006">
                <mc:Choice xmlns:v="urn:schemas-microsoft-com:vml" Requires="v">
                  <p:oleObj spid="_x0000_s91170" name="Equation" r:id="rId10" imgW="203200" imgH="177800" progId="Equation.3">
                    <p:embed/>
                  </p:oleObj>
                </mc:Choice>
                <mc:Fallback>
                  <p:oleObj name="Equation" r:id="rId10" imgW="203200" imgH="177800" progId="Equation.3">
                    <p:embed/>
                    <p:pic>
                      <p:nvPicPr>
                        <p:cNvPr id="0" name=""/>
                        <p:cNvPicPr>
                          <a:picLocks noChangeAspect="1" noChangeArrowheads="1"/>
                        </p:cNvPicPr>
                        <p:nvPr/>
                      </p:nvPicPr>
                      <p:blipFill>
                        <a:blip r:embed="rId11"/>
                        <a:srcRect/>
                        <a:stretch>
                          <a:fillRect/>
                        </a:stretch>
                      </p:blipFill>
                      <p:spPr bwMode="auto">
                        <a:xfrm>
                          <a:off x="4089400" y="2262188"/>
                          <a:ext cx="406400" cy="406400"/>
                        </a:xfrm>
                        <a:prstGeom prst="rect">
                          <a:avLst/>
                        </a:prstGeom>
                        <a:noFill/>
                        <a:extLst/>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26644981"/>
                </p:ext>
              </p:extLst>
            </p:nvPr>
          </p:nvGraphicFramePr>
          <p:xfrm>
            <a:off x="6883400" y="2219721"/>
            <a:ext cx="508000" cy="493713"/>
          </p:xfrm>
          <a:graphic>
            <a:graphicData uri="http://schemas.openxmlformats.org/presentationml/2006/ole">
              <mc:AlternateContent xmlns:mc="http://schemas.openxmlformats.org/markup-compatibility/2006">
                <mc:Choice xmlns:v="urn:schemas-microsoft-com:vml" Requires="v">
                  <p:oleObj spid="_x0000_s91171" name="Equation" r:id="rId12" imgW="254000" imgH="215900" progId="Equation.3">
                    <p:embed/>
                  </p:oleObj>
                </mc:Choice>
                <mc:Fallback>
                  <p:oleObj name="Equation" r:id="rId12" imgW="254000" imgH="215900" progId="Equation.3">
                    <p:embed/>
                    <p:pic>
                      <p:nvPicPr>
                        <p:cNvPr id="0" name=""/>
                        <p:cNvPicPr>
                          <a:picLocks noChangeAspect="1" noChangeArrowheads="1"/>
                        </p:cNvPicPr>
                        <p:nvPr/>
                      </p:nvPicPr>
                      <p:blipFill>
                        <a:blip r:embed="rId13"/>
                        <a:srcRect/>
                        <a:stretch>
                          <a:fillRect/>
                        </a:stretch>
                      </p:blipFill>
                      <p:spPr bwMode="auto">
                        <a:xfrm>
                          <a:off x="6883400" y="2219721"/>
                          <a:ext cx="508000" cy="493713"/>
                        </a:xfrm>
                        <a:prstGeom prst="rect">
                          <a:avLst/>
                        </a:prstGeom>
                        <a:noFill/>
                        <a:extLst/>
                      </p:spPr>
                    </p:pic>
                  </p:oleObj>
                </mc:Fallback>
              </mc:AlternateContent>
            </a:graphicData>
          </a:graphic>
        </p:graphicFrame>
        <p:sp>
          <p:nvSpPr>
            <p:cNvPr id="38" name="Left-Right Arrow 37"/>
            <p:cNvSpPr/>
            <p:nvPr/>
          </p:nvSpPr>
          <p:spPr bwMode="auto">
            <a:xfrm>
              <a:off x="2514600" y="2362200"/>
              <a:ext cx="838200" cy="152400"/>
            </a:xfrm>
            <a:prstGeom prst="leftRightArrow">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0" name="Left-Right Arrow 39"/>
            <p:cNvSpPr/>
            <p:nvPr/>
          </p:nvSpPr>
          <p:spPr bwMode="auto">
            <a:xfrm>
              <a:off x="5334000" y="2362200"/>
              <a:ext cx="838200" cy="152400"/>
            </a:xfrm>
            <a:prstGeom prst="leftRightArrow">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1" name="Left-Right Arrow 40"/>
            <p:cNvSpPr/>
            <p:nvPr/>
          </p:nvSpPr>
          <p:spPr bwMode="auto">
            <a:xfrm>
              <a:off x="5334000" y="3505200"/>
              <a:ext cx="838200" cy="152400"/>
            </a:xfrm>
            <a:prstGeom prst="leftRightArrow">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37" name="TextBox 36"/>
          <p:cNvSpPr txBox="1"/>
          <p:nvPr/>
        </p:nvSpPr>
        <p:spPr>
          <a:xfrm>
            <a:off x="1371600" y="6324600"/>
            <a:ext cx="5840662" cy="461665"/>
          </a:xfrm>
          <a:prstGeom prst="rect">
            <a:avLst/>
          </a:prstGeom>
          <a:noFill/>
        </p:spPr>
        <p:txBody>
          <a:bodyPr wrap="none" rtlCol="0">
            <a:spAutoFit/>
          </a:bodyPr>
          <a:lstStyle/>
          <a:p>
            <a:r>
              <a:rPr lang="en-US" sz="2400" dirty="0" smtClean="0">
                <a:solidFill>
                  <a:srgbClr val="0000FF"/>
                </a:solidFill>
              </a:rPr>
              <a:t>For radial networks: always solve SOCP !</a:t>
            </a:r>
            <a:endParaRPr lang="en-US" sz="2400" dirty="0">
              <a:solidFill>
                <a:srgbClr val="0000FF"/>
              </a:solidFill>
            </a:endParaRPr>
          </a:p>
        </p:txBody>
      </p:sp>
      <p:sp>
        <p:nvSpPr>
          <p:cNvPr id="31" name="Content Placeholder 2"/>
          <p:cNvSpPr>
            <a:spLocks noGrp="1"/>
          </p:cNvSpPr>
          <p:nvPr>
            <p:ph idx="1"/>
          </p:nvPr>
        </p:nvSpPr>
        <p:spPr>
          <a:xfrm>
            <a:off x="762000" y="4038600"/>
            <a:ext cx="8229600" cy="2057400"/>
          </a:xfrm>
        </p:spPr>
        <p:txBody>
          <a:bodyPr>
            <a:normAutofit/>
          </a:bodyPr>
          <a:lstStyle/>
          <a:p>
            <a:pPr marL="0" indent="0">
              <a:buNone/>
            </a:pPr>
            <a:r>
              <a:rPr lang="en-US" b="1" u="sng" dirty="0" smtClean="0"/>
              <a:t>Theorem</a:t>
            </a:r>
          </a:p>
          <a:p>
            <a:pPr lvl="1"/>
            <a:r>
              <a:rPr lang="en-US" dirty="0" smtClean="0"/>
              <a:t>Radial </a:t>
            </a:r>
            <a:r>
              <a:rPr lang="en-US" sz="2800" i="1" dirty="0" smtClean="0">
                <a:latin typeface="Times New Roman"/>
                <a:cs typeface="Times New Roman"/>
              </a:rPr>
              <a:t>G</a:t>
            </a:r>
            <a:r>
              <a:rPr lang="en-US" dirty="0" smtClean="0"/>
              <a:t>: SOCP is equivalent to SDP (          )</a:t>
            </a:r>
          </a:p>
          <a:p>
            <a:pPr lvl="1"/>
            <a:r>
              <a:rPr lang="en-US" dirty="0" smtClean="0"/>
              <a:t>Mesh </a:t>
            </a:r>
            <a:r>
              <a:rPr lang="en-US" sz="2800" i="1" dirty="0" smtClean="0">
                <a:latin typeface="Times New Roman"/>
                <a:cs typeface="Times New Roman"/>
              </a:rPr>
              <a:t>G</a:t>
            </a:r>
            <a:r>
              <a:rPr lang="en-US" dirty="0" smtClean="0"/>
              <a:t>: SOCP is strictly coarser than SDP</a:t>
            </a:r>
            <a:endParaRPr lang="en-US" dirty="0"/>
          </a:p>
        </p:txBody>
      </p:sp>
      <p:graphicFrame>
        <p:nvGraphicFramePr>
          <p:cNvPr id="36" name="Object 35"/>
          <p:cNvGraphicFramePr>
            <a:graphicFrameLocks noChangeAspect="1"/>
          </p:cNvGraphicFramePr>
          <p:nvPr>
            <p:extLst>
              <p:ext uri="{D42A27DB-BD31-4B8C-83A1-F6EECF244321}">
                <p14:modId xmlns:p14="http://schemas.microsoft.com/office/powerpoint/2010/main" val="2279992750"/>
              </p:ext>
            </p:extLst>
          </p:nvPr>
        </p:nvGraphicFramePr>
        <p:xfrm>
          <a:off x="7543800" y="4724400"/>
          <a:ext cx="1146253" cy="304800"/>
        </p:xfrm>
        <a:graphic>
          <a:graphicData uri="http://schemas.openxmlformats.org/presentationml/2006/ole">
            <mc:AlternateContent xmlns:mc="http://schemas.openxmlformats.org/markup-compatibility/2006">
              <mc:Choice xmlns:v="urn:schemas-microsoft-com:vml" Requires="v">
                <p:oleObj spid="_x0000_s91172" name="Equation" r:id="rId14" imgW="901700" imgH="241300" progId="Equation.3">
                  <p:embed/>
                </p:oleObj>
              </mc:Choice>
              <mc:Fallback>
                <p:oleObj name="Equation" r:id="rId14" imgW="901700" imgH="241300" progId="Equation.3">
                  <p:embed/>
                  <p:pic>
                    <p:nvPicPr>
                      <p:cNvPr id="0" name=""/>
                      <p:cNvPicPr/>
                      <p:nvPr/>
                    </p:nvPicPr>
                    <p:blipFill>
                      <a:blip r:embed="rId15"/>
                      <a:stretch>
                        <a:fillRect/>
                      </a:stretch>
                    </p:blipFill>
                    <p:spPr>
                      <a:xfrm>
                        <a:off x="7543800" y="4724400"/>
                        <a:ext cx="1146253" cy="304800"/>
                      </a:xfrm>
                      <a:prstGeom prst="rect">
                        <a:avLst/>
                      </a:prstGeom>
                    </p:spPr>
                  </p:pic>
                </p:oleObj>
              </mc:Fallback>
            </mc:AlternateContent>
          </a:graphicData>
        </a:graphic>
      </p:graphicFrame>
    </p:spTree>
    <p:extLst>
      <p:ext uri="{BB962C8B-B14F-4D97-AF65-F5344CB8AC3E}">
        <p14:creationId xmlns:p14="http://schemas.microsoft.com/office/powerpoint/2010/main" val="39838937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smtClean="0"/>
              <a:t>Exact relaxation</a:t>
            </a:r>
          </a:p>
        </p:txBody>
      </p:sp>
      <p:sp>
        <p:nvSpPr>
          <p:cNvPr id="4" name="TextBox 3"/>
          <p:cNvSpPr txBox="1"/>
          <p:nvPr/>
        </p:nvSpPr>
        <p:spPr>
          <a:xfrm>
            <a:off x="9400679" y="762000"/>
            <a:ext cx="184666" cy="369332"/>
          </a:xfrm>
          <a:prstGeom prst="rect">
            <a:avLst/>
          </a:prstGeom>
          <a:noFill/>
        </p:spPr>
        <p:txBody>
          <a:bodyPr wrap="none" rtlCol="0">
            <a:spAutoFit/>
          </a:bodyPr>
          <a:lstStyle/>
          <a:p>
            <a:endParaRPr lang="en-US" dirty="0"/>
          </a:p>
        </p:txBody>
      </p:sp>
      <p:sp>
        <p:nvSpPr>
          <p:cNvPr id="31" name="Content Placeholder 2"/>
          <p:cNvSpPr>
            <a:spLocks noGrp="1"/>
          </p:cNvSpPr>
          <p:nvPr>
            <p:ph idx="1"/>
          </p:nvPr>
        </p:nvSpPr>
        <p:spPr>
          <a:xfrm>
            <a:off x="914400" y="1524000"/>
            <a:ext cx="8229600" cy="2057400"/>
          </a:xfrm>
        </p:spPr>
        <p:txBody>
          <a:bodyPr>
            <a:normAutofit/>
          </a:bodyPr>
          <a:lstStyle/>
          <a:p>
            <a:pPr marL="0" indent="0">
              <a:buNone/>
            </a:pPr>
            <a:r>
              <a:rPr lang="en-US" dirty="0" smtClean="0"/>
              <a:t>For </a:t>
            </a:r>
            <a:r>
              <a:rPr lang="en-US" dirty="0" smtClean="0">
                <a:solidFill>
                  <a:srgbClr val="0000FF"/>
                </a:solidFill>
              </a:rPr>
              <a:t>radial</a:t>
            </a:r>
            <a:r>
              <a:rPr lang="en-US" dirty="0" smtClean="0"/>
              <a:t> networks, </a:t>
            </a:r>
            <a:r>
              <a:rPr lang="en-US" dirty="0" smtClean="0">
                <a:solidFill>
                  <a:srgbClr val="0000FF"/>
                </a:solidFill>
              </a:rPr>
              <a:t>sufficient</a:t>
            </a:r>
            <a:r>
              <a:rPr lang="en-US" dirty="0" smtClean="0"/>
              <a:t> conditions on</a:t>
            </a:r>
          </a:p>
          <a:p>
            <a:pPr lvl="1"/>
            <a:r>
              <a:rPr lang="en-US" dirty="0" smtClean="0"/>
              <a:t>power injections bounds, or </a:t>
            </a:r>
          </a:p>
          <a:p>
            <a:pPr lvl="1"/>
            <a:r>
              <a:rPr lang="en-US" dirty="0"/>
              <a:t>v</a:t>
            </a:r>
            <a:r>
              <a:rPr lang="en-US" dirty="0" smtClean="0"/>
              <a:t>oltage upper bounds, or</a:t>
            </a:r>
          </a:p>
          <a:p>
            <a:pPr lvl="1"/>
            <a:r>
              <a:rPr lang="en-US" dirty="0"/>
              <a:t>p</a:t>
            </a:r>
            <a:r>
              <a:rPr lang="en-US" dirty="0" smtClean="0"/>
              <a:t>hase angle bounds</a:t>
            </a:r>
            <a:endParaRPr lang="en-US" dirty="0"/>
          </a:p>
        </p:txBody>
      </p:sp>
    </p:spTree>
    <p:extLst>
      <p:ext uri="{BB962C8B-B14F-4D97-AF65-F5344CB8AC3E}">
        <p14:creationId xmlns:p14="http://schemas.microsoft.com/office/powerpoint/2010/main" val="30270232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smtClean="0"/>
              <a:t>Exact relaxation</a:t>
            </a:r>
          </a:p>
        </p:txBody>
      </p:sp>
      <p:sp>
        <p:nvSpPr>
          <p:cNvPr id="4" name="TextBox 3"/>
          <p:cNvSpPr txBox="1"/>
          <p:nvPr/>
        </p:nvSpPr>
        <p:spPr>
          <a:xfrm>
            <a:off x="9400679" y="762000"/>
            <a:ext cx="184666" cy="369332"/>
          </a:xfrm>
          <a:prstGeom prst="rect">
            <a:avLst/>
          </a:prstGeom>
          <a:noFill/>
        </p:spPr>
        <p:txBody>
          <a:bodyPr wrap="none" rtlCol="0">
            <a:spAutoFit/>
          </a:bodyPr>
          <a:lstStyle/>
          <a:p>
            <a:endParaRPr lang="en-US" dirty="0"/>
          </a:p>
        </p:txBody>
      </p:sp>
      <p:sp>
        <p:nvSpPr>
          <p:cNvPr id="31" name="Content Placeholder 2"/>
          <p:cNvSpPr>
            <a:spLocks noGrp="1"/>
          </p:cNvSpPr>
          <p:nvPr>
            <p:ph idx="1"/>
          </p:nvPr>
        </p:nvSpPr>
        <p:spPr>
          <a:xfrm>
            <a:off x="914400" y="1524000"/>
            <a:ext cx="8229600" cy="2057400"/>
          </a:xfrm>
        </p:spPr>
        <p:txBody>
          <a:bodyPr>
            <a:normAutofit/>
          </a:bodyPr>
          <a:lstStyle/>
          <a:p>
            <a:pPr marL="0" indent="0">
              <a:buNone/>
            </a:pPr>
            <a:r>
              <a:rPr lang="en-US" dirty="0" smtClean="0"/>
              <a:t>For </a:t>
            </a:r>
            <a:r>
              <a:rPr lang="en-US" dirty="0" smtClean="0">
                <a:solidFill>
                  <a:srgbClr val="0000FF"/>
                </a:solidFill>
              </a:rPr>
              <a:t>radial</a:t>
            </a:r>
            <a:r>
              <a:rPr lang="en-US" dirty="0" smtClean="0"/>
              <a:t> networks, </a:t>
            </a:r>
            <a:r>
              <a:rPr lang="en-US" dirty="0" smtClean="0">
                <a:solidFill>
                  <a:srgbClr val="0000FF"/>
                </a:solidFill>
              </a:rPr>
              <a:t>sufficient</a:t>
            </a:r>
            <a:r>
              <a:rPr lang="en-US" dirty="0" smtClean="0"/>
              <a:t> conditions on</a:t>
            </a:r>
          </a:p>
          <a:p>
            <a:pPr lvl="1"/>
            <a:r>
              <a:rPr lang="en-US" dirty="0" smtClean="0">
                <a:solidFill>
                  <a:srgbClr val="0000FF"/>
                </a:solidFill>
              </a:rPr>
              <a:t>power injections bounds</a:t>
            </a:r>
            <a:r>
              <a:rPr lang="en-US" dirty="0" smtClean="0">
                <a:solidFill>
                  <a:srgbClr val="000000"/>
                </a:solidFill>
              </a:rPr>
              <a:t>, </a:t>
            </a:r>
            <a:r>
              <a:rPr lang="en-US" dirty="0" smtClean="0"/>
              <a:t>or </a:t>
            </a:r>
          </a:p>
          <a:p>
            <a:pPr lvl="1"/>
            <a:r>
              <a:rPr lang="en-US" dirty="0"/>
              <a:t>v</a:t>
            </a:r>
            <a:r>
              <a:rPr lang="en-US" dirty="0" smtClean="0"/>
              <a:t>oltage upper bounds, or</a:t>
            </a:r>
          </a:p>
          <a:p>
            <a:pPr lvl="1"/>
            <a:r>
              <a:rPr lang="en-US" dirty="0"/>
              <a:t>p</a:t>
            </a:r>
            <a:r>
              <a:rPr lang="en-US" dirty="0" smtClean="0"/>
              <a:t>hase angle bounds</a:t>
            </a:r>
            <a:endParaRPr lang="en-US" dirty="0"/>
          </a:p>
        </p:txBody>
      </p:sp>
    </p:spTree>
    <p:extLst>
      <p:ext uri="{BB962C8B-B14F-4D97-AF65-F5344CB8AC3E}">
        <p14:creationId xmlns:p14="http://schemas.microsoft.com/office/powerpoint/2010/main" val="1830188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p:txBody>
          <a:bodyPr/>
          <a:lstStyle/>
          <a:p>
            <a:pPr eaLnBrk="1" hangingPunct="1"/>
            <a:r>
              <a:rPr lang="en-US" altLang="zh-CN" sz="3600" dirty="0" smtClean="0">
                <a:ea typeface="宋体" pitchFamily="2" charset="-122"/>
              </a:rPr>
              <a:t>Exact relaxation</a:t>
            </a:r>
            <a:endParaRPr lang="en-US" sz="3600" dirty="0" smtClean="0"/>
          </a:p>
        </p:txBody>
      </p:sp>
      <p:grpSp>
        <p:nvGrpSpPr>
          <p:cNvPr id="2" name="Group 1"/>
          <p:cNvGrpSpPr/>
          <p:nvPr/>
        </p:nvGrpSpPr>
        <p:grpSpPr>
          <a:xfrm>
            <a:off x="838200" y="3657600"/>
            <a:ext cx="5181600" cy="1828800"/>
            <a:chOff x="838200" y="3733800"/>
            <a:chExt cx="5181600" cy="1828800"/>
          </a:xfrm>
        </p:grpSpPr>
        <p:sp>
          <p:nvSpPr>
            <p:cNvPr id="14" name="TextBox 13"/>
            <p:cNvSpPr txBox="1"/>
            <p:nvPr/>
          </p:nvSpPr>
          <p:spPr>
            <a:xfrm>
              <a:off x="838200" y="3733800"/>
              <a:ext cx="2652940" cy="523220"/>
            </a:xfrm>
            <a:prstGeom prst="rect">
              <a:avLst/>
            </a:prstGeom>
            <a:noFill/>
          </p:spPr>
          <p:txBody>
            <a:bodyPr wrap="none" rtlCol="0">
              <a:spAutoFit/>
            </a:bodyPr>
            <a:lstStyle/>
            <a:p>
              <a:r>
                <a:rPr lang="en-US" sz="2800" dirty="0">
                  <a:solidFill>
                    <a:srgbClr val="0000FF"/>
                  </a:solidFill>
                </a:rPr>
                <a:t>g</a:t>
              </a:r>
              <a:r>
                <a:rPr lang="en-US" sz="2800" dirty="0" smtClean="0">
                  <a:solidFill>
                    <a:srgbClr val="0000FF"/>
                  </a:solidFill>
                </a:rPr>
                <a:t>raph of QCQP</a:t>
              </a:r>
              <a:endParaRPr lang="en-US" sz="2800" dirty="0">
                <a:solidFill>
                  <a:srgbClr val="0000FF"/>
                </a:solidFill>
              </a:endParaRPr>
            </a:p>
          </p:txBody>
        </p:sp>
        <p:graphicFrame>
          <p:nvGraphicFramePr>
            <p:cNvPr id="8" name="Object 4"/>
            <p:cNvGraphicFramePr>
              <a:graphicFrameLocks/>
            </p:cNvGraphicFramePr>
            <p:nvPr>
              <p:extLst>
                <p:ext uri="{D42A27DB-BD31-4B8C-83A1-F6EECF244321}">
                  <p14:modId xmlns:p14="http://schemas.microsoft.com/office/powerpoint/2010/main" val="4031163535"/>
                </p:ext>
              </p:extLst>
            </p:nvPr>
          </p:nvGraphicFramePr>
          <p:xfrm>
            <a:off x="1190625" y="4324350"/>
            <a:ext cx="4829175" cy="1238250"/>
          </p:xfrm>
          <a:graphic>
            <a:graphicData uri="http://schemas.openxmlformats.org/presentationml/2006/ole">
              <mc:AlternateContent xmlns:mc="http://schemas.openxmlformats.org/markup-compatibility/2006">
                <mc:Choice xmlns:v="urn:schemas-microsoft-com:vml" Requires="v">
                  <p:oleObj spid="_x0000_s5889" name="Equation" r:id="rId4" imgW="2184400" imgH="520700" progId="Equation.3">
                    <p:embed/>
                  </p:oleObj>
                </mc:Choice>
                <mc:Fallback>
                  <p:oleObj name="Equation" r:id="rId4" imgW="2184400" imgH="520700" progId="Equation.3">
                    <p:embed/>
                    <p:pic>
                      <p:nvPicPr>
                        <p:cNvPr id="0" name=""/>
                        <p:cNvPicPr>
                          <a:picLocks noChangeArrowheads="1"/>
                        </p:cNvPicPr>
                        <p:nvPr/>
                      </p:nvPicPr>
                      <p:blipFill>
                        <a:blip r:embed="rId5"/>
                        <a:srcRect/>
                        <a:stretch>
                          <a:fillRect/>
                        </a:stretch>
                      </p:blipFill>
                      <p:spPr bwMode="auto">
                        <a:xfrm>
                          <a:off x="1190625" y="4324350"/>
                          <a:ext cx="4829175" cy="1238250"/>
                        </a:xfrm>
                        <a:prstGeom prst="rect">
                          <a:avLst/>
                        </a:prstGeom>
                        <a:noFill/>
                        <a:ln>
                          <a:noFill/>
                        </a:ln>
                        <a:effectLst/>
                        <a:extLst/>
                      </p:spPr>
                    </p:pic>
                  </p:oleObj>
                </mc:Fallback>
              </mc:AlternateContent>
            </a:graphicData>
          </a:graphic>
        </p:graphicFrame>
      </p:grpSp>
      <p:sp>
        <p:nvSpPr>
          <p:cNvPr id="9" name="TextBox 8"/>
          <p:cNvSpPr txBox="1"/>
          <p:nvPr/>
        </p:nvSpPr>
        <p:spPr>
          <a:xfrm>
            <a:off x="838200" y="1143000"/>
            <a:ext cx="1236236" cy="523220"/>
          </a:xfrm>
          <a:prstGeom prst="rect">
            <a:avLst/>
          </a:prstGeom>
          <a:noFill/>
        </p:spPr>
        <p:txBody>
          <a:bodyPr wrap="none" rtlCol="0">
            <a:spAutoFit/>
          </a:bodyPr>
          <a:lstStyle/>
          <a:p>
            <a:r>
              <a:rPr lang="en-US" sz="2800" dirty="0" smtClean="0">
                <a:solidFill>
                  <a:srgbClr val="0000FF"/>
                </a:solidFill>
              </a:rPr>
              <a:t>QCQP</a:t>
            </a:r>
            <a:endParaRPr lang="en-US" sz="2800" dirty="0">
              <a:solidFill>
                <a:srgbClr val="0000FF"/>
              </a:solidFill>
            </a:endParaRPr>
          </a:p>
        </p:txBody>
      </p:sp>
      <p:grpSp>
        <p:nvGrpSpPr>
          <p:cNvPr id="3" name="Group 2"/>
          <p:cNvGrpSpPr/>
          <p:nvPr/>
        </p:nvGrpSpPr>
        <p:grpSpPr>
          <a:xfrm>
            <a:off x="838200" y="5648980"/>
            <a:ext cx="2935288" cy="1132820"/>
            <a:chOff x="838200" y="5648980"/>
            <a:chExt cx="2935288" cy="1132820"/>
          </a:xfrm>
        </p:grpSpPr>
        <p:sp>
          <p:nvSpPr>
            <p:cNvPr id="10" name="TextBox 9"/>
            <p:cNvSpPr txBox="1"/>
            <p:nvPr/>
          </p:nvSpPr>
          <p:spPr>
            <a:xfrm>
              <a:off x="838200" y="5648980"/>
              <a:ext cx="2752351" cy="523220"/>
            </a:xfrm>
            <a:prstGeom prst="rect">
              <a:avLst/>
            </a:prstGeom>
            <a:noFill/>
          </p:spPr>
          <p:txBody>
            <a:bodyPr wrap="none" rtlCol="0">
              <a:spAutoFit/>
            </a:bodyPr>
            <a:lstStyle/>
            <a:p>
              <a:r>
                <a:rPr lang="en-US" sz="2800" dirty="0" smtClean="0">
                  <a:solidFill>
                    <a:srgbClr val="0000FF"/>
                  </a:solidFill>
                </a:rPr>
                <a:t>QCQP over tree</a:t>
              </a:r>
              <a:endParaRPr lang="en-US" sz="2800" dirty="0">
                <a:solidFill>
                  <a:srgbClr val="0000FF"/>
                </a:solidFill>
              </a:endParaRPr>
            </a:p>
          </p:txBody>
        </p:sp>
        <p:graphicFrame>
          <p:nvGraphicFramePr>
            <p:cNvPr id="11" name="Object 4"/>
            <p:cNvGraphicFramePr>
              <a:graphicFrameLocks/>
            </p:cNvGraphicFramePr>
            <p:nvPr>
              <p:extLst>
                <p:ext uri="{D42A27DB-BD31-4B8C-83A1-F6EECF244321}">
                  <p14:modId xmlns:p14="http://schemas.microsoft.com/office/powerpoint/2010/main" val="2306632046"/>
                </p:ext>
              </p:extLst>
            </p:nvPr>
          </p:nvGraphicFramePr>
          <p:xfrm>
            <a:off x="1219200" y="6208713"/>
            <a:ext cx="2554288" cy="573087"/>
          </p:xfrm>
          <a:graphic>
            <a:graphicData uri="http://schemas.openxmlformats.org/presentationml/2006/ole">
              <mc:AlternateContent xmlns:mc="http://schemas.openxmlformats.org/markup-compatibility/2006">
                <mc:Choice xmlns:v="urn:schemas-microsoft-com:vml" Requires="v">
                  <p:oleObj spid="_x0000_s5890" name="Equation" r:id="rId6" imgW="1155700" imgH="241300" progId="Equation.3">
                    <p:embed/>
                  </p:oleObj>
                </mc:Choice>
                <mc:Fallback>
                  <p:oleObj name="Equation" r:id="rId6" imgW="1155700" imgH="241300" progId="Equation.3">
                    <p:embed/>
                    <p:pic>
                      <p:nvPicPr>
                        <p:cNvPr id="0" name=""/>
                        <p:cNvPicPr>
                          <a:picLocks noChangeArrowheads="1"/>
                        </p:cNvPicPr>
                        <p:nvPr/>
                      </p:nvPicPr>
                      <p:blipFill>
                        <a:blip r:embed="rId7"/>
                        <a:srcRect/>
                        <a:stretch>
                          <a:fillRect/>
                        </a:stretch>
                      </p:blipFill>
                      <p:spPr bwMode="auto">
                        <a:xfrm>
                          <a:off x="1219200" y="6208713"/>
                          <a:ext cx="2554288" cy="573087"/>
                        </a:xfrm>
                        <a:prstGeom prst="rect">
                          <a:avLst/>
                        </a:prstGeom>
                        <a:noFill/>
                        <a:ln>
                          <a:noFill/>
                        </a:ln>
                        <a:effectLst/>
                        <a:extLst/>
                      </p:spPr>
                    </p:pic>
                  </p:oleObj>
                </mc:Fallback>
              </mc:AlternateContent>
            </a:graphicData>
          </a:graphic>
        </p:graphicFrame>
      </p:grpSp>
      <p:graphicFrame>
        <p:nvGraphicFramePr>
          <p:cNvPr id="16" name="Object 4"/>
          <p:cNvGraphicFramePr>
            <a:graphicFrameLocks/>
          </p:cNvGraphicFramePr>
          <p:nvPr>
            <p:extLst>
              <p:ext uri="{D42A27DB-BD31-4B8C-83A1-F6EECF244321}">
                <p14:modId xmlns:p14="http://schemas.microsoft.com/office/powerpoint/2010/main" val="450389851"/>
              </p:ext>
            </p:extLst>
          </p:nvPr>
        </p:nvGraphicFramePr>
        <p:xfrm>
          <a:off x="2057400" y="1179513"/>
          <a:ext cx="914400" cy="496887"/>
        </p:xfrm>
        <a:graphic>
          <a:graphicData uri="http://schemas.openxmlformats.org/presentationml/2006/ole">
            <mc:AlternateContent xmlns:mc="http://schemas.openxmlformats.org/markup-compatibility/2006">
              <mc:Choice xmlns:v="urn:schemas-microsoft-com:vml" Requires="v">
                <p:oleObj spid="_x0000_s5891" name="Equation" r:id="rId8" imgW="457200" imgH="241300" progId="Equation.3">
                  <p:embed/>
                </p:oleObj>
              </mc:Choice>
              <mc:Fallback>
                <p:oleObj name="Equation" r:id="rId8" imgW="457200" imgH="241300" progId="Equation.3">
                  <p:embed/>
                  <p:pic>
                    <p:nvPicPr>
                      <p:cNvPr id="0" name=""/>
                      <p:cNvPicPr>
                        <a:picLocks noChangeArrowheads="1"/>
                      </p:cNvPicPr>
                      <p:nvPr/>
                    </p:nvPicPr>
                    <p:blipFill>
                      <a:blip r:embed="rId9"/>
                      <a:srcRect/>
                      <a:stretch>
                        <a:fillRect/>
                      </a:stretch>
                    </p:blipFill>
                    <p:spPr bwMode="auto">
                      <a:xfrm>
                        <a:off x="2057400" y="1179513"/>
                        <a:ext cx="914400" cy="496887"/>
                      </a:xfrm>
                      <a:prstGeom prst="rect">
                        <a:avLst/>
                      </a:prstGeom>
                      <a:noFill/>
                      <a:ln>
                        <a:noFill/>
                      </a:ln>
                      <a:effectLst/>
                      <a:extLst/>
                    </p:spPr>
                  </p:pic>
                </p:oleObj>
              </mc:Fallback>
            </mc:AlternateContent>
          </a:graphicData>
        </a:graphic>
      </p:graphicFrame>
      <p:graphicFrame>
        <p:nvGraphicFramePr>
          <p:cNvPr id="12" name="Object 4"/>
          <p:cNvGraphicFramePr>
            <a:graphicFrameLocks/>
          </p:cNvGraphicFramePr>
          <p:nvPr>
            <p:extLst>
              <p:ext uri="{D42A27DB-BD31-4B8C-83A1-F6EECF244321}">
                <p14:modId xmlns:p14="http://schemas.microsoft.com/office/powerpoint/2010/main" val="1044403216"/>
              </p:ext>
            </p:extLst>
          </p:nvPr>
        </p:nvGraphicFramePr>
        <p:xfrm>
          <a:off x="1143000" y="1673225"/>
          <a:ext cx="5856287" cy="1908175"/>
        </p:xfrm>
        <a:graphic>
          <a:graphicData uri="http://schemas.openxmlformats.org/presentationml/2006/ole">
            <mc:AlternateContent xmlns:mc="http://schemas.openxmlformats.org/markup-compatibility/2006">
              <mc:Choice xmlns:v="urn:schemas-microsoft-com:vml" Requires="v">
                <p:oleObj spid="_x0000_s5892" name="Equation" r:id="rId10" imgW="2540000" imgH="838200" progId="Equation.3">
                  <p:embed/>
                </p:oleObj>
              </mc:Choice>
              <mc:Fallback>
                <p:oleObj name="Equation" r:id="rId10" imgW="2540000" imgH="838200" progId="Equation.3">
                  <p:embed/>
                  <p:pic>
                    <p:nvPicPr>
                      <p:cNvPr id="0" name=""/>
                      <p:cNvPicPr>
                        <a:picLocks noChangeArrowheads="1"/>
                      </p:cNvPicPr>
                      <p:nvPr/>
                    </p:nvPicPr>
                    <p:blipFill>
                      <a:blip r:embed="rId11"/>
                      <a:srcRect/>
                      <a:stretch>
                        <a:fillRect/>
                      </a:stretch>
                    </p:blipFill>
                    <p:spPr bwMode="auto">
                      <a:xfrm>
                        <a:off x="1143000" y="1673225"/>
                        <a:ext cx="5856287" cy="190817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08244936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p:txBody>
          <a:bodyPr/>
          <a:lstStyle/>
          <a:p>
            <a:pPr eaLnBrk="1" hangingPunct="1"/>
            <a:r>
              <a:rPr lang="en-US" altLang="zh-CN" sz="3600" dirty="0" smtClean="0">
                <a:ea typeface="宋体" pitchFamily="2" charset="-122"/>
              </a:rPr>
              <a:t>Exact relaxation</a:t>
            </a:r>
            <a:endParaRPr lang="en-US" sz="3600" dirty="0" smtClean="0"/>
          </a:p>
        </p:txBody>
      </p:sp>
      <p:graphicFrame>
        <p:nvGraphicFramePr>
          <p:cNvPr id="41988" name="Object 4"/>
          <p:cNvGraphicFramePr>
            <a:graphicFrameLocks/>
          </p:cNvGraphicFramePr>
          <p:nvPr>
            <p:extLst>
              <p:ext uri="{D42A27DB-BD31-4B8C-83A1-F6EECF244321}">
                <p14:modId xmlns:p14="http://schemas.microsoft.com/office/powerpoint/2010/main" val="3729902329"/>
              </p:ext>
            </p:extLst>
          </p:nvPr>
        </p:nvGraphicFramePr>
        <p:xfrm>
          <a:off x="1143000" y="1673225"/>
          <a:ext cx="5856287" cy="1908175"/>
        </p:xfrm>
        <a:graphic>
          <a:graphicData uri="http://schemas.openxmlformats.org/presentationml/2006/ole">
            <mc:AlternateContent xmlns:mc="http://schemas.openxmlformats.org/markup-compatibility/2006">
              <mc:Choice xmlns:v="urn:schemas-microsoft-com:vml" Requires="v">
                <p:oleObj spid="_x0000_s7104" name="Equation" r:id="rId4" imgW="2540000" imgH="838200" progId="Equation.3">
                  <p:embed/>
                </p:oleObj>
              </mc:Choice>
              <mc:Fallback>
                <p:oleObj name="Equation" r:id="rId4" imgW="2540000" imgH="838200" progId="Equation.3">
                  <p:embed/>
                  <p:pic>
                    <p:nvPicPr>
                      <p:cNvPr id="0" name=""/>
                      <p:cNvPicPr>
                        <a:picLocks noChangeArrowheads="1"/>
                      </p:cNvPicPr>
                      <p:nvPr/>
                    </p:nvPicPr>
                    <p:blipFill>
                      <a:blip r:embed="rId5"/>
                      <a:srcRect/>
                      <a:stretch>
                        <a:fillRect/>
                      </a:stretch>
                    </p:blipFill>
                    <p:spPr bwMode="auto">
                      <a:xfrm>
                        <a:off x="1143000" y="1673225"/>
                        <a:ext cx="5856287" cy="1908175"/>
                      </a:xfrm>
                      <a:prstGeom prst="rect">
                        <a:avLst/>
                      </a:prstGeom>
                      <a:noFill/>
                      <a:ln>
                        <a:noFill/>
                      </a:ln>
                      <a:effectLst/>
                      <a:extLst/>
                    </p:spPr>
                  </p:pic>
                </p:oleObj>
              </mc:Fallback>
            </mc:AlternateContent>
          </a:graphicData>
        </a:graphic>
      </p:graphicFrame>
      <p:grpSp>
        <p:nvGrpSpPr>
          <p:cNvPr id="2" name="Group 1"/>
          <p:cNvGrpSpPr/>
          <p:nvPr/>
        </p:nvGrpSpPr>
        <p:grpSpPr>
          <a:xfrm>
            <a:off x="838200" y="3657600"/>
            <a:ext cx="7143750" cy="1219200"/>
            <a:chOff x="838200" y="3733800"/>
            <a:chExt cx="7143750" cy="1219200"/>
          </a:xfrm>
        </p:grpSpPr>
        <p:sp>
          <p:nvSpPr>
            <p:cNvPr id="14" name="TextBox 13"/>
            <p:cNvSpPr txBox="1"/>
            <p:nvPr/>
          </p:nvSpPr>
          <p:spPr>
            <a:xfrm>
              <a:off x="838200" y="3733800"/>
              <a:ext cx="2340504" cy="523220"/>
            </a:xfrm>
            <a:prstGeom prst="rect">
              <a:avLst/>
            </a:prstGeom>
            <a:noFill/>
          </p:spPr>
          <p:txBody>
            <a:bodyPr wrap="none" rtlCol="0">
              <a:spAutoFit/>
            </a:bodyPr>
            <a:lstStyle/>
            <a:p>
              <a:r>
                <a:rPr lang="en-US" sz="2800" dirty="0" smtClean="0">
                  <a:solidFill>
                    <a:srgbClr val="0000FF"/>
                  </a:solidFill>
                </a:rPr>
                <a:t>Key condition</a:t>
              </a:r>
              <a:endParaRPr lang="en-US" sz="2800" dirty="0">
                <a:solidFill>
                  <a:srgbClr val="0000FF"/>
                </a:solidFill>
              </a:endParaRPr>
            </a:p>
          </p:txBody>
        </p:sp>
        <p:graphicFrame>
          <p:nvGraphicFramePr>
            <p:cNvPr id="8" name="Object 4"/>
            <p:cNvGraphicFramePr>
              <a:graphicFrameLocks/>
            </p:cNvGraphicFramePr>
            <p:nvPr>
              <p:extLst>
                <p:ext uri="{D42A27DB-BD31-4B8C-83A1-F6EECF244321}">
                  <p14:modId xmlns:p14="http://schemas.microsoft.com/office/powerpoint/2010/main" val="1998099743"/>
                </p:ext>
              </p:extLst>
            </p:nvPr>
          </p:nvGraphicFramePr>
          <p:xfrm>
            <a:off x="1100138" y="4197350"/>
            <a:ext cx="6881812" cy="755650"/>
          </p:xfrm>
          <a:graphic>
            <a:graphicData uri="http://schemas.openxmlformats.org/presentationml/2006/ole">
              <mc:AlternateContent xmlns:mc="http://schemas.openxmlformats.org/markup-compatibility/2006">
                <mc:Choice xmlns:v="urn:schemas-microsoft-com:vml" Requires="v">
                  <p:oleObj spid="_x0000_s7105" name="Equation" r:id="rId6" imgW="3111500" imgH="317500" progId="Equation.3">
                    <p:embed/>
                  </p:oleObj>
                </mc:Choice>
                <mc:Fallback>
                  <p:oleObj name="Equation" r:id="rId6" imgW="3111500" imgH="317500" progId="Equation.3">
                    <p:embed/>
                    <p:pic>
                      <p:nvPicPr>
                        <p:cNvPr id="0" name=""/>
                        <p:cNvPicPr>
                          <a:picLocks noChangeArrowheads="1"/>
                        </p:cNvPicPr>
                        <p:nvPr/>
                      </p:nvPicPr>
                      <p:blipFill>
                        <a:blip r:embed="rId7"/>
                        <a:srcRect/>
                        <a:stretch>
                          <a:fillRect/>
                        </a:stretch>
                      </p:blipFill>
                      <p:spPr bwMode="auto">
                        <a:xfrm>
                          <a:off x="1100138" y="4197350"/>
                          <a:ext cx="6881812" cy="755650"/>
                        </a:xfrm>
                        <a:prstGeom prst="rect">
                          <a:avLst/>
                        </a:prstGeom>
                        <a:noFill/>
                        <a:ln>
                          <a:noFill/>
                        </a:ln>
                        <a:effectLst/>
                        <a:extLst/>
                      </p:spPr>
                    </p:pic>
                  </p:oleObj>
                </mc:Fallback>
              </mc:AlternateContent>
            </a:graphicData>
          </a:graphic>
        </p:graphicFrame>
      </p:grpSp>
      <p:sp>
        <p:nvSpPr>
          <p:cNvPr id="9" name="TextBox 8"/>
          <p:cNvSpPr txBox="1"/>
          <p:nvPr/>
        </p:nvSpPr>
        <p:spPr>
          <a:xfrm>
            <a:off x="838200" y="1143000"/>
            <a:ext cx="1236236" cy="523220"/>
          </a:xfrm>
          <a:prstGeom prst="rect">
            <a:avLst/>
          </a:prstGeom>
          <a:noFill/>
        </p:spPr>
        <p:txBody>
          <a:bodyPr wrap="none" rtlCol="0">
            <a:spAutoFit/>
          </a:bodyPr>
          <a:lstStyle/>
          <a:p>
            <a:r>
              <a:rPr lang="en-US" sz="2800" dirty="0" smtClean="0">
                <a:solidFill>
                  <a:srgbClr val="0000FF"/>
                </a:solidFill>
              </a:rPr>
              <a:t>QCQP</a:t>
            </a:r>
            <a:endParaRPr lang="en-US" sz="2800" dirty="0">
              <a:solidFill>
                <a:srgbClr val="0000FF"/>
              </a:solidFill>
            </a:endParaRPr>
          </a:p>
        </p:txBody>
      </p:sp>
      <p:graphicFrame>
        <p:nvGraphicFramePr>
          <p:cNvPr id="10" name="Object 4"/>
          <p:cNvGraphicFramePr>
            <a:graphicFrameLocks/>
          </p:cNvGraphicFramePr>
          <p:nvPr>
            <p:extLst>
              <p:ext uri="{D42A27DB-BD31-4B8C-83A1-F6EECF244321}">
                <p14:modId xmlns:p14="http://schemas.microsoft.com/office/powerpoint/2010/main" val="2662873381"/>
              </p:ext>
            </p:extLst>
          </p:nvPr>
        </p:nvGraphicFramePr>
        <p:xfrm>
          <a:off x="2057400" y="1179513"/>
          <a:ext cx="914400" cy="496887"/>
        </p:xfrm>
        <a:graphic>
          <a:graphicData uri="http://schemas.openxmlformats.org/presentationml/2006/ole">
            <mc:AlternateContent xmlns:mc="http://schemas.openxmlformats.org/markup-compatibility/2006">
              <mc:Choice xmlns:v="urn:schemas-microsoft-com:vml" Requires="v">
                <p:oleObj spid="_x0000_s7106" name="Equation" r:id="rId8" imgW="457200" imgH="241300" progId="Equation.3">
                  <p:embed/>
                </p:oleObj>
              </mc:Choice>
              <mc:Fallback>
                <p:oleObj name="Equation" r:id="rId8" imgW="457200" imgH="241300" progId="Equation.3">
                  <p:embed/>
                  <p:pic>
                    <p:nvPicPr>
                      <p:cNvPr id="0" name=""/>
                      <p:cNvPicPr>
                        <a:picLocks noChangeArrowheads="1"/>
                      </p:cNvPicPr>
                      <p:nvPr/>
                    </p:nvPicPr>
                    <p:blipFill>
                      <a:blip r:embed="rId9"/>
                      <a:srcRect/>
                      <a:stretch>
                        <a:fillRect/>
                      </a:stretch>
                    </p:blipFill>
                    <p:spPr bwMode="auto">
                      <a:xfrm>
                        <a:off x="2057400" y="1179513"/>
                        <a:ext cx="914400" cy="496887"/>
                      </a:xfrm>
                      <a:prstGeom prst="rect">
                        <a:avLst/>
                      </a:prstGeom>
                      <a:noFill/>
                      <a:ln>
                        <a:noFill/>
                      </a:ln>
                      <a:effectLst/>
                      <a:extLst/>
                    </p:spPr>
                  </p:pic>
                </p:oleObj>
              </mc:Fallback>
            </mc:AlternateContent>
          </a:graphicData>
        </a:graphic>
      </p:graphicFrame>
      <p:sp>
        <p:nvSpPr>
          <p:cNvPr id="12" name="TextBox 11"/>
          <p:cNvSpPr txBox="1"/>
          <p:nvPr/>
        </p:nvSpPr>
        <p:spPr>
          <a:xfrm>
            <a:off x="838200" y="5257800"/>
            <a:ext cx="5393148" cy="1384995"/>
          </a:xfrm>
          <a:prstGeom prst="rect">
            <a:avLst/>
          </a:prstGeom>
          <a:noFill/>
        </p:spPr>
        <p:txBody>
          <a:bodyPr wrap="none" rtlCol="0">
            <a:spAutoFit/>
          </a:bodyPr>
          <a:lstStyle/>
          <a:p>
            <a:r>
              <a:rPr lang="en-US" sz="2800" b="1" u="sng" dirty="0" smtClean="0">
                <a:solidFill>
                  <a:srgbClr val="0000FF"/>
                </a:solidFill>
              </a:rPr>
              <a:t>Theorem</a:t>
            </a:r>
          </a:p>
          <a:p>
            <a:r>
              <a:rPr lang="en-US" sz="2800" dirty="0" smtClean="0">
                <a:solidFill>
                  <a:srgbClr val="0000FF"/>
                </a:solidFill>
              </a:rPr>
              <a:t>       </a:t>
            </a:r>
            <a:r>
              <a:rPr lang="en-US" sz="2800" dirty="0" smtClean="0">
                <a:solidFill>
                  <a:srgbClr val="000000"/>
                </a:solidFill>
              </a:rPr>
              <a:t>SOCP</a:t>
            </a:r>
            <a:r>
              <a:rPr lang="en-US" sz="2800" dirty="0">
                <a:solidFill>
                  <a:srgbClr val="000000"/>
                </a:solidFill>
              </a:rPr>
              <a:t> </a:t>
            </a:r>
            <a:r>
              <a:rPr lang="en-US" sz="2800" dirty="0" smtClean="0">
                <a:solidFill>
                  <a:srgbClr val="000000"/>
                </a:solidFill>
              </a:rPr>
              <a:t>relaxation is exact for </a:t>
            </a:r>
          </a:p>
          <a:p>
            <a:r>
              <a:rPr lang="en-US" sz="2800" dirty="0">
                <a:solidFill>
                  <a:srgbClr val="000000"/>
                </a:solidFill>
              </a:rPr>
              <a:t> </a:t>
            </a:r>
            <a:r>
              <a:rPr lang="en-US" sz="2800" dirty="0" smtClean="0">
                <a:solidFill>
                  <a:srgbClr val="000000"/>
                </a:solidFill>
              </a:rPr>
              <a:t>      QCQP over tree </a:t>
            </a:r>
            <a:endParaRPr lang="en-US" sz="2800" dirty="0">
              <a:solidFill>
                <a:srgbClr val="0000FF"/>
              </a:solidFill>
            </a:endParaRPr>
          </a:p>
        </p:txBody>
      </p:sp>
      <p:grpSp>
        <p:nvGrpSpPr>
          <p:cNvPr id="22" name="Group 21"/>
          <p:cNvGrpSpPr/>
          <p:nvPr/>
        </p:nvGrpSpPr>
        <p:grpSpPr>
          <a:xfrm>
            <a:off x="6324600" y="76200"/>
            <a:ext cx="2858315" cy="2722983"/>
            <a:chOff x="3124200" y="1637446"/>
            <a:chExt cx="3086915" cy="3027783"/>
          </a:xfrm>
        </p:grpSpPr>
        <p:graphicFrame>
          <p:nvGraphicFramePr>
            <p:cNvPr id="23" name="Object 22"/>
            <p:cNvGraphicFramePr>
              <a:graphicFrameLocks noChangeAspect="1"/>
            </p:cNvGraphicFramePr>
            <p:nvPr>
              <p:extLst>
                <p:ext uri="{D42A27DB-BD31-4B8C-83A1-F6EECF244321}">
                  <p14:modId xmlns:p14="http://schemas.microsoft.com/office/powerpoint/2010/main" val="3781515680"/>
                </p:ext>
              </p:extLst>
            </p:nvPr>
          </p:nvGraphicFramePr>
          <p:xfrm>
            <a:off x="5715001" y="3200400"/>
            <a:ext cx="496114" cy="395287"/>
          </p:xfrm>
          <a:graphic>
            <a:graphicData uri="http://schemas.openxmlformats.org/presentationml/2006/ole">
              <mc:AlternateContent xmlns:mc="http://schemas.openxmlformats.org/markup-compatibility/2006">
                <mc:Choice xmlns:v="urn:schemas-microsoft-com:vml" Requires="v">
                  <p:oleObj spid="_x0000_s7107" name="Equation" r:id="rId10" imgW="215900" imgH="165100" progId="Equation.3">
                    <p:embed/>
                  </p:oleObj>
                </mc:Choice>
                <mc:Fallback>
                  <p:oleObj name="Equation" r:id="rId10" imgW="215900" imgH="165100" progId="Equation.3">
                    <p:embed/>
                    <p:pic>
                      <p:nvPicPr>
                        <p:cNvPr id="0" name=""/>
                        <p:cNvPicPr/>
                        <p:nvPr/>
                      </p:nvPicPr>
                      <p:blipFill>
                        <a:blip r:embed="rId11"/>
                        <a:stretch>
                          <a:fillRect/>
                        </a:stretch>
                      </p:blipFill>
                      <p:spPr>
                        <a:xfrm>
                          <a:off x="5715001" y="3200400"/>
                          <a:ext cx="496114" cy="395287"/>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3292897970"/>
                </p:ext>
              </p:extLst>
            </p:nvPr>
          </p:nvGraphicFramePr>
          <p:xfrm>
            <a:off x="4114800" y="1637446"/>
            <a:ext cx="533400" cy="392967"/>
          </p:xfrm>
          <a:graphic>
            <a:graphicData uri="http://schemas.openxmlformats.org/presentationml/2006/ole">
              <mc:AlternateContent xmlns:mc="http://schemas.openxmlformats.org/markup-compatibility/2006">
                <mc:Choice xmlns:v="urn:schemas-microsoft-com:vml" Requires="v">
                  <p:oleObj spid="_x0000_s7108" name="Equation" r:id="rId12" imgW="215900" imgH="152400" progId="Equation.3">
                    <p:embed/>
                  </p:oleObj>
                </mc:Choice>
                <mc:Fallback>
                  <p:oleObj name="Equation" r:id="rId12" imgW="215900" imgH="152400" progId="Equation.3">
                    <p:embed/>
                    <p:pic>
                      <p:nvPicPr>
                        <p:cNvPr id="0" name=""/>
                        <p:cNvPicPr/>
                        <p:nvPr/>
                      </p:nvPicPr>
                      <p:blipFill>
                        <a:blip r:embed="rId13"/>
                        <a:stretch>
                          <a:fillRect/>
                        </a:stretch>
                      </p:blipFill>
                      <p:spPr>
                        <a:xfrm>
                          <a:off x="4114800" y="1637446"/>
                          <a:ext cx="533400" cy="392967"/>
                        </a:xfrm>
                        <a:prstGeom prst="rect">
                          <a:avLst/>
                        </a:prstGeom>
                      </p:spPr>
                    </p:pic>
                  </p:oleObj>
                </mc:Fallback>
              </mc:AlternateContent>
            </a:graphicData>
          </a:graphic>
        </p:graphicFrame>
        <p:grpSp>
          <p:nvGrpSpPr>
            <p:cNvPr id="25" name="Group 24"/>
            <p:cNvGrpSpPr/>
            <p:nvPr/>
          </p:nvGrpSpPr>
          <p:grpSpPr>
            <a:xfrm>
              <a:off x="3124200" y="2133600"/>
              <a:ext cx="2514600" cy="2531629"/>
              <a:chOff x="1295400" y="325138"/>
              <a:chExt cx="6813755" cy="6353431"/>
            </a:xfrm>
          </p:grpSpPr>
          <p:sp>
            <p:nvSpPr>
              <p:cNvPr id="26" name="Oval 25"/>
              <p:cNvSpPr/>
              <p:nvPr/>
            </p:nvSpPr>
            <p:spPr>
              <a:xfrm>
                <a:off x="1883973" y="1086034"/>
                <a:ext cx="5339507" cy="5136575"/>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V="1">
                <a:off x="1295400" y="3576102"/>
                <a:ext cx="6813755" cy="81497"/>
              </a:xfrm>
              <a:prstGeom prst="straightConnector1">
                <a:avLst/>
              </a:prstGeom>
              <a:ln w="38100" cmpd="sng">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4553787" y="325138"/>
                <a:ext cx="45252" cy="6300496"/>
              </a:xfrm>
              <a:prstGeom prst="straightConnector1">
                <a:avLst/>
              </a:prstGeom>
              <a:ln w="38100" cmpd="sng">
                <a:solidFill>
                  <a:srgbClr val="00000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3731170" y="1086034"/>
                <a:ext cx="214365" cy="206675"/>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p:cNvCxnSpPr/>
              <p:nvPr/>
            </p:nvCxnSpPr>
            <p:spPr>
              <a:xfrm flipH="1">
                <a:off x="3731170" y="516371"/>
                <a:ext cx="1691387" cy="6162198"/>
              </a:xfrm>
              <a:prstGeom prst="line">
                <a:avLst/>
              </a:prstGeom>
              <a:ln w="57150" cmpd="sng">
                <a:solidFill>
                  <a:srgbClr val="FF0000"/>
                </a:solidFill>
                <a:prstDash val="solid"/>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5160198" y="1086034"/>
                <a:ext cx="214365" cy="206675"/>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3775107" y="6015934"/>
                <a:ext cx="214365" cy="206675"/>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1905790" y="2785749"/>
                <a:ext cx="214365" cy="206675"/>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1883973" y="4302998"/>
                <a:ext cx="214365" cy="206675"/>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5" name="TextBox 34"/>
          <p:cNvSpPr txBox="1"/>
          <p:nvPr/>
        </p:nvSpPr>
        <p:spPr>
          <a:xfrm>
            <a:off x="6934200" y="6334780"/>
            <a:ext cx="2209800" cy="523220"/>
          </a:xfrm>
          <a:prstGeom prst="rect">
            <a:avLst/>
          </a:prstGeom>
          <a:noFill/>
        </p:spPr>
        <p:txBody>
          <a:bodyPr wrap="square" rtlCol="0">
            <a:spAutoFit/>
          </a:bodyPr>
          <a:lstStyle/>
          <a:p>
            <a:pPr algn="r"/>
            <a:r>
              <a:rPr lang="en-US" sz="1400" dirty="0" smtClean="0">
                <a:solidFill>
                  <a:srgbClr val="0000FF"/>
                </a:solidFill>
              </a:rPr>
              <a:t>Bose et al 2012, 2014</a:t>
            </a:r>
          </a:p>
          <a:p>
            <a:pPr algn="r"/>
            <a:r>
              <a:rPr lang="en-US" sz="1400" dirty="0" err="1" smtClean="0">
                <a:solidFill>
                  <a:srgbClr val="0000FF"/>
                </a:solidFill>
              </a:rPr>
              <a:t>Sojoudi</a:t>
            </a:r>
            <a:r>
              <a:rPr lang="en-US" sz="1400" dirty="0" smtClean="0">
                <a:solidFill>
                  <a:srgbClr val="0000FF"/>
                </a:solidFill>
              </a:rPr>
              <a:t>, </a:t>
            </a:r>
            <a:r>
              <a:rPr lang="en-US" sz="1400" dirty="0" err="1" smtClean="0">
                <a:solidFill>
                  <a:srgbClr val="0000FF"/>
                </a:solidFill>
              </a:rPr>
              <a:t>Lavaei</a:t>
            </a:r>
            <a:r>
              <a:rPr lang="en-US" sz="1400" dirty="0" smtClean="0">
                <a:solidFill>
                  <a:srgbClr val="0000FF"/>
                </a:solidFill>
              </a:rPr>
              <a:t> 2013</a:t>
            </a:r>
            <a:endParaRPr lang="en-US" sz="1400" dirty="0">
              <a:solidFill>
                <a:srgbClr val="0000FF"/>
              </a:solidFill>
            </a:endParaRPr>
          </a:p>
        </p:txBody>
      </p:sp>
    </p:spTree>
    <p:extLst>
      <p:ext uri="{BB962C8B-B14F-4D97-AF65-F5344CB8AC3E}">
        <p14:creationId xmlns:p14="http://schemas.microsoft.com/office/powerpoint/2010/main" val="23355022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lstStyle/>
          <a:p>
            <a:r>
              <a:rPr lang="en-US" dirty="0" smtClean="0"/>
              <a:t>Implication on OPF</a:t>
            </a:r>
            <a:endParaRPr lang="en-US" dirty="0"/>
          </a:p>
        </p:txBody>
      </p:sp>
      <p:pic>
        <p:nvPicPr>
          <p:cNvPr id="2" name="Picture 1"/>
          <p:cNvPicPr>
            <a:picLocks noChangeAspect="1"/>
          </p:cNvPicPr>
          <p:nvPr/>
        </p:nvPicPr>
        <p:blipFill>
          <a:blip r:embed="rId3"/>
          <a:stretch>
            <a:fillRect/>
          </a:stretch>
        </p:blipFill>
        <p:spPr>
          <a:xfrm>
            <a:off x="1473366" y="990600"/>
            <a:ext cx="6146633" cy="4648200"/>
          </a:xfrm>
          <a:prstGeom prst="rect">
            <a:avLst/>
          </a:prstGeom>
        </p:spPr>
      </p:pic>
      <p:sp>
        <p:nvSpPr>
          <p:cNvPr id="3" name="TextBox 2"/>
          <p:cNvSpPr txBox="1"/>
          <p:nvPr/>
        </p:nvSpPr>
        <p:spPr>
          <a:xfrm>
            <a:off x="685800" y="6073914"/>
            <a:ext cx="8153400" cy="707886"/>
          </a:xfrm>
          <a:prstGeom prst="rect">
            <a:avLst/>
          </a:prstGeom>
          <a:noFill/>
        </p:spPr>
        <p:txBody>
          <a:bodyPr wrap="square" rtlCol="0">
            <a:spAutoFit/>
          </a:bodyPr>
          <a:lstStyle/>
          <a:p>
            <a:r>
              <a:rPr lang="en-US" sz="2000" dirty="0" smtClean="0">
                <a:solidFill>
                  <a:srgbClr val="0000FF"/>
                </a:solidFill>
              </a:rPr>
              <a:t>Not both lower &amp; upper bounds on real &amp; reactive powers at both ends </a:t>
            </a:r>
          </a:p>
          <a:p>
            <a:r>
              <a:rPr lang="en-US" sz="2000" dirty="0" smtClean="0">
                <a:solidFill>
                  <a:srgbClr val="0000FF"/>
                </a:solidFill>
              </a:rPr>
              <a:t>of a line can be finite </a:t>
            </a:r>
            <a:endParaRPr lang="en-US" sz="2000" dirty="0">
              <a:solidFill>
                <a:srgbClr val="0000FF"/>
              </a:solidFill>
            </a:endParaRPr>
          </a:p>
        </p:txBody>
      </p:sp>
    </p:spTree>
    <p:extLst>
      <p:ext uri="{BB962C8B-B14F-4D97-AF65-F5344CB8AC3E}">
        <p14:creationId xmlns:p14="http://schemas.microsoft.com/office/powerpoint/2010/main" val="5602936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smtClean="0"/>
              <a:t>Example</a:t>
            </a:r>
          </a:p>
        </p:txBody>
      </p:sp>
      <p:pic>
        <p:nvPicPr>
          <p:cNvPr id="2" name="Picture 1"/>
          <p:cNvPicPr>
            <a:picLocks noChangeAspect="1"/>
          </p:cNvPicPr>
          <p:nvPr/>
        </p:nvPicPr>
        <p:blipFill>
          <a:blip r:embed="rId3"/>
          <a:stretch>
            <a:fillRect/>
          </a:stretch>
        </p:blipFill>
        <p:spPr>
          <a:xfrm>
            <a:off x="152400" y="1516559"/>
            <a:ext cx="4359606" cy="3517900"/>
          </a:xfrm>
          <a:prstGeom prst="rect">
            <a:avLst/>
          </a:prstGeom>
        </p:spPr>
      </p:pic>
      <p:grpSp>
        <p:nvGrpSpPr>
          <p:cNvPr id="6" name="Group 5"/>
          <p:cNvGrpSpPr/>
          <p:nvPr/>
        </p:nvGrpSpPr>
        <p:grpSpPr>
          <a:xfrm>
            <a:off x="4724400" y="1592759"/>
            <a:ext cx="4419600" cy="3886200"/>
            <a:chOff x="4724400" y="1066800"/>
            <a:chExt cx="4419600" cy="3886200"/>
          </a:xfrm>
        </p:grpSpPr>
        <p:pic>
          <p:nvPicPr>
            <p:cNvPr id="3" name="Picture 2"/>
            <p:cNvPicPr>
              <a:picLocks noChangeAspect="1"/>
            </p:cNvPicPr>
            <p:nvPr/>
          </p:nvPicPr>
          <p:blipFill>
            <a:blip r:embed="rId4"/>
            <a:stretch>
              <a:fillRect/>
            </a:stretch>
          </p:blipFill>
          <p:spPr>
            <a:xfrm>
              <a:off x="4724400" y="1066800"/>
              <a:ext cx="4350855" cy="3886200"/>
            </a:xfrm>
            <a:prstGeom prst="rect">
              <a:avLst/>
            </a:prstGeom>
          </p:spPr>
        </p:pic>
        <p:sp>
          <p:nvSpPr>
            <p:cNvPr id="4" name="Rectangle 3"/>
            <p:cNvSpPr/>
            <p:nvPr/>
          </p:nvSpPr>
          <p:spPr bwMode="auto">
            <a:xfrm>
              <a:off x="5029200" y="4495800"/>
              <a:ext cx="4114800" cy="4572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20" name="TextBox 19"/>
          <p:cNvSpPr txBox="1"/>
          <p:nvPr/>
        </p:nvSpPr>
        <p:spPr>
          <a:xfrm>
            <a:off x="685800" y="5181600"/>
            <a:ext cx="1428596" cy="769441"/>
          </a:xfrm>
          <a:prstGeom prst="rect">
            <a:avLst/>
          </a:prstGeom>
          <a:noFill/>
        </p:spPr>
        <p:txBody>
          <a:bodyPr wrap="none" rtlCol="0">
            <a:spAutoFit/>
          </a:bodyPr>
          <a:lstStyle/>
          <a:p>
            <a:r>
              <a:rPr lang="en-US" sz="2000" dirty="0" smtClean="0">
                <a:solidFill>
                  <a:srgbClr val="0000FF"/>
                </a:solidFill>
              </a:rPr>
              <a:t>power flow</a:t>
            </a:r>
          </a:p>
          <a:p>
            <a:r>
              <a:rPr lang="en-US" sz="2000" dirty="0">
                <a:solidFill>
                  <a:srgbClr val="0000FF"/>
                </a:solidFill>
              </a:rPr>
              <a:t>s</a:t>
            </a:r>
            <a:r>
              <a:rPr lang="en-US" sz="2000" dirty="0" smtClean="0">
                <a:solidFill>
                  <a:srgbClr val="0000FF"/>
                </a:solidFill>
              </a:rPr>
              <a:t>olution </a:t>
            </a:r>
            <a:r>
              <a:rPr lang="en-US" sz="2400" b="1" dirty="0" smtClean="0">
                <a:solidFill>
                  <a:srgbClr val="0000FF"/>
                </a:solidFill>
                <a:latin typeface="Times New Roman"/>
                <a:cs typeface="Times New Roman"/>
              </a:rPr>
              <a:t>X</a:t>
            </a:r>
            <a:endParaRPr lang="en-US" sz="2400" b="1" dirty="0">
              <a:solidFill>
                <a:srgbClr val="0000FF"/>
              </a:solidFill>
              <a:latin typeface="Times New Roman"/>
              <a:cs typeface="Times New Roman"/>
            </a:endParaRPr>
          </a:p>
        </p:txBody>
      </p:sp>
      <p:cxnSp>
        <p:nvCxnSpPr>
          <p:cNvPr id="21" name="Straight Arrow Connector 20"/>
          <p:cNvCxnSpPr/>
          <p:nvPr/>
        </p:nvCxnSpPr>
        <p:spPr bwMode="auto">
          <a:xfrm flipV="1">
            <a:off x="2057400" y="3802559"/>
            <a:ext cx="1066800" cy="1531441"/>
          </a:xfrm>
          <a:prstGeom prst="straightConnector1">
            <a:avLst/>
          </a:prstGeom>
          <a:solidFill>
            <a:schemeClr val="accent1"/>
          </a:solidFill>
          <a:ln w="38100" cap="flat" cmpd="sng" algn="ctr">
            <a:solidFill>
              <a:srgbClr val="0000FF"/>
            </a:solidFill>
            <a:prstDash val="solid"/>
            <a:round/>
            <a:headEnd type="none" w="med" len="med"/>
            <a:tailEnd type="triangle"/>
          </a:ln>
          <a:effectLst/>
        </p:spPr>
      </p:cxnSp>
      <p:cxnSp>
        <p:nvCxnSpPr>
          <p:cNvPr id="23" name="Straight Arrow Connector 22"/>
          <p:cNvCxnSpPr/>
          <p:nvPr/>
        </p:nvCxnSpPr>
        <p:spPr bwMode="auto">
          <a:xfrm flipH="1">
            <a:off x="3429000" y="2888159"/>
            <a:ext cx="304800" cy="914400"/>
          </a:xfrm>
          <a:prstGeom prst="straightConnector1">
            <a:avLst/>
          </a:prstGeom>
          <a:solidFill>
            <a:schemeClr val="accent1"/>
          </a:solidFill>
          <a:ln w="38100" cap="flat" cmpd="sng" algn="ctr">
            <a:solidFill>
              <a:srgbClr val="0000FF"/>
            </a:solidFill>
            <a:prstDash val="solid"/>
            <a:round/>
            <a:headEnd type="none" w="med" len="med"/>
            <a:tailEnd type="triangle"/>
          </a:ln>
          <a:effectLst/>
        </p:spPr>
      </p:cxnSp>
      <p:sp>
        <p:nvSpPr>
          <p:cNvPr id="26" name="TextBox 25"/>
          <p:cNvSpPr txBox="1"/>
          <p:nvPr/>
        </p:nvSpPr>
        <p:spPr>
          <a:xfrm>
            <a:off x="3276600" y="2278559"/>
            <a:ext cx="1000920" cy="461665"/>
          </a:xfrm>
          <a:prstGeom prst="rect">
            <a:avLst/>
          </a:prstGeom>
          <a:noFill/>
        </p:spPr>
        <p:txBody>
          <a:bodyPr wrap="none" rtlCol="0">
            <a:spAutoFit/>
          </a:bodyPr>
          <a:lstStyle/>
          <a:p>
            <a:r>
              <a:rPr lang="en-US" sz="2000" dirty="0" smtClean="0">
                <a:solidFill>
                  <a:srgbClr val="0000FF"/>
                </a:solidFill>
              </a:rPr>
              <a:t>SDP </a:t>
            </a:r>
            <a:r>
              <a:rPr lang="en-US" sz="2400" b="1" dirty="0" smtClean="0">
                <a:solidFill>
                  <a:srgbClr val="0000FF"/>
                </a:solidFill>
                <a:latin typeface="Times New Roman"/>
                <a:cs typeface="Times New Roman"/>
              </a:rPr>
              <a:t>Y</a:t>
            </a:r>
            <a:endParaRPr lang="en-US" sz="2400" b="1" dirty="0">
              <a:solidFill>
                <a:srgbClr val="0000FF"/>
              </a:solidFill>
              <a:latin typeface="Times New Roman"/>
              <a:cs typeface="Times New Roman"/>
            </a:endParaRPr>
          </a:p>
        </p:txBody>
      </p:sp>
      <p:cxnSp>
        <p:nvCxnSpPr>
          <p:cNvPr id="27" name="Straight Arrow Connector 26"/>
          <p:cNvCxnSpPr/>
          <p:nvPr/>
        </p:nvCxnSpPr>
        <p:spPr bwMode="auto">
          <a:xfrm flipH="1">
            <a:off x="1981200" y="2202359"/>
            <a:ext cx="609600" cy="304800"/>
          </a:xfrm>
          <a:prstGeom prst="straightConnector1">
            <a:avLst/>
          </a:prstGeom>
          <a:solidFill>
            <a:schemeClr val="accent1"/>
          </a:solidFill>
          <a:ln w="38100" cap="flat" cmpd="sng" algn="ctr">
            <a:solidFill>
              <a:srgbClr val="0000FF"/>
            </a:solidFill>
            <a:prstDash val="solid"/>
            <a:round/>
            <a:headEnd type="none" w="med" len="med"/>
            <a:tailEnd type="triangle"/>
          </a:ln>
          <a:effectLst/>
        </p:spPr>
      </p:cxnSp>
      <p:sp>
        <p:nvSpPr>
          <p:cNvPr id="28" name="TextBox 27"/>
          <p:cNvSpPr txBox="1"/>
          <p:nvPr/>
        </p:nvSpPr>
        <p:spPr>
          <a:xfrm>
            <a:off x="2514600" y="1821359"/>
            <a:ext cx="1188997" cy="461665"/>
          </a:xfrm>
          <a:prstGeom prst="rect">
            <a:avLst/>
          </a:prstGeom>
          <a:noFill/>
        </p:spPr>
        <p:txBody>
          <a:bodyPr wrap="none" rtlCol="0">
            <a:spAutoFit/>
          </a:bodyPr>
          <a:lstStyle/>
          <a:p>
            <a:r>
              <a:rPr lang="en-US" sz="2000" dirty="0" smtClean="0">
                <a:solidFill>
                  <a:srgbClr val="0000FF"/>
                </a:solidFill>
              </a:rPr>
              <a:t>SOCP </a:t>
            </a:r>
            <a:r>
              <a:rPr lang="en-US" sz="2400" b="1" dirty="0" smtClean="0">
                <a:solidFill>
                  <a:srgbClr val="0000FF"/>
                </a:solidFill>
                <a:latin typeface="Times New Roman"/>
                <a:cs typeface="Times New Roman"/>
              </a:rPr>
              <a:t>Y</a:t>
            </a:r>
            <a:endParaRPr lang="en-US" sz="2400" b="1" dirty="0">
              <a:solidFill>
                <a:srgbClr val="0000FF"/>
              </a:solidFill>
              <a:latin typeface="Times New Roman"/>
              <a:cs typeface="Times New Roman"/>
            </a:endParaRPr>
          </a:p>
        </p:txBody>
      </p:sp>
      <p:sp>
        <p:nvSpPr>
          <p:cNvPr id="24" name="TextBox 23"/>
          <p:cNvSpPr txBox="1"/>
          <p:nvPr/>
        </p:nvSpPr>
        <p:spPr>
          <a:xfrm>
            <a:off x="1752600" y="1143000"/>
            <a:ext cx="1377826" cy="369332"/>
          </a:xfrm>
          <a:prstGeom prst="rect">
            <a:avLst/>
          </a:prstGeom>
          <a:noFill/>
        </p:spPr>
        <p:txBody>
          <a:bodyPr wrap="none" rtlCol="0">
            <a:spAutoFit/>
          </a:bodyPr>
          <a:lstStyle/>
          <a:p>
            <a:r>
              <a:rPr lang="en-US" dirty="0" smtClean="0"/>
              <a:t>Real Power</a:t>
            </a:r>
            <a:endParaRPr lang="en-US" dirty="0"/>
          </a:p>
        </p:txBody>
      </p:sp>
      <p:sp>
        <p:nvSpPr>
          <p:cNvPr id="31" name="TextBox 30"/>
          <p:cNvSpPr txBox="1"/>
          <p:nvPr/>
        </p:nvSpPr>
        <p:spPr>
          <a:xfrm>
            <a:off x="5971231" y="1143000"/>
            <a:ext cx="1801169" cy="369332"/>
          </a:xfrm>
          <a:prstGeom prst="rect">
            <a:avLst/>
          </a:prstGeom>
          <a:noFill/>
        </p:spPr>
        <p:txBody>
          <a:bodyPr wrap="none" rtlCol="0">
            <a:spAutoFit/>
          </a:bodyPr>
          <a:lstStyle/>
          <a:p>
            <a:r>
              <a:rPr lang="en-US" dirty="0" smtClean="0"/>
              <a:t>Reactive Power</a:t>
            </a:r>
            <a:endParaRPr lang="en-US" dirty="0"/>
          </a:p>
        </p:txBody>
      </p:sp>
      <p:sp>
        <p:nvSpPr>
          <p:cNvPr id="32" name="TextBox 31"/>
          <p:cNvSpPr txBox="1"/>
          <p:nvPr/>
        </p:nvSpPr>
        <p:spPr>
          <a:xfrm>
            <a:off x="2743200" y="5257800"/>
            <a:ext cx="5867400" cy="1077218"/>
          </a:xfrm>
          <a:prstGeom prst="rect">
            <a:avLst/>
          </a:prstGeom>
          <a:noFill/>
        </p:spPr>
        <p:txBody>
          <a:bodyPr wrap="square" rtlCol="0">
            <a:spAutoFit/>
          </a:bodyPr>
          <a:lstStyle/>
          <a:p>
            <a:pPr marL="342900" indent="-342900">
              <a:buFont typeface="Arial"/>
              <a:buChar char="•"/>
            </a:pPr>
            <a:r>
              <a:rPr lang="en-US" sz="2000" dirty="0" smtClean="0"/>
              <a:t>Relaxation is exact if </a:t>
            </a:r>
            <a:r>
              <a:rPr lang="en-US" sz="2400" b="1" dirty="0" smtClean="0">
                <a:latin typeface="Times New Roman"/>
                <a:cs typeface="Times New Roman"/>
              </a:rPr>
              <a:t>X </a:t>
            </a:r>
            <a:r>
              <a:rPr lang="en-US" sz="2000" dirty="0" smtClean="0"/>
              <a:t>and </a:t>
            </a:r>
            <a:r>
              <a:rPr lang="en-US" sz="2400" b="1" dirty="0" smtClean="0">
                <a:latin typeface="Times New Roman"/>
                <a:cs typeface="Times New Roman"/>
              </a:rPr>
              <a:t>Y </a:t>
            </a:r>
            <a:r>
              <a:rPr lang="en-US" sz="2400" dirty="0" smtClean="0"/>
              <a:t>have same </a:t>
            </a:r>
            <a:r>
              <a:rPr lang="en-US" sz="2000" dirty="0" smtClean="0"/>
              <a:t>Pareto front</a:t>
            </a:r>
            <a:endParaRPr lang="en-US" sz="2000" b="1" dirty="0">
              <a:latin typeface="Times New Roman"/>
              <a:cs typeface="Times New Roman"/>
            </a:endParaRPr>
          </a:p>
          <a:p>
            <a:pPr marL="342900" indent="-342900">
              <a:buFont typeface="Arial"/>
              <a:buChar char="•"/>
            </a:pPr>
            <a:r>
              <a:rPr lang="en-US" sz="2000" dirty="0" smtClean="0"/>
              <a:t>SOCP is faster but coarser than SDP</a:t>
            </a:r>
          </a:p>
        </p:txBody>
      </p:sp>
      <p:sp>
        <p:nvSpPr>
          <p:cNvPr id="17" name="TextBox 16"/>
          <p:cNvSpPr txBox="1"/>
          <p:nvPr/>
        </p:nvSpPr>
        <p:spPr>
          <a:xfrm>
            <a:off x="4648200" y="6550223"/>
            <a:ext cx="4495800" cy="307777"/>
          </a:xfrm>
          <a:prstGeom prst="rect">
            <a:avLst/>
          </a:prstGeom>
          <a:noFill/>
        </p:spPr>
        <p:txBody>
          <a:bodyPr wrap="square" rtlCol="0">
            <a:spAutoFit/>
          </a:bodyPr>
          <a:lstStyle/>
          <a:p>
            <a:pPr indent="-4764" algn="r"/>
            <a:r>
              <a:rPr lang="en-US" sz="1400" dirty="0" smtClean="0">
                <a:solidFill>
                  <a:srgbClr val="0000FF"/>
                </a:solidFill>
              </a:rPr>
              <a:t>Bose, Low, </a:t>
            </a:r>
            <a:r>
              <a:rPr lang="en-US" sz="1400" dirty="0" err="1" smtClean="0">
                <a:solidFill>
                  <a:srgbClr val="0000FF"/>
                </a:solidFill>
              </a:rPr>
              <a:t>Teeraratkul</a:t>
            </a:r>
            <a:r>
              <a:rPr lang="en-US" sz="1400" dirty="0" smtClean="0">
                <a:solidFill>
                  <a:srgbClr val="0000FF"/>
                </a:solidFill>
              </a:rPr>
              <a:t>, </a:t>
            </a:r>
            <a:r>
              <a:rPr lang="en-US" sz="1400" dirty="0" err="1" smtClean="0">
                <a:solidFill>
                  <a:srgbClr val="0000FF"/>
                </a:solidFill>
              </a:rPr>
              <a:t>Hassibi</a:t>
            </a:r>
            <a:r>
              <a:rPr lang="en-US" sz="1400" dirty="0" smtClean="0">
                <a:solidFill>
                  <a:srgbClr val="0000FF"/>
                </a:solidFill>
              </a:rPr>
              <a:t> TAC 2015</a:t>
            </a:r>
            <a:endParaRPr lang="en-US" sz="1400" dirty="0">
              <a:solidFill>
                <a:srgbClr val="0000FF"/>
              </a:solidFill>
            </a:endParaRPr>
          </a:p>
        </p:txBody>
      </p:sp>
    </p:spTree>
    <p:extLst>
      <p:ext uri="{BB962C8B-B14F-4D97-AF65-F5344CB8AC3E}">
        <p14:creationId xmlns:p14="http://schemas.microsoft.com/office/powerpoint/2010/main" val="4338470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44432" y="1090575"/>
            <a:ext cx="8847168" cy="4472025"/>
            <a:chOff x="144432" y="1142999"/>
            <a:chExt cx="8847168" cy="4472025"/>
          </a:xfrm>
        </p:grpSpPr>
        <p:grpSp>
          <p:nvGrpSpPr>
            <p:cNvPr id="9" name="Group 8"/>
            <p:cNvGrpSpPr/>
            <p:nvPr/>
          </p:nvGrpSpPr>
          <p:grpSpPr>
            <a:xfrm>
              <a:off x="228600" y="1142999"/>
              <a:ext cx="8534400" cy="4472025"/>
              <a:chOff x="228600" y="1142999"/>
              <a:chExt cx="8534400" cy="4472025"/>
            </a:xfrm>
          </p:grpSpPr>
          <p:pic>
            <p:nvPicPr>
              <p:cNvPr id="2" name="Picture 1"/>
              <p:cNvPicPr>
                <a:picLocks noChangeAspect="1"/>
              </p:cNvPicPr>
              <p:nvPr/>
            </p:nvPicPr>
            <p:blipFill>
              <a:blip r:embed="rId2"/>
              <a:stretch>
                <a:fillRect/>
              </a:stretch>
            </p:blipFill>
            <p:spPr>
              <a:xfrm>
                <a:off x="228600" y="1142999"/>
                <a:ext cx="8534400" cy="4472025"/>
              </a:xfrm>
              <a:prstGeom prst="rect">
                <a:avLst/>
              </a:prstGeom>
            </p:spPr>
          </p:pic>
          <p:sp>
            <p:nvSpPr>
              <p:cNvPr id="6" name="Rectangle 5"/>
              <p:cNvSpPr/>
              <p:nvPr/>
            </p:nvSpPr>
            <p:spPr bwMode="auto">
              <a:xfrm>
                <a:off x="228600" y="1143000"/>
                <a:ext cx="8534400" cy="1524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44"/>
                <a:endParaRPr lang="en-US" dirty="0"/>
              </a:p>
            </p:txBody>
          </p:sp>
        </p:grpSp>
        <p:sp>
          <p:nvSpPr>
            <p:cNvPr id="7" name="TextBox 6"/>
            <p:cNvSpPr txBox="1"/>
            <p:nvPr/>
          </p:nvSpPr>
          <p:spPr>
            <a:xfrm>
              <a:off x="5791200" y="1905000"/>
              <a:ext cx="1371600" cy="830997"/>
            </a:xfrm>
            <a:prstGeom prst="rect">
              <a:avLst/>
            </a:prstGeom>
            <a:noFill/>
          </p:spPr>
          <p:txBody>
            <a:bodyPr wrap="square" rtlCol="0">
              <a:spAutoFit/>
            </a:bodyPr>
            <a:lstStyle/>
            <a:p>
              <a:pPr algn="ctr" eaLnBrk="1" fontAlgn="auto" hangingPunct="1">
                <a:spcBef>
                  <a:spcPts val="0"/>
                </a:spcBef>
                <a:spcAft>
                  <a:spcPts val="0"/>
                </a:spcAft>
              </a:pPr>
              <a:r>
                <a:rPr lang="en-US" sz="2400" dirty="0">
                  <a:latin typeface="Calibri"/>
                </a:rPr>
                <a:t>SDP </a:t>
              </a:r>
            </a:p>
            <a:p>
              <a:pPr algn="ctr" eaLnBrk="1" fontAlgn="auto" hangingPunct="1">
                <a:spcBef>
                  <a:spcPts val="0"/>
                </a:spcBef>
                <a:spcAft>
                  <a:spcPts val="0"/>
                </a:spcAft>
              </a:pPr>
              <a:r>
                <a:rPr lang="en-US" sz="2400" dirty="0">
                  <a:latin typeface="Calibri"/>
                </a:rPr>
                <a:t>cost </a:t>
              </a:r>
            </a:p>
          </p:txBody>
        </p:sp>
        <p:sp>
          <p:nvSpPr>
            <p:cNvPr id="8" name="TextBox 7"/>
            <p:cNvSpPr txBox="1"/>
            <p:nvPr/>
          </p:nvSpPr>
          <p:spPr>
            <a:xfrm>
              <a:off x="7010400" y="1905000"/>
              <a:ext cx="1981200" cy="830997"/>
            </a:xfrm>
            <a:prstGeom prst="rect">
              <a:avLst/>
            </a:prstGeom>
            <a:noFill/>
          </p:spPr>
          <p:txBody>
            <a:bodyPr wrap="square" rtlCol="0">
              <a:spAutoFit/>
            </a:bodyPr>
            <a:lstStyle/>
            <a:p>
              <a:pPr algn="ctr" eaLnBrk="1" fontAlgn="auto" hangingPunct="1">
                <a:spcBef>
                  <a:spcPts val="0"/>
                </a:spcBef>
                <a:spcAft>
                  <a:spcPts val="0"/>
                </a:spcAft>
              </a:pPr>
              <a:r>
                <a:rPr lang="en-US" sz="2400" dirty="0">
                  <a:latin typeface="Calibri"/>
                </a:rPr>
                <a:t>MATPOWER cost </a:t>
              </a:r>
            </a:p>
          </p:txBody>
        </p:sp>
        <p:sp>
          <p:nvSpPr>
            <p:cNvPr id="11" name="TextBox 10"/>
            <p:cNvSpPr txBox="1"/>
            <p:nvPr/>
          </p:nvSpPr>
          <p:spPr>
            <a:xfrm>
              <a:off x="144432" y="1905000"/>
              <a:ext cx="1467619" cy="830997"/>
            </a:xfrm>
            <a:prstGeom prst="rect">
              <a:avLst/>
            </a:prstGeom>
            <a:noFill/>
          </p:spPr>
          <p:txBody>
            <a:bodyPr wrap="none" rtlCol="0">
              <a:spAutoFit/>
            </a:bodyPr>
            <a:lstStyle/>
            <a:p>
              <a:pPr algn="ctr"/>
              <a:r>
                <a:rPr lang="en-US" sz="2400" dirty="0"/>
                <a:t>IEEE test </a:t>
              </a:r>
            </a:p>
            <a:p>
              <a:pPr algn="ctr"/>
              <a:r>
                <a:rPr lang="en-US" sz="2400" dirty="0"/>
                <a:t>systems</a:t>
              </a:r>
            </a:p>
          </p:txBody>
        </p:sp>
        <p:grpSp>
          <p:nvGrpSpPr>
            <p:cNvPr id="12" name="Group 11"/>
            <p:cNvGrpSpPr/>
            <p:nvPr/>
          </p:nvGrpSpPr>
          <p:grpSpPr>
            <a:xfrm>
              <a:off x="1600200" y="2971800"/>
              <a:ext cx="1524000" cy="2438400"/>
              <a:chOff x="1600200" y="2971800"/>
              <a:chExt cx="1524000" cy="2438400"/>
            </a:xfrm>
          </p:grpSpPr>
          <p:sp>
            <p:nvSpPr>
              <p:cNvPr id="14" name="Rectangle 13"/>
              <p:cNvSpPr/>
              <p:nvPr/>
            </p:nvSpPr>
            <p:spPr bwMode="auto">
              <a:xfrm>
                <a:off x="1600200" y="2971800"/>
                <a:ext cx="1524000" cy="381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44"/>
                <a:endParaRPr lang="en-US" dirty="0"/>
              </a:p>
            </p:txBody>
          </p:sp>
          <p:sp>
            <p:nvSpPr>
              <p:cNvPr id="16" name="Rectangle 15"/>
              <p:cNvSpPr/>
              <p:nvPr/>
            </p:nvSpPr>
            <p:spPr bwMode="auto">
              <a:xfrm>
                <a:off x="1600200" y="5029200"/>
                <a:ext cx="1524000" cy="381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44"/>
                <a:endParaRPr lang="en-US" dirty="0"/>
              </a:p>
            </p:txBody>
          </p:sp>
          <p:sp>
            <p:nvSpPr>
              <p:cNvPr id="17" name="Rectangle 16"/>
              <p:cNvSpPr/>
              <p:nvPr/>
            </p:nvSpPr>
            <p:spPr bwMode="auto">
              <a:xfrm>
                <a:off x="1600200" y="3505200"/>
                <a:ext cx="1524000" cy="12954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44"/>
                <a:endParaRPr lang="en-US" dirty="0"/>
              </a:p>
            </p:txBody>
          </p:sp>
        </p:grpSp>
        <p:grpSp>
          <p:nvGrpSpPr>
            <p:cNvPr id="18" name="Group 17"/>
            <p:cNvGrpSpPr/>
            <p:nvPr/>
          </p:nvGrpSpPr>
          <p:grpSpPr>
            <a:xfrm>
              <a:off x="4876800" y="2971800"/>
              <a:ext cx="990600" cy="2438400"/>
              <a:chOff x="1600200" y="2971800"/>
              <a:chExt cx="1524000" cy="2438400"/>
            </a:xfrm>
          </p:grpSpPr>
          <p:sp>
            <p:nvSpPr>
              <p:cNvPr id="19" name="Rectangle 18"/>
              <p:cNvSpPr/>
              <p:nvPr/>
            </p:nvSpPr>
            <p:spPr bwMode="auto">
              <a:xfrm>
                <a:off x="1600200" y="2971800"/>
                <a:ext cx="1524000" cy="381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44"/>
                <a:endParaRPr lang="en-US" dirty="0"/>
              </a:p>
            </p:txBody>
          </p:sp>
          <p:sp>
            <p:nvSpPr>
              <p:cNvPr id="20" name="Rectangle 19"/>
              <p:cNvSpPr/>
              <p:nvPr/>
            </p:nvSpPr>
            <p:spPr bwMode="auto">
              <a:xfrm>
                <a:off x="1600200" y="5029200"/>
                <a:ext cx="1524000" cy="3810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44"/>
                <a:endParaRPr lang="en-US" dirty="0"/>
              </a:p>
            </p:txBody>
          </p:sp>
          <p:sp>
            <p:nvSpPr>
              <p:cNvPr id="21" name="Rectangle 20"/>
              <p:cNvSpPr/>
              <p:nvPr/>
            </p:nvSpPr>
            <p:spPr bwMode="auto">
              <a:xfrm>
                <a:off x="1600200" y="3505200"/>
                <a:ext cx="1524000" cy="12954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44"/>
                <a:endParaRPr lang="en-US" dirty="0"/>
              </a:p>
            </p:txBody>
          </p:sp>
        </p:grpSp>
      </p:grpSp>
      <p:sp>
        <p:nvSpPr>
          <p:cNvPr id="13" name="TextBox 12"/>
          <p:cNvSpPr txBox="1"/>
          <p:nvPr/>
        </p:nvSpPr>
        <p:spPr>
          <a:xfrm>
            <a:off x="4191000" y="5943602"/>
            <a:ext cx="4831988" cy="830989"/>
          </a:xfrm>
          <a:prstGeom prst="rect">
            <a:avLst/>
          </a:prstGeom>
          <a:noFill/>
        </p:spPr>
        <p:txBody>
          <a:bodyPr wrap="square" lIns="91436" tIns="45716" rIns="91436" bIns="45716" rtlCol="0">
            <a:spAutoFit/>
          </a:bodyPr>
          <a:lstStyle/>
          <a:p>
            <a:pPr algn="ctr" eaLnBrk="1" fontAlgn="auto" hangingPunct="1">
              <a:spcBef>
                <a:spcPts val="0"/>
              </a:spcBef>
              <a:spcAft>
                <a:spcPts val="0"/>
              </a:spcAft>
            </a:pPr>
            <a:r>
              <a:rPr lang="en-US" sz="2400" dirty="0">
                <a:solidFill>
                  <a:srgbClr val="0000FF"/>
                </a:solidFill>
                <a:latin typeface="Calibri"/>
              </a:rPr>
              <a:t>12.4% lower cost than solution from nonlinear solver MATPOWER</a:t>
            </a:r>
          </a:p>
        </p:txBody>
      </p:sp>
      <p:sp>
        <p:nvSpPr>
          <p:cNvPr id="3" name="Title 2"/>
          <p:cNvSpPr>
            <a:spLocks noGrp="1"/>
          </p:cNvSpPr>
          <p:nvPr>
            <p:ph type="title"/>
          </p:nvPr>
        </p:nvSpPr>
        <p:spPr/>
        <p:txBody>
          <a:bodyPr/>
          <a:lstStyle/>
          <a:p>
            <a:r>
              <a:rPr lang="en-US" dirty="0" smtClean="0"/>
              <a:t>Potential benefits</a:t>
            </a:r>
            <a:endParaRPr lang="en-US" dirty="0"/>
          </a:p>
        </p:txBody>
      </p:sp>
      <p:sp>
        <p:nvSpPr>
          <p:cNvPr id="5" name="Left Brace 4"/>
          <p:cNvSpPr/>
          <p:nvPr/>
        </p:nvSpPr>
        <p:spPr bwMode="auto">
          <a:xfrm rot="16200000">
            <a:off x="7124700" y="4457700"/>
            <a:ext cx="304800" cy="2514600"/>
          </a:xfrm>
          <a:prstGeom prst="leftBrace">
            <a:avLst>
              <a:gd name="adj1" fmla="val 78952"/>
              <a:gd name="adj2" fmla="val 50000"/>
            </a:avLst>
          </a:prstGeom>
          <a:noFill/>
          <a:ln w="38100" cap="flat" cmpd="sng" algn="ctr">
            <a:solidFill>
              <a:srgbClr val="0000FF"/>
            </a:solidFill>
            <a:prstDash val="solid"/>
            <a:round/>
            <a:headEnd type="none" w="med" len="med"/>
            <a:tailEnd type="none" w="med" len="med"/>
          </a:ln>
          <a:effectLst/>
        </p:spPr>
        <p:txBody>
          <a:bodyPr vert="horz" wrap="square" lIns="91436" tIns="45716" rIns="91436" bIns="45716" numCol="1" rtlCol="0" anchor="t" anchorCtr="0" compatLnSpc="1">
            <a:prstTxWarp prst="textNoShape">
              <a:avLst/>
            </a:prstTxWarp>
          </a:bodyPr>
          <a:lstStyle/>
          <a:p>
            <a:pPr defTabSz="914344"/>
            <a:endParaRPr lang="en-US"/>
          </a:p>
        </p:txBody>
      </p:sp>
      <p:sp>
        <p:nvSpPr>
          <p:cNvPr id="10" name="TextBox 9"/>
          <p:cNvSpPr txBox="1"/>
          <p:nvPr/>
        </p:nvSpPr>
        <p:spPr>
          <a:xfrm>
            <a:off x="1143000" y="3733800"/>
            <a:ext cx="184658" cy="369324"/>
          </a:xfrm>
          <a:prstGeom prst="rect">
            <a:avLst/>
          </a:prstGeom>
          <a:noFill/>
        </p:spPr>
        <p:txBody>
          <a:bodyPr wrap="none" lIns="91436" tIns="45716" rIns="91436" bIns="45716" rtlCol="0">
            <a:spAutoFit/>
          </a:bodyPr>
          <a:lstStyle/>
          <a:p>
            <a:endParaRPr lang="en-US" dirty="0"/>
          </a:p>
        </p:txBody>
      </p:sp>
      <p:sp>
        <p:nvSpPr>
          <p:cNvPr id="23" name="TextBox 22"/>
          <p:cNvSpPr txBox="1"/>
          <p:nvPr/>
        </p:nvSpPr>
        <p:spPr>
          <a:xfrm>
            <a:off x="152400" y="6336268"/>
            <a:ext cx="2971800" cy="369324"/>
          </a:xfrm>
          <a:prstGeom prst="rect">
            <a:avLst/>
          </a:prstGeom>
          <a:noFill/>
        </p:spPr>
        <p:txBody>
          <a:bodyPr wrap="square" lIns="91436" tIns="45716" rIns="91436" bIns="45716" rtlCol="0">
            <a:spAutoFit/>
          </a:bodyPr>
          <a:lstStyle/>
          <a:p>
            <a:pPr algn="ctr"/>
            <a:r>
              <a:rPr lang="en-US" dirty="0" smtClean="0"/>
              <a:t>[</a:t>
            </a:r>
            <a:r>
              <a:rPr lang="en-US" dirty="0" err="1" smtClean="0"/>
              <a:t>Louca</a:t>
            </a:r>
            <a:r>
              <a:rPr lang="en-US" dirty="0" smtClean="0"/>
              <a:t>, Seiler, </a:t>
            </a:r>
            <a:r>
              <a:rPr lang="en-US" dirty="0" err="1" smtClean="0"/>
              <a:t>Bitar</a:t>
            </a:r>
            <a:r>
              <a:rPr lang="en-US" dirty="0" smtClean="0"/>
              <a:t> 2013]</a:t>
            </a:r>
          </a:p>
        </p:txBody>
      </p:sp>
    </p:spTree>
    <p:extLst>
      <p:ext uri="{BB962C8B-B14F-4D97-AF65-F5344CB8AC3E}">
        <p14:creationId xmlns:p14="http://schemas.microsoft.com/office/powerpoint/2010/main" val="1964557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0"/>
            <a:ext cx="1143000" cy="838200"/>
          </a:xfrm>
          <a:prstGeom prst="rect">
            <a:avLst/>
          </a:prstGeom>
          <a:solidFill>
            <a:schemeClr val="bg1"/>
          </a:solidFill>
          <a:ln w="9525" cap="flat" cmpd="sng" algn="ctr">
            <a:noFill/>
            <a:prstDash val="solid"/>
            <a:round/>
            <a:headEnd type="none" w="med" len="med"/>
            <a:tailEnd type="none" w="med" len="med"/>
          </a:ln>
          <a:effectLst/>
        </p:spPr>
        <p:txBody>
          <a:bodyPr vert="horz" wrap="square" lIns="91436" tIns="45716" rIns="91436" bIns="45716" numCol="1" rtlCol="0" anchor="t" anchorCtr="0" compatLnSpc="1">
            <a:prstTxWarp prst="textNoShape">
              <a:avLst/>
            </a:prstTxWarp>
          </a:bodyPr>
          <a:lstStyle/>
          <a:p>
            <a:pPr defTabSz="914344"/>
            <a:endParaRPr lang="en-US"/>
          </a:p>
        </p:txBody>
      </p:sp>
      <p:pic>
        <p:nvPicPr>
          <p:cNvPr id="10" name="Picture 9"/>
          <p:cNvPicPr>
            <a:picLocks noChangeAspect="1"/>
          </p:cNvPicPr>
          <p:nvPr/>
        </p:nvPicPr>
        <p:blipFill>
          <a:blip r:embed="rId3"/>
          <a:stretch>
            <a:fillRect/>
          </a:stretch>
        </p:blipFill>
        <p:spPr>
          <a:xfrm>
            <a:off x="2" y="-28194"/>
            <a:ext cx="4505386" cy="3152394"/>
          </a:xfrm>
          <a:prstGeom prst="rect">
            <a:avLst/>
          </a:prstGeom>
        </p:spPr>
      </p:pic>
      <p:sp>
        <p:nvSpPr>
          <p:cNvPr id="2" name="TextBox 1"/>
          <p:cNvSpPr txBox="1"/>
          <p:nvPr/>
        </p:nvSpPr>
        <p:spPr>
          <a:xfrm>
            <a:off x="0" y="-21541"/>
            <a:ext cx="4252678" cy="830989"/>
          </a:xfrm>
          <a:prstGeom prst="rect">
            <a:avLst/>
          </a:prstGeom>
          <a:noFill/>
        </p:spPr>
        <p:txBody>
          <a:bodyPr wrap="none" lIns="91436" tIns="45716" rIns="91436" bIns="45716" rtlCol="0">
            <a:spAutoFit/>
          </a:bodyPr>
          <a:lstStyle/>
          <a:p>
            <a:r>
              <a:rPr lang="en-US" sz="1600" b="1" dirty="0">
                <a:solidFill>
                  <a:srgbClr val="FF0000"/>
                </a:solidFill>
              </a:rPr>
              <a:t>Risk</a:t>
            </a:r>
            <a:r>
              <a:rPr lang="en-US" sz="1600" dirty="0">
                <a:solidFill>
                  <a:srgbClr val="FF0000"/>
                </a:solidFill>
              </a:rPr>
              <a:t>: </a:t>
            </a:r>
            <a:r>
              <a:rPr lang="en-US" sz="1600" dirty="0">
                <a:solidFill>
                  <a:schemeClr val="bg1"/>
                </a:solidFill>
              </a:rPr>
              <a:t>active DERs introduce rapid random</a:t>
            </a:r>
          </a:p>
          <a:p>
            <a:r>
              <a:rPr lang="en-US" sz="1600" dirty="0">
                <a:solidFill>
                  <a:schemeClr val="bg1"/>
                </a:solidFill>
              </a:rPr>
              <a:t>fluctuations in supply, demand, power quality</a:t>
            </a:r>
          </a:p>
          <a:p>
            <a:r>
              <a:rPr lang="en-US" sz="1600" dirty="0">
                <a:solidFill>
                  <a:schemeClr val="bg1"/>
                </a:solidFill>
              </a:rPr>
              <a:t>increasing risk of blackouts</a:t>
            </a:r>
          </a:p>
        </p:txBody>
      </p:sp>
      <p:grpSp>
        <p:nvGrpSpPr>
          <p:cNvPr id="25" name="Group 24"/>
          <p:cNvGrpSpPr/>
          <p:nvPr/>
        </p:nvGrpSpPr>
        <p:grpSpPr>
          <a:xfrm>
            <a:off x="4724400" y="7203"/>
            <a:ext cx="4343400" cy="3193197"/>
            <a:chOff x="325057" y="3425792"/>
            <a:chExt cx="4343400" cy="3193197"/>
          </a:xfrm>
        </p:grpSpPr>
        <p:sp>
          <p:nvSpPr>
            <p:cNvPr id="16" name="TextBox 15"/>
            <p:cNvSpPr txBox="1"/>
            <p:nvPr/>
          </p:nvSpPr>
          <p:spPr>
            <a:xfrm>
              <a:off x="401257" y="3425792"/>
              <a:ext cx="4267200" cy="830997"/>
            </a:xfrm>
            <a:prstGeom prst="rect">
              <a:avLst/>
            </a:prstGeom>
            <a:noFill/>
          </p:spPr>
          <p:txBody>
            <a:bodyPr wrap="square" rtlCol="0">
              <a:spAutoFit/>
            </a:bodyPr>
            <a:lstStyle/>
            <a:p>
              <a:r>
                <a:rPr lang="en-US" sz="1600" b="1" dirty="0">
                  <a:solidFill>
                    <a:srgbClr val="00CC00"/>
                  </a:solidFill>
                </a:rPr>
                <a:t>Opportunity</a:t>
              </a:r>
              <a:r>
                <a:rPr lang="en-US" sz="1600" dirty="0"/>
                <a:t>: active DERs enables </a:t>
              </a:r>
              <a:r>
                <a:rPr lang="en-US" sz="1600" dirty="0" err="1"/>
                <a:t>realtime</a:t>
              </a:r>
              <a:endParaRPr lang="en-US" sz="1600" dirty="0"/>
            </a:p>
            <a:p>
              <a:r>
                <a:rPr lang="en-US" sz="1600" dirty="0"/>
                <a:t>dynamic network-wide feedback control,</a:t>
              </a:r>
            </a:p>
            <a:p>
              <a:r>
                <a:rPr lang="en-US" sz="1600" dirty="0"/>
                <a:t>improving robustness, security, efficiency</a:t>
              </a:r>
            </a:p>
          </p:txBody>
        </p:sp>
        <p:pic>
          <p:nvPicPr>
            <p:cNvPr id="3" name="Picture 2"/>
            <p:cNvPicPr>
              <a:picLocks noChangeAspect="1"/>
            </p:cNvPicPr>
            <p:nvPr/>
          </p:nvPicPr>
          <p:blipFill>
            <a:blip r:embed="rId4"/>
            <a:stretch>
              <a:fillRect/>
            </a:stretch>
          </p:blipFill>
          <p:spPr>
            <a:xfrm>
              <a:off x="325057" y="4343400"/>
              <a:ext cx="4343400" cy="2275589"/>
            </a:xfrm>
            <a:prstGeom prst="rect">
              <a:avLst/>
            </a:prstGeom>
          </p:spPr>
        </p:pic>
      </p:grpSp>
      <p:pic>
        <p:nvPicPr>
          <p:cNvPr id="27"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6199" y="3886200"/>
            <a:ext cx="2874539" cy="2059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454" y="5686479"/>
            <a:ext cx="1179489" cy="1019121"/>
          </a:xfrm>
          <a:prstGeom prst="rect">
            <a:avLst/>
          </a:prstGeom>
        </p:spPr>
      </p:pic>
      <p:sp>
        <p:nvSpPr>
          <p:cNvPr id="11" name="TextBox 10"/>
          <p:cNvSpPr txBox="1"/>
          <p:nvPr/>
        </p:nvSpPr>
        <p:spPr>
          <a:xfrm>
            <a:off x="283846" y="3424539"/>
            <a:ext cx="8479146" cy="461657"/>
          </a:xfrm>
          <a:prstGeom prst="rect">
            <a:avLst/>
          </a:prstGeom>
          <a:noFill/>
        </p:spPr>
        <p:txBody>
          <a:bodyPr wrap="none" lIns="91436" tIns="45716" rIns="91436" bIns="45716" rtlCol="0">
            <a:spAutoFit/>
          </a:bodyPr>
          <a:lstStyle/>
          <a:p>
            <a:r>
              <a:rPr lang="en-US" sz="2400" b="1" dirty="0">
                <a:solidFill>
                  <a:srgbClr val="0000FF"/>
                </a:solidFill>
              </a:rPr>
              <a:t>Caltech research: distributed control of networked DERs  </a:t>
            </a:r>
          </a:p>
        </p:txBody>
      </p:sp>
      <p:sp>
        <p:nvSpPr>
          <p:cNvPr id="32" name="TextBox 31"/>
          <p:cNvSpPr txBox="1"/>
          <p:nvPr/>
        </p:nvSpPr>
        <p:spPr>
          <a:xfrm>
            <a:off x="2645943" y="4391565"/>
            <a:ext cx="6250421" cy="1323431"/>
          </a:xfrm>
          <a:prstGeom prst="rect">
            <a:avLst/>
          </a:prstGeom>
          <a:noFill/>
        </p:spPr>
        <p:txBody>
          <a:bodyPr wrap="none" lIns="91436" tIns="45716" rIns="91436" bIns="45716" rtlCol="0">
            <a:spAutoFit/>
          </a:bodyPr>
          <a:lstStyle/>
          <a:p>
            <a:pPr marL="285734" indent="-285734">
              <a:buFont typeface="Arial"/>
              <a:buChar char="•"/>
            </a:pPr>
            <a:r>
              <a:rPr lang="en-US" sz="2000" dirty="0">
                <a:solidFill>
                  <a:srgbClr val="0000FF"/>
                </a:solidFill>
              </a:rPr>
              <a:t>Foundational  theory, practical algorithms, concrete </a:t>
            </a:r>
          </a:p>
          <a:p>
            <a:r>
              <a:rPr lang="en-US" sz="2000" dirty="0">
                <a:solidFill>
                  <a:srgbClr val="0000FF"/>
                </a:solidFill>
              </a:rPr>
              <a:t>    applications</a:t>
            </a:r>
          </a:p>
          <a:p>
            <a:pPr marL="285734" indent="-285734">
              <a:buFont typeface="Arial"/>
              <a:buChar char="•"/>
            </a:pPr>
            <a:r>
              <a:rPr lang="en-US" sz="2000" dirty="0">
                <a:solidFill>
                  <a:srgbClr val="0000FF"/>
                </a:solidFill>
              </a:rPr>
              <a:t>Integrate engineering and economics</a:t>
            </a:r>
          </a:p>
          <a:p>
            <a:pPr marL="285734" indent="-285734">
              <a:buFont typeface="Arial"/>
              <a:buChar char="•"/>
            </a:pPr>
            <a:r>
              <a:rPr lang="en-US" sz="2000" dirty="0">
                <a:solidFill>
                  <a:srgbClr val="0000FF"/>
                </a:solidFill>
              </a:rPr>
              <a:t>Active collaboration with industry</a:t>
            </a:r>
          </a:p>
        </p:txBody>
      </p:sp>
      <p:grpSp>
        <p:nvGrpSpPr>
          <p:cNvPr id="21" name="Group 20"/>
          <p:cNvGrpSpPr/>
          <p:nvPr/>
        </p:nvGrpSpPr>
        <p:grpSpPr>
          <a:xfrm>
            <a:off x="2514600" y="6172200"/>
            <a:ext cx="6400800" cy="609600"/>
            <a:chOff x="838200" y="6019800"/>
            <a:chExt cx="7162800" cy="762000"/>
          </a:xfrm>
        </p:grpSpPr>
        <p:pic>
          <p:nvPicPr>
            <p:cNvPr id="22" name="Picture 21"/>
            <p:cNvPicPr>
              <a:picLocks noChangeAspect="1"/>
            </p:cNvPicPr>
            <p:nvPr/>
          </p:nvPicPr>
          <p:blipFill>
            <a:blip r:embed="rId7"/>
            <a:stretch>
              <a:fillRect/>
            </a:stretch>
          </p:blipFill>
          <p:spPr>
            <a:xfrm>
              <a:off x="4953000" y="6019800"/>
              <a:ext cx="1136489" cy="762000"/>
            </a:xfrm>
            <a:prstGeom prst="rect">
              <a:avLst/>
            </a:prstGeom>
          </p:spPr>
        </p:pic>
        <p:pic>
          <p:nvPicPr>
            <p:cNvPr id="23" name="Picture 2"/>
            <p:cNvPicPr>
              <a:picLocks noChangeAspect="1" noChangeArrowheads="1"/>
            </p:cNvPicPr>
            <p:nvPr/>
          </p:nvPicPr>
          <p:blipFill>
            <a:blip r:embed="rId8" cstate="print"/>
            <a:srcRect/>
            <a:stretch>
              <a:fillRect/>
            </a:stretch>
          </p:blipFill>
          <p:spPr bwMode="auto">
            <a:xfrm>
              <a:off x="3069061" y="6184403"/>
              <a:ext cx="1208425" cy="413667"/>
            </a:xfrm>
            <a:prstGeom prst="rect">
              <a:avLst/>
            </a:prstGeom>
            <a:noFill/>
            <a:ln w="9525">
              <a:noFill/>
              <a:miter lim="800000"/>
              <a:headEnd/>
              <a:tailEnd/>
            </a:ln>
            <a:effectLst/>
          </p:spPr>
        </p:pic>
        <p:pic>
          <p:nvPicPr>
            <p:cNvPr id="24" name="Picture 1"/>
            <p:cNvPicPr>
              <a:picLocks noChangeAspect="1" noChangeArrowheads="1"/>
            </p:cNvPicPr>
            <p:nvPr/>
          </p:nvPicPr>
          <p:blipFill>
            <a:blip r:embed="rId9" cstate="print"/>
            <a:srcRect/>
            <a:stretch>
              <a:fillRect/>
            </a:stretch>
          </p:blipFill>
          <p:spPr bwMode="auto">
            <a:xfrm>
              <a:off x="838200" y="6169532"/>
              <a:ext cx="401718" cy="428538"/>
            </a:xfrm>
            <a:prstGeom prst="rect">
              <a:avLst/>
            </a:prstGeom>
            <a:noFill/>
            <a:ln w="9525">
              <a:noFill/>
              <a:miter lim="800000"/>
              <a:headEnd/>
              <a:tailEnd/>
            </a:ln>
            <a:effectLst/>
          </p:spPr>
        </p:pic>
        <p:pic>
          <p:nvPicPr>
            <p:cNvPr id="26" name="Picture 25"/>
            <p:cNvPicPr>
              <a:picLocks noChangeAspect="1"/>
            </p:cNvPicPr>
            <p:nvPr/>
          </p:nvPicPr>
          <p:blipFill>
            <a:blip r:embed="rId10"/>
            <a:stretch>
              <a:fillRect/>
            </a:stretch>
          </p:blipFill>
          <p:spPr>
            <a:xfrm>
              <a:off x="1406109" y="6240247"/>
              <a:ext cx="941747" cy="357823"/>
            </a:xfrm>
            <a:prstGeom prst="rect">
              <a:avLst/>
            </a:prstGeom>
          </p:spPr>
        </p:pic>
        <p:pic>
          <p:nvPicPr>
            <p:cNvPr id="39" name="Picture 38"/>
            <p:cNvPicPr>
              <a:picLocks noChangeAspect="1"/>
            </p:cNvPicPr>
            <p:nvPr/>
          </p:nvPicPr>
          <p:blipFill>
            <a:blip r:embed="rId11"/>
            <a:stretch>
              <a:fillRect/>
            </a:stretch>
          </p:blipFill>
          <p:spPr>
            <a:xfrm>
              <a:off x="6172200" y="6172200"/>
              <a:ext cx="403203" cy="405915"/>
            </a:xfrm>
            <a:prstGeom prst="rect">
              <a:avLst/>
            </a:prstGeom>
          </p:spPr>
        </p:pic>
        <p:pic>
          <p:nvPicPr>
            <p:cNvPr id="40" name="Picture 39"/>
            <p:cNvPicPr>
              <a:picLocks noChangeAspect="1"/>
            </p:cNvPicPr>
            <p:nvPr/>
          </p:nvPicPr>
          <p:blipFill>
            <a:blip r:embed="rId12"/>
            <a:stretch>
              <a:fillRect/>
            </a:stretch>
          </p:blipFill>
          <p:spPr>
            <a:xfrm>
              <a:off x="2482253" y="6196923"/>
              <a:ext cx="434408" cy="432477"/>
            </a:xfrm>
            <a:prstGeom prst="rect">
              <a:avLst/>
            </a:prstGeom>
          </p:spPr>
        </p:pic>
        <p:pic>
          <p:nvPicPr>
            <p:cNvPr id="41" name="Picture 40"/>
            <p:cNvPicPr>
              <a:picLocks noChangeAspect="1"/>
            </p:cNvPicPr>
            <p:nvPr/>
          </p:nvPicPr>
          <p:blipFill>
            <a:blip r:embed="rId13"/>
            <a:stretch>
              <a:fillRect/>
            </a:stretch>
          </p:blipFill>
          <p:spPr>
            <a:xfrm>
              <a:off x="4419600" y="6172200"/>
              <a:ext cx="457200" cy="457200"/>
            </a:xfrm>
            <a:prstGeom prst="rect">
              <a:avLst/>
            </a:prstGeom>
          </p:spPr>
        </p:pic>
        <p:pic>
          <p:nvPicPr>
            <p:cNvPr id="42" name="Picture 41"/>
            <p:cNvPicPr>
              <a:picLocks noChangeAspect="1"/>
            </p:cNvPicPr>
            <p:nvPr/>
          </p:nvPicPr>
          <p:blipFill>
            <a:blip r:embed="rId14"/>
            <a:stretch>
              <a:fillRect/>
            </a:stretch>
          </p:blipFill>
          <p:spPr>
            <a:xfrm>
              <a:off x="6705600" y="6172200"/>
              <a:ext cx="1295400" cy="449069"/>
            </a:xfrm>
            <a:prstGeom prst="rect">
              <a:avLst/>
            </a:prstGeom>
          </p:spPr>
        </p:pic>
      </p:grpSp>
    </p:spTree>
    <p:extLst>
      <p:ext uri="{BB962C8B-B14F-4D97-AF65-F5344CB8AC3E}">
        <p14:creationId xmlns:p14="http://schemas.microsoft.com/office/powerpoint/2010/main" val="18790180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2"/>
          <p:cNvSpPr>
            <a:spLocks noGrp="1" noChangeArrowheads="1"/>
          </p:cNvSpPr>
          <p:nvPr>
            <p:ph type="title"/>
          </p:nvPr>
        </p:nvSpPr>
        <p:spPr/>
        <p:txBody>
          <a:bodyPr/>
          <a:lstStyle/>
          <a:p>
            <a:pPr eaLnBrk="1" hangingPunct="1"/>
            <a:r>
              <a:rPr lang="en-US" dirty="0" smtClean="0"/>
              <a:t>Potential benefits</a:t>
            </a:r>
            <a:endParaRPr lang="en-US" sz="2800" dirty="0"/>
          </a:p>
        </p:txBody>
      </p:sp>
      <p:sp>
        <p:nvSpPr>
          <p:cNvPr id="7" name="Rectangle 6"/>
          <p:cNvSpPr/>
          <p:nvPr/>
        </p:nvSpPr>
        <p:spPr bwMode="auto">
          <a:xfrm>
            <a:off x="2743200" y="5029200"/>
            <a:ext cx="381000" cy="152400"/>
          </a:xfrm>
          <a:prstGeom prst="rect">
            <a:avLst/>
          </a:prstGeom>
          <a:solidFill>
            <a:srgbClr val="FFFFFF"/>
          </a:solidFill>
          <a:ln w="9525" cap="flat" cmpd="sng" algn="ctr">
            <a:noFill/>
            <a:prstDash val="solid"/>
            <a:round/>
            <a:headEnd type="none" w="med" len="med"/>
            <a:tailEnd type="none" w="med" len="med"/>
          </a:ln>
          <a:effectLst/>
        </p:spPr>
        <p:txBody>
          <a:bodyPr vert="horz" wrap="square" lIns="91436" tIns="45716" rIns="91436" bIns="45716" numCol="1" rtlCol="0" anchor="t" anchorCtr="0" compatLnSpc="1">
            <a:prstTxWarp prst="textNoShape">
              <a:avLst/>
            </a:prstTxWarp>
          </a:bodyPr>
          <a:lstStyle/>
          <a:p>
            <a:endParaRPr lang="en-US" smtClean="0">
              <a:solidFill>
                <a:srgbClr val="000000"/>
              </a:solidFill>
            </a:endParaRPr>
          </a:p>
        </p:txBody>
      </p:sp>
      <p:sp>
        <p:nvSpPr>
          <p:cNvPr id="28" name="Rectangle 27"/>
          <p:cNvSpPr/>
          <p:nvPr/>
        </p:nvSpPr>
        <p:spPr bwMode="auto">
          <a:xfrm>
            <a:off x="2819400" y="5410200"/>
            <a:ext cx="457200" cy="228600"/>
          </a:xfrm>
          <a:prstGeom prst="rect">
            <a:avLst/>
          </a:prstGeom>
          <a:solidFill>
            <a:srgbClr val="FFFFFF"/>
          </a:solidFill>
          <a:ln w="9525" cap="flat" cmpd="sng" algn="ctr">
            <a:noFill/>
            <a:prstDash val="solid"/>
            <a:round/>
            <a:headEnd type="none" w="med" len="med"/>
            <a:tailEnd type="none" w="med" len="med"/>
          </a:ln>
          <a:effectLst/>
        </p:spPr>
        <p:txBody>
          <a:bodyPr vert="horz" wrap="square" lIns="91436" tIns="45716" rIns="91436" bIns="45716" numCol="1" rtlCol="0" anchor="t" anchorCtr="0" compatLnSpc="1">
            <a:prstTxWarp prst="textNoShape">
              <a:avLst/>
            </a:prstTxWarp>
          </a:bodyPr>
          <a:lstStyle/>
          <a:p>
            <a:endParaRPr lang="en-US" smtClean="0">
              <a:solidFill>
                <a:srgbClr val="000000"/>
              </a:solidFill>
            </a:endParaRPr>
          </a:p>
        </p:txBody>
      </p:sp>
      <p:sp>
        <p:nvSpPr>
          <p:cNvPr id="21" name="Rectangle 3"/>
          <p:cNvSpPr txBox="1">
            <a:spLocks noChangeArrowheads="1"/>
          </p:cNvSpPr>
          <p:nvPr/>
        </p:nvSpPr>
        <p:spPr bwMode="auto">
          <a:xfrm>
            <a:off x="838200" y="1143000"/>
            <a:ext cx="8229600" cy="2286000"/>
          </a:xfrm>
          <a:prstGeom prst="rect">
            <a:avLst/>
          </a:prstGeom>
          <a:solidFill>
            <a:schemeClr val="bg1"/>
          </a:solidFill>
          <a:ln w="9525">
            <a:noFill/>
            <a:miter lim="800000"/>
            <a:headEnd/>
            <a:tailEnd/>
          </a:ln>
        </p:spPr>
        <p:txBody>
          <a:bodyPr vert="horz" wrap="square" lIns="91426" tIns="45712" rIns="91426" bIns="45712" numCol="1" anchor="t" anchorCtr="0" compatLnSpc="1">
            <a:prstTxWarp prst="textNoShape">
              <a:avLst/>
            </a:prstTxWarp>
          </a:bodyPr>
          <a:lstStyle>
            <a:lvl1pPr marL="469852" indent="-469852" algn="l" rtl="0" eaLnBrk="0" fontAlgn="base" hangingPunct="0">
              <a:spcBef>
                <a:spcPct val="20000"/>
              </a:spcBef>
              <a:spcAft>
                <a:spcPct val="0"/>
              </a:spcAft>
              <a:buClr>
                <a:schemeClr val="accent2"/>
              </a:buClr>
              <a:buFont typeface="Wingdings" pitchFamily="2" charset="2"/>
              <a:buChar char="o"/>
              <a:defRPr sz="2800">
                <a:solidFill>
                  <a:schemeClr val="tx1"/>
                </a:solidFill>
                <a:latin typeface="+mn-lt"/>
                <a:ea typeface="+mn-ea"/>
                <a:cs typeface="+mn-cs"/>
              </a:defRPr>
            </a:lvl1pPr>
            <a:lvl2pPr marL="907957" indent="-436518" algn="l" rtl="0" eaLnBrk="0" fontAlgn="base" hangingPunct="0">
              <a:spcBef>
                <a:spcPct val="20000"/>
              </a:spcBef>
              <a:spcAft>
                <a:spcPct val="0"/>
              </a:spcAft>
              <a:buClr>
                <a:schemeClr val="accent2"/>
              </a:buClr>
              <a:buFont typeface="Wingdings" pitchFamily="2" charset="2"/>
              <a:buChar char="n"/>
              <a:defRPr sz="2400">
                <a:solidFill>
                  <a:schemeClr val="tx1"/>
                </a:solidFill>
                <a:latin typeface="+mn-lt"/>
              </a:defRPr>
            </a:lvl2pPr>
            <a:lvl3pPr marL="1304791" indent="-395248" algn="l" rtl="0" eaLnBrk="0" fontAlgn="base" hangingPunct="0">
              <a:spcBef>
                <a:spcPct val="20000"/>
              </a:spcBef>
              <a:spcAft>
                <a:spcPct val="0"/>
              </a:spcAft>
              <a:buClr>
                <a:schemeClr val="accent2"/>
              </a:buClr>
              <a:buFont typeface="Wingdings" pitchFamily="2" charset="2"/>
              <a:buChar char="o"/>
              <a:defRPr sz="2000">
                <a:solidFill>
                  <a:schemeClr val="tx1"/>
                </a:solidFill>
                <a:latin typeface="+mn-lt"/>
              </a:defRPr>
            </a:lvl3pPr>
            <a:lvl4pPr marL="1693690" indent="-387310" algn="l" rtl="0" eaLnBrk="0" fontAlgn="base" hangingPunct="0">
              <a:spcBef>
                <a:spcPct val="20000"/>
              </a:spcBef>
              <a:spcAft>
                <a:spcPct val="0"/>
              </a:spcAft>
              <a:buClr>
                <a:schemeClr val="accent2"/>
              </a:buClr>
              <a:buFont typeface="Wingdings" pitchFamily="2" charset="2"/>
              <a:buChar char="n"/>
              <a:defRPr sz="1600">
                <a:solidFill>
                  <a:schemeClr val="tx1"/>
                </a:solidFill>
                <a:latin typeface="+mn-lt"/>
              </a:defRPr>
            </a:lvl4pPr>
            <a:lvl5pPr marL="2093699" indent="-398423" algn="l" rtl="0" eaLnBrk="0" fontAlgn="base" hangingPunct="0">
              <a:spcBef>
                <a:spcPct val="25000"/>
              </a:spcBef>
              <a:spcAft>
                <a:spcPct val="0"/>
              </a:spcAft>
              <a:buClr>
                <a:schemeClr val="accent2"/>
              </a:buClr>
              <a:buFont typeface="Wingdings" pitchFamily="2" charset="2"/>
              <a:buChar char="§"/>
              <a:defRPr sz="1600">
                <a:solidFill>
                  <a:schemeClr val="tx1"/>
                </a:solidFill>
                <a:latin typeface="+mn-lt"/>
              </a:defRPr>
            </a:lvl5pPr>
            <a:lvl6pPr marL="2550852"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6pPr>
            <a:lvl7pPr marL="3008004"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7pPr>
            <a:lvl8pPr marL="3465158"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8pPr>
            <a:lvl9pPr marL="3922311"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9pPr>
          </a:lstStyle>
          <a:p>
            <a:pPr eaLnBrk="1" hangingPunct="1">
              <a:buClr>
                <a:srgbClr val="CC0000"/>
              </a:buClr>
              <a:buFont typeface="Wingdings" pitchFamily="2" charset="2"/>
              <a:buNone/>
            </a:pPr>
            <a:r>
              <a:rPr lang="en-US" altLang="zh-CN" sz="2400" dirty="0">
                <a:solidFill>
                  <a:srgbClr val="0000FF"/>
                </a:solidFill>
                <a:latin typeface="Verdana"/>
                <a:ea typeface="宋体" pitchFamily="2" charset="-122"/>
              </a:rPr>
              <a:t>Our research</a:t>
            </a:r>
          </a:p>
          <a:p>
            <a:pPr lvl="1" eaLnBrk="1" hangingPunct="1">
              <a:buClr>
                <a:srgbClr val="CC0000"/>
              </a:buClr>
            </a:pPr>
            <a:r>
              <a:rPr lang="en-US" altLang="zh-CN" sz="2000" dirty="0">
                <a:solidFill>
                  <a:srgbClr val="0000FF"/>
                </a:solidFill>
                <a:latin typeface="Verdana"/>
                <a:ea typeface="宋体" pitchFamily="2" charset="-122"/>
              </a:rPr>
              <a:t>Computation:</a:t>
            </a:r>
            <a:r>
              <a:rPr lang="en-US" altLang="zh-CN" sz="2000" dirty="0">
                <a:solidFill>
                  <a:srgbClr val="000000"/>
                </a:solidFill>
                <a:latin typeface="Verdana"/>
                <a:ea typeface="宋体" pitchFamily="2" charset="-122"/>
              </a:rPr>
              <a:t> developed relaxation theory that exploits hidden convexity structure</a:t>
            </a:r>
          </a:p>
          <a:p>
            <a:pPr lvl="1" eaLnBrk="1" hangingPunct="1">
              <a:buClr>
                <a:srgbClr val="CC0000"/>
              </a:buClr>
            </a:pPr>
            <a:r>
              <a:rPr lang="en-US" altLang="zh-CN" sz="2000" dirty="0">
                <a:solidFill>
                  <a:srgbClr val="0000FF"/>
                </a:solidFill>
                <a:latin typeface="Verdana"/>
                <a:ea typeface="宋体" pitchFamily="2" charset="-122"/>
              </a:rPr>
              <a:t>Scalability:</a:t>
            </a:r>
            <a:r>
              <a:rPr lang="en-US" altLang="zh-CN" sz="2000" dirty="0">
                <a:solidFill>
                  <a:srgbClr val="000000"/>
                </a:solidFill>
                <a:latin typeface="Verdana"/>
                <a:ea typeface="宋体" pitchFamily="2" charset="-122"/>
              </a:rPr>
              <a:t> developed distributed algorithms implementable by DERs based on relaxation theory</a:t>
            </a:r>
          </a:p>
          <a:p>
            <a:pPr lvl="1" eaLnBrk="1" hangingPunct="1">
              <a:buClr>
                <a:srgbClr val="CC0000"/>
              </a:buClr>
            </a:pPr>
            <a:r>
              <a:rPr lang="en-US" altLang="zh-CN" sz="2000" dirty="0">
                <a:solidFill>
                  <a:srgbClr val="0000FF"/>
                </a:solidFill>
                <a:latin typeface="Verdana"/>
                <a:ea typeface="宋体" pitchFamily="2" charset="-122"/>
              </a:rPr>
              <a:t>Benefits: </a:t>
            </a:r>
            <a:r>
              <a:rPr lang="en-US" altLang="zh-CN" sz="2000" dirty="0">
                <a:solidFill>
                  <a:srgbClr val="000000"/>
                </a:solidFill>
                <a:latin typeface="Verdana"/>
                <a:ea typeface="宋体" pitchFamily="2" charset="-122"/>
              </a:rPr>
              <a:t>captures values to both utility and users</a:t>
            </a:r>
          </a:p>
        </p:txBody>
      </p:sp>
      <p:grpSp>
        <p:nvGrpSpPr>
          <p:cNvPr id="8" name="Group 7"/>
          <p:cNvGrpSpPr/>
          <p:nvPr/>
        </p:nvGrpSpPr>
        <p:grpSpPr>
          <a:xfrm>
            <a:off x="6301143" y="3657604"/>
            <a:ext cx="2392845" cy="2971799"/>
            <a:chOff x="7542212" y="4344386"/>
            <a:chExt cx="2827947" cy="2513613"/>
          </a:xfrm>
        </p:grpSpPr>
        <p:pic>
          <p:nvPicPr>
            <p:cNvPr id="9" name="Picture 8"/>
            <p:cNvPicPr>
              <a:picLocks noChangeAspect="1"/>
            </p:cNvPicPr>
            <p:nvPr/>
          </p:nvPicPr>
          <p:blipFill>
            <a:blip r:embed="rId3"/>
            <a:stretch>
              <a:fillRect/>
            </a:stretch>
          </p:blipFill>
          <p:spPr>
            <a:xfrm>
              <a:off x="7542212" y="4572000"/>
              <a:ext cx="2827947" cy="2285999"/>
            </a:xfrm>
            <a:prstGeom prst="rect">
              <a:avLst/>
            </a:prstGeom>
          </p:spPr>
        </p:pic>
        <p:sp>
          <p:nvSpPr>
            <p:cNvPr id="10" name="TextBox 9"/>
            <p:cNvSpPr txBox="1"/>
            <p:nvPr/>
          </p:nvSpPr>
          <p:spPr>
            <a:xfrm>
              <a:off x="8258302" y="4344386"/>
              <a:ext cx="1491293" cy="312389"/>
            </a:xfrm>
            <a:prstGeom prst="rect">
              <a:avLst/>
            </a:prstGeom>
            <a:solidFill>
              <a:srgbClr val="FFFFFF"/>
            </a:solidFill>
          </p:spPr>
          <p:txBody>
            <a:bodyPr wrap="none" rtlCol="0">
              <a:spAutoFit/>
            </a:bodyPr>
            <a:lstStyle/>
            <a:p>
              <a:r>
                <a:rPr lang="en-US" b="1" dirty="0" smtClean="0"/>
                <a:t>optimized</a:t>
              </a:r>
              <a:endParaRPr lang="en-US" b="1" dirty="0"/>
            </a:p>
          </p:txBody>
        </p:sp>
      </p:grpSp>
      <p:grpSp>
        <p:nvGrpSpPr>
          <p:cNvPr id="11" name="Group 10"/>
          <p:cNvGrpSpPr/>
          <p:nvPr/>
        </p:nvGrpSpPr>
        <p:grpSpPr>
          <a:xfrm>
            <a:off x="685800" y="3733800"/>
            <a:ext cx="2356872" cy="2891876"/>
            <a:chOff x="1979612" y="4346272"/>
            <a:chExt cx="2830544" cy="2477092"/>
          </a:xfrm>
        </p:grpSpPr>
        <p:pic>
          <p:nvPicPr>
            <p:cNvPr id="12" name="Picture 11"/>
            <p:cNvPicPr>
              <a:picLocks noChangeAspect="1"/>
            </p:cNvPicPr>
            <p:nvPr/>
          </p:nvPicPr>
          <p:blipFill>
            <a:blip r:embed="rId4"/>
            <a:stretch>
              <a:fillRect/>
            </a:stretch>
          </p:blipFill>
          <p:spPr>
            <a:xfrm>
              <a:off x="1979612" y="4572000"/>
              <a:ext cx="2830544" cy="2251364"/>
            </a:xfrm>
            <a:prstGeom prst="rect">
              <a:avLst/>
            </a:prstGeom>
          </p:spPr>
        </p:pic>
        <p:sp>
          <p:nvSpPr>
            <p:cNvPr id="13" name="TextBox 12"/>
            <p:cNvSpPr txBox="1"/>
            <p:nvPr/>
          </p:nvSpPr>
          <p:spPr>
            <a:xfrm>
              <a:off x="2894755" y="4346272"/>
              <a:ext cx="1331216" cy="316358"/>
            </a:xfrm>
            <a:prstGeom prst="rect">
              <a:avLst/>
            </a:prstGeom>
            <a:solidFill>
              <a:schemeClr val="bg1"/>
            </a:solidFill>
          </p:spPr>
          <p:txBody>
            <a:bodyPr wrap="none" rtlCol="0">
              <a:spAutoFit/>
            </a:bodyPr>
            <a:lstStyle/>
            <a:p>
              <a:r>
                <a:rPr lang="en-US" b="1" dirty="0" smtClean="0"/>
                <a:t>baseline</a:t>
              </a:r>
              <a:endParaRPr lang="en-US" b="1" dirty="0"/>
            </a:p>
          </p:txBody>
        </p:sp>
      </p:grpSp>
      <p:sp>
        <p:nvSpPr>
          <p:cNvPr id="14" name="TextBox 13"/>
          <p:cNvSpPr txBox="1"/>
          <p:nvPr/>
        </p:nvSpPr>
        <p:spPr>
          <a:xfrm>
            <a:off x="3200403" y="5562604"/>
            <a:ext cx="2853545" cy="646323"/>
          </a:xfrm>
          <a:prstGeom prst="rect">
            <a:avLst/>
          </a:prstGeom>
          <a:solidFill>
            <a:srgbClr val="FFFFFF"/>
          </a:solidFill>
        </p:spPr>
        <p:txBody>
          <a:bodyPr wrap="none" lIns="91436" tIns="45716" rIns="91436" bIns="45716" rtlCol="0">
            <a:spAutoFit/>
          </a:bodyPr>
          <a:lstStyle/>
          <a:p>
            <a:r>
              <a:rPr lang="en-US" dirty="0" smtClean="0">
                <a:solidFill>
                  <a:srgbClr val="0000FF"/>
                </a:solidFill>
              </a:rPr>
              <a:t>peak load reduction: 8%</a:t>
            </a:r>
          </a:p>
          <a:p>
            <a:r>
              <a:rPr lang="en-US" dirty="0" smtClean="0">
                <a:solidFill>
                  <a:srgbClr val="0000FF"/>
                </a:solidFill>
              </a:rPr>
              <a:t>energy cost reduction: 4%</a:t>
            </a:r>
          </a:p>
        </p:txBody>
      </p:sp>
    </p:spTree>
    <p:extLst>
      <p:ext uri="{BB962C8B-B14F-4D97-AF65-F5344CB8AC3E}">
        <p14:creationId xmlns:p14="http://schemas.microsoft.com/office/powerpoint/2010/main" val="42298481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Rounded Rectangle 52"/>
          <p:cNvSpPr/>
          <p:nvPr/>
        </p:nvSpPr>
        <p:spPr bwMode="auto">
          <a:xfrm>
            <a:off x="3757238" y="4940082"/>
            <a:ext cx="1576762" cy="685800"/>
          </a:xfrm>
          <a:prstGeom prst="roundRect">
            <a:avLst/>
          </a:prstGeom>
          <a:solidFill>
            <a:srgbClr val="FFFFFF"/>
          </a:solidFill>
          <a:ln w="38100" cap="flat" cmpd="sng" algn="ctr">
            <a:solidFill>
              <a:srgbClr val="0000FF"/>
            </a:solidFill>
            <a:prstDash val="solid"/>
            <a:round/>
            <a:headEnd type="none" w="med" len="med"/>
            <a:tailEnd type="none" w="med" len="med"/>
          </a:ln>
          <a:effectLst/>
        </p:spPr>
        <p:txBody>
          <a:bodyPr vert="horz" wrap="square" lIns="91436" tIns="45716" rIns="91436" bIns="45716" numCol="1" rtlCol="0" anchor="ctr" anchorCtr="0" compatLnSpc="1">
            <a:prstTxWarp prst="textNoShape">
              <a:avLst/>
            </a:prstTxWarp>
          </a:bodyPr>
          <a:lstStyle/>
          <a:p>
            <a:pPr algn="ctr">
              <a:lnSpc>
                <a:spcPct val="80000"/>
              </a:lnSpc>
            </a:pPr>
            <a:r>
              <a:rPr lang="en-US" sz="2200" dirty="0">
                <a:solidFill>
                  <a:srgbClr val="0000FF"/>
                </a:solidFill>
              </a:rPr>
              <a:t>exactness</a:t>
            </a:r>
          </a:p>
        </p:txBody>
      </p:sp>
      <p:sp>
        <p:nvSpPr>
          <p:cNvPr id="19" name="Rectangle 2"/>
          <p:cNvSpPr>
            <a:spLocks noGrp="1" noChangeArrowheads="1"/>
          </p:cNvSpPr>
          <p:nvPr>
            <p:ph type="title"/>
          </p:nvPr>
        </p:nvSpPr>
        <p:spPr/>
        <p:txBody>
          <a:bodyPr/>
          <a:lstStyle/>
          <a:p>
            <a:pPr eaLnBrk="1" hangingPunct="1"/>
            <a:r>
              <a:rPr lang="en-US" dirty="0" smtClean="0"/>
              <a:t>Convex relaxations of OPF</a:t>
            </a:r>
            <a:endParaRPr lang="en-US" sz="2800" dirty="0"/>
          </a:p>
        </p:txBody>
      </p:sp>
      <p:cxnSp>
        <p:nvCxnSpPr>
          <p:cNvPr id="24" name="Straight Connector 23"/>
          <p:cNvCxnSpPr/>
          <p:nvPr/>
        </p:nvCxnSpPr>
        <p:spPr bwMode="auto">
          <a:xfrm flipV="1">
            <a:off x="4519238" y="3873282"/>
            <a:ext cx="0" cy="1066800"/>
          </a:xfrm>
          <a:prstGeom prst="line">
            <a:avLst/>
          </a:prstGeom>
          <a:solidFill>
            <a:schemeClr val="accent1"/>
          </a:solidFill>
          <a:ln w="57150" cap="flat" cmpd="sng" algn="ctr">
            <a:solidFill>
              <a:srgbClr val="A3B2C1"/>
            </a:solidFill>
            <a:prstDash val="solid"/>
            <a:round/>
            <a:headEnd type="triangle" w="med" len="med"/>
            <a:tailEnd type="none" w="med" len="med"/>
          </a:ln>
          <a:effectLst/>
        </p:spPr>
      </p:cxnSp>
      <p:grpSp>
        <p:nvGrpSpPr>
          <p:cNvPr id="7" name="Group 6"/>
          <p:cNvGrpSpPr/>
          <p:nvPr/>
        </p:nvGrpSpPr>
        <p:grpSpPr>
          <a:xfrm>
            <a:off x="609600" y="1295400"/>
            <a:ext cx="2971800" cy="2578120"/>
            <a:chOff x="609600" y="1003518"/>
            <a:chExt cx="2971800" cy="2578120"/>
          </a:xfrm>
        </p:grpSpPr>
        <p:cxnSp>
          <p:nvCxnSpPr>
            <p:cNvPr id="42" name="Straight Connector 41"/>
            <p:cNvCxnSpPr/>
            <p:nvPr/>
          </p:nvCxnSpPr>
          <p:spPr bwMode="auto">
            <a:xfrm>
              <a:off x="2590800" y="3200400"/>
              <a:ext cx="990600" cy="0"/>
            </a:xfrm>
            <a:prstGeom prst="line">
              <a:avLst/>
            </a:prstGeom>
            <a:solidFill>
              <a:schemeClr val="accent1"/>
            </a:solidFill>
            <a:ln w="57150" cap="flat" cmpd="sng" algn="ctr">
              <a:solidFill>
                <a:srgbClr val="A3B2C1"/>
              </a:solidFill>
              <a:prstDash val="solid"/>
              <a:round/>
              <a:headEnd type="triangle" w="med" len="med"/>
              <a:tailEnd type="none" w="med" len="med"/>
            </a:ln>
            <a:effectLst/>
          </p:spPr>
        </p:cxnSp>
        <p:sp>
          <p:nvSpPr>
            <p:cNvPr id="28" name="Rounded Rectangle 27"/>
            <p:cNvSpPr/>
            <p:nvPr/>
          </p:nvSpPr>
          <p:spPr bwMode="auto">
            <a:xfrm>
              <a:off x="609600" y="2819638"/>
              <a:ext cx="1981200" cy="762000"/>
            </a:xfrm>
            <a:prstGeom prst="roundRect">
              <a:avLst/>
            </a:prstGeom>
            <a:solidFill>
              <a:srgbClr val="FFFFFF"/>
            </a:solid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lnSpc>
                  <a:spcPct val="80000"/>
                </a:lnSpc>
              </a:pPr>
              <a:r>
                <a:rPr lang="en-US" sz="2200" dirty="0">
                  <a:solidFill>
                    <a:srgbClr val="0000FF"/>
                  </a:solidFill>
                </a:rPr>
                <a:t>distributed</a:t>
              </a:r>
            </a:p>
            <a:p>
              <a:pPr algn="ctr">
                <a:lnSpc>
                  <a:spcPct val="80000"/>
                </a:lnSpc>
              </a:pPr>
              <a:r>
                <a:rPr lang="en-US" sz="2200" dirty="0">
                  <a:solidFill>
                    <a:srgbClr val="0000FF"/>
                  </a:solidFill>
                </a:rPr>
                <a:t>OPF</a:t>
              </a:r>
            </a:p>
          </p:txBody>
        </p:sp>
        <p:sp>
          <p:nvSpPr>
            <p:cNvPr id="20" name="TextBox 19"/>
            <p:cNvSpPr txBox="1"/>
            <p:nvPr/>
          </p:nvSpPr>
          <p:spPr>
            <a:xfrm>
              <a:off x="685800" y="1003518"/>
              <a:ext cx="1881495" cy="1815882"/>
            </a:xfrm>
            <a:prstGeom prst="rect">
              <a:avLst/>
            </a:prstGeom>
            <a:noFill/>
          </p:spPr>
          <p:txBody>
            <a:bodyPr wrap="none" rtlCol="0">
              <a:spAutoFit/>
            </a:bodyPr>
            <a:lstStyle/>
            <a:p>
              <a:r>
                <a:rPr lang="en-US" sz="1400" dirty="0"/>
                <a:t>Kim, </a:t>
              </a:r>
              <a:r>
                <a:rPr lang="en-US" sz="1400" dirty="0" err="1"/>
                <a:t>Baldick</a:t>
              </a:r>
              <a:r>
                <a:rPr lang="en-US" sz="1400" dirty="0"/>
                <a:t> 1997</a:t>
              </a:r>
            </a:p>
            <a:p>
              <a:r>
                <a:rPr lang="en-US" sz="1400" dirty="0" err="1"/>
                <a:t>Dall’Anese</a:t>
              </a:r>
              <a:r>
                <a:rPr lang="en-US" sz="1400" dirty="0"/>
                <a:t> et al 2012</a:t>
              </a:r>
            </a:p>
            <a:p>
              <a:r>
                <a:rPr lang="en-US" sz="1400" dirty="0"/>
                <a:t>Lam et al 2012</a:t>
              </a:r>
            </a:p>
            <a:p>
              <a:r>
                <a:rPr lang="en-US" sz="1400" dirty="0" err="1"/>
                <a:t>Kraning</a:t>
              </a:r>
              <a:r>
                <a:rPr lang="en-US" sz="1400" dirty="0"/>
                <a:t> et al 2013</a:t>
              </a:r>
            </a:p>
            <a:p>
              <a:r>
                <a:rPr lang="en-US" sz="1400" dirty="0" err="1"/>
                <a:t>Devane</a:t>
              </a:r>
              <a:r>
                <a:rPr lang="en-US" sz="1400" dirty="0"/>
                <a:t>, </a:t>
              </a:r>
              <a:r>
                <a:rPr lang="en-US" sz="1400" dirty="0" err="1"/>
                <a:t>Lestas</a:t>
              </a:r>
              <a:r>
                <a:rPr lang="en-US" sz="1400" dirty="0"/>
                <a:t> 2013</a:t>
              </a:r>
            </a:p>
            <a:p>
              <a:r>
                <a:rPr lang="en-US" sz="1400" dirty="0"/>
                <a:t>Sun et al 2013</a:t>
              </a:r>
            </a:p>
            <a:p>
              <a:r>
                <a:rPr lang="en-US" sz="1400" dirty="0"/>
                <a:t>Li et al 2013</a:t>
              </a:r>
            </a:p>
            <a:p>
              <a:r>
                <a:rPr lang="en-US" sz="1400" dirty="0" err="1"/>
                <a:t>Peng</a:t>
              </a:r>
              <a:r>
                <a:rPr lang="en-US" sz="1400" dirty="0"/>
                <a:t>, Low 2014</a:t>
              </a:r>
            </a:p>
          </p:txBody>
        </p:sp>
      </p:grpSp>
      <p:grpSp>
        <p:nvGrpSpPr>
          <p:cNvPr id="4" name="Group 3"/>
          <p:cNvGrpSpPr/>
          <p:nvPr/>
        </p:nvGrpSpPr>
        <p:grpSpPr>
          <a:xfrm>
            <a:off x="5486400" y="3797082"/>
            <a:ext cx="2660462" cy="2872264"/>
            <a:chOff x="5486400" y="3505200"/>
            <a:chExt cx="2660462" cy="2872264"/>
          </a:xfrm>
        </p:grpSpPr>
        <p:grpSp>
          <p:nvGrpSpPr>
            <p:cNvPr id="30" name="Group 29"/>
            <p:cNvGrpSpPr/>
            <p:nvPr/>
          </p:nvGrpSpPr>
          <p:grpSpPr>
            <a:xfrm>
              <a:off x="5486400" y="3505200"/>
              <a:ext cx="2590800" cy="2133600"/>
              <a:chOff x="5181600" y="2895600"/>
              <a:chExt cx="2590800" cy="2133600"/>
            </a:xfrm>
          </p:grpSpPr>
          <p:sp>
            <p:nvSpPr>
              <p:cNvPr id="29" name="Rounded Rectangle 28"/>
              <p:cNvSpPr/>
              <p:nvPr/>
            </p:nvSpPr>
            <p:spPr bwMode="auto">
              <a:xfrm>
                <a:off x="5791200" y="4038600"/>
                <a:ext cx="1981200" cy="990600"/>
              </a:xfrm>
              <a:prstGeom prst="roundRect">
                <a:avLst/>
              </a:prstGeom>
              <a:solidFill>
                <a:schemeClr val="bg1"/>
              </a:solidFill>
              <a:ln w="38100" cap="flat" cmpd="sng" algn="ctr">
                <a:solidFill>
                  <a:srgbClr val="7F805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44">
                  <a:lnSpc>
                    <a:spcPct val="80000"/>
                  </a:lnSpc>
                </a:pPr>
                <a:r>
                  <a:rPr lang="en-US" sz="2200" dirty="0">
                    <a:solidFill>
                      <a:srgbClr val="7F8055"/>
                    </a:solidFill>
                  </a:rPr>
                  <a:t>moment/</a:t>
                </a:r>
                <a:r>
                  <a:rPr lang="en-US" sz="2200" dirty="0" err="1">
                    <a:solidFill>
                      <a:srgbClr val="7F8055"/>
                    </a:solidFill>
                  </a:rPr>
                  <a:t>SoS</a:t>
                </a:r>
                <a:r>
                  <a:rPr lang="en-US" sz="2200" dirty="0">
                    <a:solidFill>
                      <a:srgbClr val="7F8055"/>
                    </a:solidFill>
                  </a:rPr>
                  <a:t>,</a:t>
                </a:r>
              </a:p>
              <a:p>
                <a:pPr algn="ctr" defTabSz="914344">
                  <a:lnSpc>
                    <a:spcPct val="80000"/>
                  </a:lnSpc>
                </a:pPr>
                <a:r>
                  <a:rPr lang="en-US" sz="2200" dirty="0">
                    <a:solidFill>
                      <a:srgbClr val="7F8055"/>
                    </a:solidFill>
                  </a:rPr>
                  <a:t>based</a:t>
                </a:r>
              </a:p>
              <a:p>
                <a:pPr algn="ctr" defTabSz="914344">
                  <a:lnSpc>
                    <a:spcPct val="80000"/>
                  </a:lnSpc>
                </a:pPr>
                <a:r>
                  <a:rPr lang="en-US" sz="2200" dirty="0">
                    <a:solidFill>
                      <a:srgbClr val="7F8055"/>
                    </a:solidFill>
                  </a:rPr>
                  <a:t>relaxation</a:t>
                </a:r>
              </a:p>
            </p:txBody>
          </p:sp>
          <p:cxnSp>
            <p:nvCxnSpPr>
              <p:cNvPr id="37" name="Straight Connector 36"/>
              <p:cNvCxnSpPr>
                <a:stCxn id="29" idx="0"/>
              </p:cNvCxnSpPr>
              <p:nvPr/>
            </p:nvCxnSpPr>
            <p:spPr bwMode="auto">
              <a:xfrm flipH="1" flipV="1">
                <a:off x="5181600" y="2895600"/>
                <a:ext cx="1600200" cy="1143000"/>
              </a:xfrm>
              <a:prstGeom prst="line">
                <a:avLst/>
              </a:prstGeom>
              <a:solidFill>
                <a:schemeClr val="accent1"/>
              </a:solidFill>
              <a:ln w="57150" cap="flat" cmpd="sng" algn="ctr">
                <a:solidFill>
                  <a:srgbClr val="A3B2C1"/>
                </a:solidFill>
                <a:prstDash val="solid"/>
                <a:round/>
                <a:headEnd type="triangle" w="med" len="med"/>
                <a:tailEnd type="none" w="med" len="med"/>
              </a:ln>
              <a:effectLst/>
            </p:spPr>
          </p:cxnSp>
        </p:grpSp>
        <p:sp>
          <p:nvSpPr>
            <p:cNvPr id="21" name="TextBox 20"/>
            <p:cNvSpPr txBox="1"/>
            <p:nvPr/>
          </p:nvSpPr>
          <p:spPr>
            <a:xfrm>
              <a:off x="6096000" y="5638800"/>
              <a:ext cx="2050862" cy="738664"/>
            </a:xfrm>
            <a:prstGeom prst="rect">
              <a:avLst/>
            </a:prstGeom>
            <a:noFill/>
          </p:spPr>
          <p:txBody>
            <a:bodyPr wrap="none" rtlCol="0">
              <a:spAutoFit/>
            </a:bodyPr>
            <a:lstStyle/>
            <a:p>
              <a:r>
                <a:rPr lang="en-US" sz="1400" dirty="0" err="1"/>
                <a:t>Molzahn</a:t>
              </a:r>
              <a:r>
                <a:rPr lang="en-US" sz="1400" dirty="0"/>
                <a:t>, </a:t>
              </a:r>
              <a:r>
                <a:rPr lang="en-US" sz="1400" dirty="0" err="1"/>
                <a:t>Hiskens</a:t>
              </a:r>
              <a:r>
                <a:rPr lang="en-US" sz="1400" dirty="0"/>
                <a:t> 2014</a:t>
              </a:r>
            </a:p>
            <a:p>
              <a:r>
                <a:rPr lang="en-US" sz="1400" dirty="0" err="1"/>
                <a:t>Josz</a:t>
              </a:r>
              <a:r>
                <a:rPr lang="en-US" sz="1400" dirty="0"/>
                <a:t> et al 2014</a:t>
              </a:r>
            </a:p>
            <a:p>
              <a:r>
                <a:rPr lang="en-US" sz="1400" dirty="0" err="1"/>
                <a:t>Ghaddar</a:t>
              </a:r>
              <a:r>
                <a:rPr lang="en-US" sz="1400" dirty="0"/>
                <a:t> et al 2014</a:t>
              </a:r>
            </a:p>
          </p:txBody>
        </p:sp>
      </p:grpSp>
      <p:grpSp>
        <p:nvGrpSpPr>
          <p:cNvPr id="5" name="Group 4"/>
          <p:cNvGrpSpPr/>
          <p:nvPr/>
        </p:nvGrpSpPr>
        <p:grpSpPr>
          <a:xfrm>
            <a:off x="1143000" y="3797082"/>
            <a:ext cx="2514600" cy="2438400"/>
            <a:chOff x="1143000" y="3505200"/>
            <a:chExt cx="2514600" cy="2438400"/>
          </a:xfrm>
        </p:grpSpPr>
        <p:grpSp>
          <p:nvGrpSpPr>
            <p:cNvPr id="26" name="Group 25"/>
            <p:cNvGrpSpPr/>
            <p:nvPr/>
          </p:nvGrpSpPr>
          <p:grpSpPr>
            <a:xfrm>
              <a:off x="1219200" y="3505200"/>
              <a:ext cx="2438400" cy="1828800"/>
              <a:chOff x="914400" y="2895600"/>
              <a:chExt cx="2438400" cy="1828800"/>
            </a:xfrm>
          </p:grpSpPr>
          <p:sp>
            <p:nvSpPr>
              <p:cNvPr id="34" name="Rounded Rectangle 33"/>
              <p:cNvSpPr/>
              <p:nvPr/>
            </p:nvSpPr>
            <p:spPr bwMode="auto">
              <a:xfrm>
                <a:off x="914400" y="4038600"/>
                <a:ext cx="1752600" cy="685800"/>
              </a:xfrm>
              <a:prstGeom prst="roundRect">
                <a:avLst/>
              </a:prstGeom>
              <a:solidFill>
                <a:schemeClr val="bg1"/>
              </a:solid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44">
                  <a:lnSpc>
                    <a:spcPct val="80000"/>
                  </a:lnSpc>
                </a:pPr>
                <a:r>
                  <a:rPr lang="en-US" sz="2200" dirty="0">
                    <a:solidFill>
                      <a:srgbClr val="0000FF"/>
                    </a:solidFill>
                  </a:rPr>
                  <a:t>multiphase</a:t>
                </a:r>
              </a:p>
              <a:p>
                <a:pPr algn="ctr" defTabSz="914344">
                  <a:lnSpc>
                    <a:spcPct val="80000"/>
                  </a:lnSpc>
                </a:pPr>
                <a:r>
                  <a:rPr lang="en-US" sz="2200" dirty="0">
                    <a:solidFill>
                      <a:srgbClr val="0000FF"/>
                    </a:solidFill>
                  </a:rPr>
                  <a:t>unbalanced</a:t>
                </a:r>
              </a:p>
            </p:txBody>
          </p:sp>
          <p:cxnSp>
            <p:nvCxnSpPr>
              <p:cNvPr id="35" name="Straight Connector 34"/>
              <p:cNvCxnSpPr>
                <a:stCxn id="34" idx="0"/>
              </p:cNvCxnSpPr>
              <p:nvPr/>
            </p:nvCxnSpPr>
            <p:spPr bwMode="auto">
              <a:xfrm flipV="1">
                <a:off x="1790700" y="2895600"/>
                <a:ext cx="1562100" cy="1143000"/>
              </a:xfrm>
              <a:prstGeom prst="line">
                <a:avLst/>
              </a:prstGeom>
              <a:solidFill>
                <a:schemeClr val="accent1"/>
              </a:solidFill>
              <a:ln w="57150" cap="flat" cmpd="sng" algn="ctr">
                <a:solidFill>
                  <a:srgbClr val="A3B2C1"/>
                </a:solidFill>
                <a:prstDash val="solid"/>
                <a:round/>
                <a:headEnd type="triangle" w="med" len="med"/>
                <a:tailEnd type="none" w="med" len="med"/>
              </a:ln>
              <a:effectLst/>
            </p:spPr>
          </p:cxnSp>
        </p:grpSp>
        <p:sp>
          <p:nvSpPr>
            <p:cNvPr id="25" name="TextBox 24"/>
            <p:cNvSpPr txBox="1"/>
            <p:nvPr/>
          </p:nvSpPr>
          <p:spPr>
            <a:xfrm>
              <a:off x="1143000" y="5420380"/>
              <a:ext cx="1881407" cy="523220"/>
            </a:xfrm>
            <a:prstGeom prst="rect">
              <a:avLst/>
            </a:prstGeom>
            <a:noFill/>
          </p:spPr>
          <p:txBody>
            <a:bodyPr wrap="none" rtlCol="0">
              <a:spAutoFit/>
            </a:bodyPr>
            <a:lstStyle/>
            <a:p>
              <a:r>
                <a:rPr lang="en-US" sz="1400" dirty="0" err="1"/>
                <a:t>Dall’Anese</a:t>
              </a:r>
              <a:r>
                <a:rPr lang="en-US" sz="1400" dirty="0"/>
                <a:t> et al 2012</a:t>
              </a:r>
            </a:p>
            <a:p>
              <a:r>
                <a:rPr lang="en-US" sz="1400" dirty="0" err="1"/>
                <a:t>Gan</a:t>
              </a:r>
              <a:r>
                <a:rPr lang="en-US" sz="1400" dirty="0"/>
                <a:t>, Low 2014</a:t>
              </a:r>
            </a:p>
          </p:txBody>
        </p:sp>
      </p:grpSp>
      <p:grpSp>
        <p:nvGrpSpPr>
          <p:cNvPr id="6" name="Group 5"/>
          <p:cNvGrpSpPr/>
          <p:nvPr/>
        </p:nvGrpSpPr>
        <p:grpSpPr>
          <a:xfrm>
            <a:off x="3505200" y="1587282"/>
            <a:ext cx="1981200" cy="1447800"/>
            <a:chOff x="3505200" y="1295400"/>
            <a:chExt cx="1981200" cy="1447800"/>
          </a:xfrm>
        </p:grpSpPr>
        <p:sp>
          <p:nvSpPr>
            <p:cNvPr id="52" name="Rounded Rectangle 51"/>
            <p:cNvSpPr/>
            <p:nvPr/>
          </p:nvSpPr>
          <p:spPr bwMode="auto">
            <a:xfrm>
              <a:off x="3505200" y="1295400"/>
              <a:ext cx="1981200" cy="457200"/>
            </a:xfrm>
            <a:prstGeom prst="roundRect">
              <a:avLst/>
            </a:prstGeom>
            <a:solidFill>
              <a:schemeClr val="bg1"/>
            </a:solidFill>
            <a:ln w="38100" cap="flat" cmpd="sng" algn="ctr">
              <a:solidFill>
                <a:srgbClr val="7F805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44">
                <a:lnSpc>
                  <a:spcPct val="80000"/>
                </a:lnSpc>
              </a:pPr>
              <a:r>
                <a:rPr lang="en-US" sz="2200" dirty="0">
                  <a:solidFill>
                    <a:srgbClr val="7F8055"/>
                  </a:solidFill>
                </a:rPr>
                <a:t>applications</a:t>
              </a:r>
            </a:p>
          </p:txBody>
        </p:sp>
        <p:cxnSp>
          <p:nvCxnSpPr>
            <p:cNvPr id="27" name="Straight Connector 26"/>
            <p:cNvCxnSpPr>
              <a:stCxn id="52" idx="2"/>
            </p:cNvCxnSpPr>
            <p:nvPr/>
          </p:nvCxnSpPr>
          <p:spPr bwMode="auto">
            <a:xfrm>
              <a:off x="4495800" y="1752600"/>
              <a:ext cx="0" cy="990600"/>
            </a:xfrm>
            <a:prstGeom prst="line">
              <a:avLst/>
            </a:prstGeom>
            <a:solidFill>
              <a:schemeClr val="accent1"/>
            </a:solidFill>
            <a:ln w="57150" cap="flat" cmpd="sng" algn="ctr">
              <a:solidFill>
                <a:srgbClr val="A3B2C1"/>
              </a:solidFill>
              <a:prstDash val="solid"/>
              <a:round/>
              <a:headEnd type="triangle" w="med" len="med"/>
              <a:tailEnd type="none" w="med" len="med"/>
            </a:ln>
            <a:effectLst/>
          </p:spPr>
        </p:cxnSp>
      </p:grpSp>
      <p:grpSp>
        <p:nvGrpSpPr>
          <p:cNvPr id="2" name="Group 1"/>
          <p:cNvGrpSpPr/>
          <p:nvPr/>
        </p:nvGrpSpPr>
        <p:grpSpPr>
          <a:xfrm>
            <a:off x="5562600" y="1676400"/>
            <a:ext cx="3124200" cy="2196882"/>
            <a:chOff x="5562600" y="1384518"/>
            <a:chExt cx="3124200" cy="2196882"/>
          </a:xfrm>
        </p:grpSpPr>
        <p:cxnSp>
          <p:nvCxnSpPr>
            <p:cNvPr id="50" name="Straight Connector 49"/>
            <p:cNvCxnSpPr/>
            <p:nvPr/>
          </p:nvCxnSpPr>
          <p:spPr bwMode="auto">
            <a:xfrm flipH="1">
              <a:off x="5562600" y="3200400"/>
              <a:ext cx="990600" cy="0"/>
            </a:xfrm>
            <a:prstGeom prst="line">
              <a:avLst/>
            </a:prstGeom>
            <a:solidFill>
              <a:schemeClr val="accent1"/>
            </a:solidFill>
            <a:ln w="57150" cap="flat" cmpd="sng" algn="ctr">
              <a:solidFill>
                <a:srgbClr val="A3B2C1"/>
              </a:solidFill>
              <a:prstDash val="solid"/>
              <a:round/>
              <a:headEnd type="triangle" w="med" len="med"/>
              <a:tailEnd type="none" w="med" len="med"/>
            </a:ln>
            <a:effectLst/>
          </p:spPr>
        </p:cxnSp>
        <p:sp>
          <p:nvSpPr>
            <p:cNvPr id="32" name="Rounded Rectangle 31"/>
            <p:cNvSpPr/>
            <p:nvPr/>
          </p:nvSpPr>
          <p:spPr bwMode="auto">
            <a:xfrm>
              <a:off x="6553200" y="2590800"/>
              <a:ext cx="2133600" cy="990600"/>
            </a:xfrm>
            <a:prstGeom prst="roundRect">
              <a:avLst/>
            </a:prstGeom>
            <a:solidFill>
              <a:schemeClr val="bg1"/>
            </a:solidFill>
            <a:ln w="38100" cap="flat" cmpd="sng" algn="ctr">
              <a:solidFill>
                <a:srgbClr val="7F805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80000"/>
                </a:lnSpc>
              </a:pPr>
              <a:r>
                <a:rPr lang="en-US" sz="2200" dirty="0">
                  <a:solidFill>
                    <a:srgbClr val="7F8055"/>
                  </a:solidFill>
                </a:rPr>
                <a:t>B&amp;B,</a:t>
              </a:r>
            </a:p>
            <a:p>
              <a:pPr algn="ctr">
                <a:lnSpc>
                  <a:spcPct val="80000"/>
                </a:lnSpc>
              </a:pPr>
              <a:r>
                <a:rPr lang="en-US" sz="2200" dirty="0">
                  <a:solidFill>
                    <a:srgbClr val="7F8055"/>
                  </a:solidFill>
                </a:rPr>
                <a:t>rank min,</a:t>
              </a:r>
            </a:p>
            <a:p>
              <a:pPr algn="ctr" defTabSz="914344">
                <a:lnSpc>
                  <a:spcPct val="80000"/>
                </a:lnSpc>
              </a:pPr>
              <a:r>
                <a:rPr lang="en-US" sz="2200" dirty="0">
                  <a:solidFill>
                    <a:srgbClr val="7F8055"/>
                  </a:solidFill>
                </a:rPr>
                <a:t>QC relaxation, </a:t>
              </a:r>
            </a:p>
          </p:txBody>
        </p:sp>
        <p:sp>
          <p:nvSpPr>
            <p:cNvPr id="33" name="TextBox 32"/>
            <p:cNvSpPr txBox="1"/>
            <p:nvPr/>
          </p:nvSpPr>
          <p:spPr>
            <a:xfrm>
              <a:off x="6642912" y="1384518"/>
              <a:ext cx="1891488" cy="1169551"/>
            </a:xfrm>
            <a:prstGeom prst="rect">
              <a:avLst/>
            </a:prstGeom>
            <a:noFill/>
          </p:spPr>
          <p:txBody>
            <a:bodyPr wrap="none" rtlCol="0">
              <a:spAutoFit/>
            </a:bodyPr>
            <a:lstStyle/>
            <a:p>
              <a:r>
                <a:rPr lang="en-US" sz="1400" dirty="0" err="1"/>
                <a:t>Phan</a:t>
              </a:r>
              <a:r>
                <a:rPr lang="en-US" sz="1400" dirty="0"/>
                <a:t> 2012</a:t>
              </a:r>
            </a:p>
            <a:p>
              <a:r>
                <a:rPr lang="en-US" sz="1400" dirty="0" err="1"/>
                <a:t>Gopalakrishnan</a:t>
              </a:r>
              <a:r>
                <a:rPr lang="en-US" sz="1400" dirty="0"/>
                <a:t> 2012</a:t>
              </a:r>
            </a:p>
            <a:p>
              <a:r>
                <a:rPr lang="en-US" sz="1400" dirty="0" err="1"/>
                <a:t>Louca</a:t>
              </a:r>
              <a:r>
                <a:rPr lang="en-US" sz="1400" dirty="0"/>
                <a:t> et al 2013</a:t>
              </a:r>
            </a:p>
            <a:p>
              <a:r>
                <a:rPr lang="en-US" sz="1400" dirty="0" err="1"/>
                <a:t>Hijazi</a:t>
              </a:r>
              <a:r>
                <a:rPr lang="en-US" sz="1400" dirty="0"/>
                <a:t> et al </a:t>
              </a:r>
              <a:r>
                <a:rPr lang="en-US" sz="1400" dirty="0" smtClean="0"/>
                <a:t>2013</a:t>
              </a:r>
            </a:p>
            <a:p>
              <a:r>
                <a:rPr lang="en-US" sz="1400" dirty="0" smtClean="0"/>
                <a:t>Andy Sun 2016</a:t>
              </a:r>
              <a:endParaRPr lang="en-US" sz="1400" dirty="0"/>
            </a:p>
          </p:txBody>
        </p:sp>
      </p:grpSp>
      <p:sp>
        <p:nvSpPr>
          <p:cNvPr id="36" name="TextBox 35"/>
          <p:cNvSpPr txBox="1"/>
          <p:nvPr/>
        </p:nvSpPr>
        <p:spPr>
          <a:xfrm>
            <a:off x="3352800" y="5798411"/>
            <a:ext cx="2363439" cy="830989"/>
          </a:xfrm>
          <a:prstGeom prst="rect">
            <a:avLst/>
          </a:prstGeom>
          <a:noFill/>
        </p:spPr>
        <p:txBody>
          <a:bodyPr wrap="none" lIns="91436" tIns="45716" rIns="91436" bIns="45716" rtlCol="0">
            <a:spAutoFit/>
          </a:bodyPr>
          <a:lstStyle/>
          <a:p>
            <a:pPr algn="ctr"/>
            <a:r>
              <a:rPr lang="en-US" sz="1600" dirty="0" err="1">
                <a:solidFill>
                  <a:srgbClr val="0000FF"/>
                </a:solidFill>
              </a:rPr>
              <a:t>ext</a:t>
            </a:r>
            <a:r>
              <a:rPr lang="en-US" sz="1600" dirty="0">
                <a:solidFill>
                  <a:srgbClr val="0000FF"/>
                </a:solidFill>
              </a:rPr>
              <a:t> refs in </a:t>
            </a:r>
            <a:r>
              <a:rPr lang="en-US" sz="1600" dirty="0" smtClean="0">
                <a:solidFill>
                  <a:srgbClr val="0000FF"/>
                </a:solidFill>
              </a:rPr>
              <a:t>tutorial:</a:t>
            </a:r>
          </a:p>
          <a:p>
            <a:pPr algn="ctr"/>
            <a:r>
              <a:rPr lang="en-US" sz="1600" dirty="0" smtClean="0">
                <a:solidFill>
                  <a:srgbClr val="0000FF"/>
                </a:solidFill>
              </a:rPr>
              <a:t>Low, TCNS 2014</a:t>
            </a:r>
          </a:p>
          <a:p>
            <a:pPr algn="ctr"/>
            <a:r>
              <a:rPr lang="en-US" sz="1600" dirty="0" smtClean="0">
                <a:solidFill>
                  <a:srgbClr val="0000FF"/>
                </a:solidFill>
              </a:rPr>
              <a:t>http://</a:t>
            </a:r>
            <a:r>
              <a:rPr lang="en-US" sz="1600" dirty="0" err="1" smtClean="0">
                <a:solidFill>
                  <a:srgbClr val="0000FF"/>
                </a:solidFill>
              </a:rPr>
              <a:t>netlab.caltech.edu</a:t>
            </a:r>
            <a:endParaRPr lang="en-US" sz="1600" dirty="0">
              <a:solidFill>
                <a:srgbClr val="0000FF"/>
              </a:solidFill>
            </a:endParaRPr>
          </a:p>
        </p:txBody>
      </p:sp>
      <p:sp>
        <p:nvSpPr>
          <p:cNvPr id="23" name="Rounded Rectangle 22"/>
          <p:cNvSpPr/>
          <p:nvPr/>
        </p:nvSpPr>
        <p:spPr bwMode="auto">
          <a:xfrm>
            <a:off x="3581400" y="3035082"/>
            <a:ext cx="1981200" cy="838200"/>
          </a:xfrm>
          <a:prstGeom prst="roundRect">
            <a:avLst/>
          </a:prstGeom>
          <a:solidFill>
            <a:srgbClr val="FFFFFF"/>
          </a:solidFill>
          <a:ln w="38100" cap="flat" cmpd="sng" algn="ctr">
            <a:solidFill>
              <a:srgbClr val="0000FF"/>
            </a:solidFill>
            <a:prstDash val="solid"/>
            <a:round/>
            <a:headEnd type="none" w="med" len="med"/>
            <a:tailEnd type="none" w="med" len="med"/>
          </a:ln>
          <a:effectLst/>
        </p:spPr>
        <p:txBody>
          <a:bodyPr vert="horz" wrap="square" lIns="91436" tIns="45716" rIns="91436" bIns="45716" numCol="1" rtlCol="0" anchor="ctr" anchorCtr="0" compatLnSpc="1">
            <a:prstTxWarp prst="textNoShape">
              <a:avLst/>
            </a:prstTxWarp>
          </a:bodyPr>
          <a:lstStyle/>
          <a:p>
            <a:pPr algn="ctr" defTabSz="914344">
              <a:lnSpc>
                <a:spcPct val="80000"/>
              </a:lnSpc>
            </a:pPr>
            <a:r>
              <a:rPr lang="en-US" sz="2200" dirty="0" err="1">
                <a:solidFill>
                  <a:srgbClr val="0000FF"/>
                </a:solidFill>
              </a:rPr>
              <a:t>semidefinite</a:t>
            </a:r>
            <a:r>
              <a:rPr lang="en-US" sz="2200" dirty="0">
                <a:solidFill>
                  <a:srgbClr val="0000FF"/>
                </a:solidFill>
              </a:rPr>
              <a:t> relaxations</a:t>
            </a:r>
          </a:p>
        </p:txBody>
      </p:sp>
    </p:spTree>
    <p:extLst>
      <p:ext uri="{BB962C8B-B14F-4D97-AF65-F5344CB8AC3E}">
        <p14:creationId xmlns:p14="http://schemas.microsoft.com/office/powerpoint/2010/main" val="21088803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righ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right)">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smtClean="0"/>
              <a:t>Challenges</a:t>
            </a:r>
          </a:p>
        </p:txBody>
      </p:sp>
      <p:sp>
        <p:nvSpPr>
          <p:cNvPr id="4" name="TextBox 3"/>
          <p:cNvSpPr txBox="1"/>
          <p:nvPr/>
        </p:nvSpPr>
        <p:spPr>
          <a:xfrm>
            <a:off x="9400679" y="762000"/>
            <a:ext cx="184666" cy="369332"/>
          </a:xfrm>
          <a:prstGeom prst="rect">
            <a:avLst/>
          </a:prstGeom>
          <a:noFill/>
        </p:spPr>
        <p:txBody>
          <a:bodyPr wrap="none" rtlCol="0">
            <a:spAutoFit/>
          </a:bodyPr>
          <a:lstStyle/>
          <a:p>
            <a:endParaRPr lang="en-US" dirty="0"/>
          </a:p>
        </p:txBody>
      </p:sp>
      <p:sp>
        <p:nvSpPr>
          <p:cNvPr id="31" name="Content Placeholder 2"/>
          <p:cNvSpPr>
            <a:spLocks noGrp="1"/>
          </p:cNvSpPr>
          <p:nvPr>
            <p:ph idx="1"/>
          </p:nvPr>
        </p:nvSpPr>
        <p:spPr>
          <a:xfrm>
            <a:off x="914400" y="1524000"/>
            <a:ext cx="8229600" cy="3048000"/>
          </a:xfrm>
        </p:spPr>
        <p:txBody>
          <a:bodyPr>
            <a:normAutofit/>
          </a:bodyPr>
          <a:lstStyle/>
          <a:p>
            <a:pPr marL="0" indent="0">
              <a:buNone/>
            </a:pPr>
            <a:r>
              <a:rPr lang="en-US" dirty="0" smtClean="0"/>
              <a:t>Challenges for practical application</a:t>
            </a:r>
          </a:p>
          <a:p>
            <a:pPr lvl="1"/>
            <a:r>
              <a:rPr lang="en-US" dirty="0"/>
              <a:t>Relaxation may not be exact</a:t>
            </a:r>
          </a:p>
          <a:p>
            <a:pPr lvl="2"/>
            <a:r>
              <a:rPr lang="en-US" dirty="0"/>
              <a:t>Practical application demands a feasible solution</a:t>
            </a:r>
          </a:p>
          <a:p>
            <a:pPr lvl="2"/>
            <a:r>
              <a:rPr lang="en-US" dirty="0"/>
              <a:t>No known sufficient condition for exact relaxation for </a:t>
            </a:r>
            <a:r>
              <a:rPr lang="en-US" dirty="0">
                <a:solidFill>
                  <a:srgbClr val="0000FF"/>
                </a:solidFill>
              </a:rPr>
              <a:t>general</a:t>
            </a:r>
            <a:r>
              <a:rPr lang="en-US" dirty="0"/>
              <a:t> mesh (transmission) networks</a:t>
            </a:r>
          </a:p>
          <a:p>
            <a:pPr lvl="1"/>
            <a:r>
              <a:rPr lang="en-US" dirty="0" err="1" smtClean="0">
                <a:solidFill>
                  <a:srgbClr val="0000FF"/>
                </a:solidFill>
              </a:rPr>
              <a:t>Semidefinite</a:t>
            </a:r>
            <a:r>
              <a:rPr lang="en-US" dirty="0" smtClean="0">
                <a:solidFill>
                  <a:srgbClr val="0000FF"/>
                </a:solidFill>
              </a:rPr>
              <a:t> relaxation (as is) is not scalable</a:t>
            </a:r>
          </a:p>
        </p:txBody>
      </p:sp>
    </p:spTree>
    <p:extLst>
      <p:ext uri="{BB962C8B-B14F-4D97-AF65-F5344CB8AC3E}">
        <p14:creationId xmlns:p14="http://schemas.microsoft.com/office/powerpoint/2010/main" val="23202712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43000" y="990600"/>
            <a:ext cx="6324600" cy="1077218"/>
          </a:xfrm>
          <a:prstGeom prst="rect">
            <a:avLst/>
          </a:prstGeom>
          <a:noFill/>
        </p:spPr>
        <p:txBody>
          <a:bodyPr wrap="square" rtlCol="0">
            <a:spAutoFit/>
          </a:bodyPr>
          <a:lstStyle/>
          <a:p>
            <a:pPr algn="ctr"/>
            <a:r>
              <a:rPr lang="en-US" sz="4000" dirty="0" smtClean="0">
                <a:solidFill>
                  <a:srgbClr val="0000FF"/>
                </a:solidFill>
              </a:rPr>
              <a:t>Distributed AC OPF</a:t>
            </a:r>
          </a:p>
          <a:p>
            <a:pPr algn="ctr"/>
            <a:r>
              <a:rPr lang="en-US" sz="2400" dirty="0">
                <a:solidFill>
                  <a:srgbClr val="0000FF"/>
                </a:solidFill>
              </a:rPr>
              <a:t>f</a:t>
            </a:r>
            <a:r>
              <a:rPr lang="en-US" sz="2400" dirty="0" smtClean="0">
                <a:solidFill>
                  <a:srgbClr val="0000FF"/>
                </a:solidFill>
              </a:rPr>
              <a:t>or scalability</a:t>
            </a:r>
          </a:p>
        </p:txBody>
      </p:sp>
      <p:sp>
        <p:nvSpPr>
          <p:cNvPr id="16" name="TextBox 15"/>
          <p:cNvSpPr txBox="1"/>
          <p:nvPr/>
        </p:nvSpPr>
        <p:spPr>
          <a:xfrm>
            <a:off x="4572000" y="4385846"/>
            <a:ext cx="1519166" cy="338554"/>
          </a:xfrm>
          <a:prstGeom prst="rect">
            <a:avLst/>
          </a:prstGeom>
          <a:noFill/>
        </p:spPr>
        <p:txBody>
          <a:bodyPr wrap="none" rtlCol="0">
            <a:spAutoFit/>
          </a:bodyPr>
          <a:lstStyle/>
          <a:p>
            <a:r>
              <a:rPr lang="en-US" sz="1600" dirty="0" err="1" smtClean="0"/>
              <a:t>Peng</a:t>
            </a:r>
            <a:r>
              <a:rPr lang="en-US" sz="1600" dirty="0" smtClean="0"/>
              <a:t> (Google)</a:t>
            </a:r>
            <a:endParaRPr lang="en-US" sz="1600" dirty="0"/>
          </a:p>
        </p:txBody>
      </p:sp>
      <p:pic>
        <p:nvPicPr>
          <p:cNvPr id="2" name="Picture 1"/>
          <p:cNvPicPr>
            <a:picLocks noChangeAspect="1"/>
          </p:cNvPicPr>
          <p:nvPr/>
        </p:nvPicPr>
        <p:blipFill>
          <a:blip r:embed="rId3"/>
          <a:stretch>
            <a:fillRect/>
          </a:stretch>
        </p:blipFill>
        <p:spPr>
          <a:xfrm>
            <a:off x="4729241" y="2971800"/>
            <a:ext cx="1133325" cy="1420434"/>
          </a:xfrm>
          <a:prstGeom prst="rect">
            <a:avLst/>
          </a:prstGeom>
        </p:spPr>
      </p:pic>
      <p:sp>
        <p:nvSpPr>
          <p:cNvPr id="10" name="TextBox 9"/>
          <p:cNvSpPr txBox="1"/>
          <p:nvPr/>
        </p:nvSpPr>
        <p:spPr>
          <a:xfrm>
            <a:off x="6096000" y="6211669"/>
            <a:ext cx="3030498" cy="646331"/>
          </a:xfrm>
          <a:prstGeom prst="rect">
            <a:avLst/>
          </a:prstGeom>
          <a:noFill/>
        </p:spPr>
        <p:txBody>
          <a:bodyPr wrap="square" rtlCol="0">
            <a:spAutoFit/>
          </a:bodyPr>
          <a:lstStyle/>
          <a:p>
            <a:pPr indent="-4764" algn="r"/>
            <a:r>
              <a:rPr lang="en-US" dirty="0" err="1" smtClean="0">
                <a:solidFill>
                  <a:srgbClr val="0000FF"/>
                </a:solidFill>
              </a:rPr>
              <a:t>Gan</a:t>
            </a:r>
            <a:r>
              <a:rPr lang="en-US" dirty="0" smtClean="0">
                <a:solidFill>
                  <a:srgbClr val="0000FF"/>
                </a:solidFill>
              </a:rPr>
              <a:t> &amp; L, PSCC 2014</a:t>
            </a:r>
          </a:p>
          <a:p>
            <a:pPr indent="-4764" algn="r"/>
            <a:r>
              <a:rPr lang="en-US" dirty="0" err="1" smtClean="0">
                <a:solidFill>
                  <a:srgbClr val="0000FF"/>
                </a:solidFill>
              </a:rPr>
              <a:t>Peng</a:t>
            </a:r>
            <a:r>
              <a:rPr lang="en-US" dirty="0" smtClean="0">
                <a:solidFill>
                  <a:srgbClr val="0000FF"/>
                </a:solidFill>
              </a:rPr>
              <a:t> &amp; L</a:t>
            </a:r>
            <a:r>
              <a:rPr lang="en-US" dirty="0">
                <a:solidFill>
                  <a:srgbClr val="0000FF"/>
                </a:solidFill>
              </a:rPr>
              <a:t>, </a:t>
            </a:r>
            <a:r>
              <a:rPr lang="en-US" dirty="0" smtClean="0">
                <a:solidFill>
                  <a:srgbClr val="0000FF"/>
                </a:solidFill>
              </a:rPr>
              <a:t>TSG 2017</a:t>
            </a:r>
            <a:endParaRPr lang="en-US" dirty="0">
              <a:solidFill>
                <a:srgbClr val="0000FF"/>
              </a:solidFill>
            </a:endParaRPr>
          </a:p>
        </p:txBody>
      </p:sp>
      <p:pic>
        <p:nvPicPr>
          <p:cNvPr id="11" name="Picture 10"/>
          <p:cNvPicPr>
            <a:picLocks noChangeAspect="1"/>
          </p:cNvPicPr>
          <p:nvPr/>
        </p:nvPicPr>
        <p:blipFill rotWithShape="1">
          <a:blip r:embed="rId4"/>
          <a:srcRect l="14952" t="7428" r="12042"/>
          <a:stretch/>
        </p:blipFill>
        <p:spPr>
          <a:xfrm>
            <a:off x="3048000" y="2975044"/>
            <a:ext cx="1112621" cy="1410802"/>
          </a:xfrm>
          <a:prstGeom prst="rect">
            <a:avLst/>
          </a:prstGeom>
        </p:spPr>
      </p:pic>
      <p:sp>
        <p:nvSpPr>
          <p:cNvPr id="12" name="TextBox 11"/>
          <p:cNvSpPr txBox="1"/>
          <p:nvPr/>
        </p:nvSpPr>
        <p:spPr>
          <a:xfrm>
            <a:off x="3086454" y="4385846"/>
            <a:ext cx="1028346" cy="338554"/>
          </a:xfrm>
          <a:prstGeom prst="rect">
            <a:avLst/>
          </a:prstGeom>
          <a:noFill/>
        </p:spPr>
        <p:txBody>
          <a:bodyPr wrap="none" rtlCol="0">
            <a:spAutoFit/>
          </a:bodyPr>
          <a:lstStyle/>
          <a:p>
            <a:r>
              <a:rPr lang="en-US" sz="1600" dirty="0" err="1" smtClean="0"/>
              <a:t>Gan</a:t>
            </a:r>
            <a:r>
              <a:rPr lang="en-US" sz="1600" dirty="0" smtClean="0"/>
              <a:t> (FB)</a:t>
            </a:r>
            <a:endParaRPr lang="en-US" sz="1600" dirty="0"/>
          </a:p>
        </p:txBody>
      </p:sp>
    </p:spTree>
    <p:extLst>
      <p:ext uri="{BB962C8B-B14F-4D97-AF65-F5344CB8AC3E}">
        <p14:creationId xmlns:p14="http://schemas.microsoft.com/office/powerpoint/2010/main" val="20279922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Summary: 3 ideas</a:t>
            </a:r>
            <a:endParaRPr lang="en-US" sz="3600" dirty="0"/>
          </a:p>
        </p:txBody>
      </p:sp>
      <p:sp>
        <p:nvSpPr>
          <p:cNvPr id="3" name="Content Placeholder 2"/>
          <p:cNvSpPr>
            <a:spLocks noGrp="1"/>
          </p:cNvSpPr>
          <p:nvPr>
            <p:ph idx="1"/>
          </p:nvPr>
        </p:nvSpPr>
        <p:spPr>
          <a:xfrm>
            <a:off x="838200" y="1295401"/>
            <a:ext cx="8077200" cy="5105399"/>
          </a:xfrm>
        </p:spPr>
        <p:txBody>
          <a:bodyPr>
            <a:normAutofit fontScale="92500"/>
          </a:bodyPr>
          <a:lstStyle/>
          <a:p>
            <a:pPr marL="0" indent="0">
              <a:buNone/>
            </a:pPr>
            <a:r>
              <a:rPr lang="en-US" dirty="0" smtClean="0"/>
              <a:t>1. Solve </a:t>
            </a:r>
            <a:r>
              <a:rPr lang="en-US" dirty="0" err="1" smtClean="0"/>
              <a:t>semidefinite</a:t>
            </a:r>
            <a:r>
              <a:rPr lang="en-US" dirty="0" smtClean="0"/>
              <a:t> relaxation using branch-flow model (BFM)</a:t>
            </a:r>
          </a:p>
          <a:p>
            <a:pPr lvl="1"/>
            <a:r>
              <a:rPr lang="en-US" dirty="0" smtClean="0"/>
              <a:t>BFM much more numerically stable</a:t>
            </a:r>
          </a:p>
          <a:p>
            <a:pPr lvl="1"/>
            <a:r>
              <a:rPr lang="en-US" dirty="0" smtClean="0"/>
              <a:t>assume </a:t>
            </a:r>
            <a:r>
              <a:rPr lang="en-US" dirty="0" smtClean="0">
                <a:solidFill>
                  <a:srgbClr val="0000FF"/>
                </a:solidFill>
              </a:rPr>
              <a:t>relaxation</a:t>
            </a:r>
            <a:r>
              <a:rPr lang="en-US" dirty="0" smtClean="0"/>
              <a:t> is exact (radial </a:t>
            </a:r>
            <a:r>
              <a:rPr lang="en-US" dirty="0" err="1" smtClean="0"/>
              <a:t>nk</a:t>
            </a:r>
            <a:r>
              <a:rPr lang="en-US" dirty="0" smtClean="0"/>
              <a:t>)</a:t>
            </a:r>
          </a:p>
          <a:p>
            <a:pPr marL="0" indent="0">
              <a:buNone/>
            </a:pPr>
            <a:r>
              <a:rPr lang="en-US" dirty="0" smtClean="0"/>
              <a:t>2. Decouple into operations at each bus</a:t>
            </a:r>
            <a:endParaRPr lang="en-US" dirty="0"/>
          </a:p>
          <a:p>
            <a:pPr lvl="1"/>
            <a:r>
              <a:rPr lang="en-US" dirty="0" smtClean="0"/>
              <a:t>introduce </a:t>
            </a:r>
            <a:r>
              <a:rPr lang="en-US" dirty="0" smtClean="0">
                <a:solidFill>
                  <a:srgbClr val="0000FF"/>
                </a:solidFill>
              </a:rPr>
              <a:t>decoupling</a:t>
            </a:r>
            <a:r>
              <a:rPr lang="en-US" dirty="0" smtClean="0"/>
              <a:t> variables and consensus constraints</a:t>
            </a:r>
          </a:p>
          <a:p>
            <a:pPr lvl="1"/>
            <a:r>
              <a:rPr lang="en-US" dirty="0" smtClean="0"/>
              <a:t>message passing between neighboring buses</a:t>
            </a:r>
          </a:p>
          <a:p>
            <a:pPr marL="0" indent="0">
              <a:buNone/>
            </a:pPr>
            <a:r>
              <a:rPr lang="en-US" dirty="0" smtClean="0"/>
              <a:t>3. Apply ADMM</a:t>
            </a:r>
          </a:p>
          <a:p>
            <a:pPr lvl="1"/>
            <a:r>
              <a:rPr lang="en-US" altLang="zh-CN" dirty="0" smtClean="0"/>
              <a:t>derive </a:t>
            </a:r>
            <a:r>
              <a:rPr lang="en-US" altLang="zh-CN" dirty="0" smtClean="0">
                <a:solidFill>
                  <a:srgbClr val="0000FF"/>
                </a:solidFill>
              </a:rPr>
              <a:t>closed-form solution or 6x6 eigenvalue problem </a:t>
            </a:r>
            <a:r>
              <a:rPr lang="en-US" altLang="zh-CN" dirty="0" smtClean="0"/>
              <a:t>for each ADMM </a:t>
            </a:r>
            <a:r>
              <a:rPr lang="en-US" altLang="zh-CN" dirty="0" err="1" smtClean="0"/>
              <a:t>subproblem</a:t>
            </a:r>
            <a:endParaRPr lang="en-US" altLang="zh-CN" dirty="0"/>
          </a:p>
          <a:p>
            <a:pPr lvl="1"/>
            <a:r>
              <a:rPr lang="en-US" altLang="zh-CN" dirty="0" smtClean="0"/>
              <a:t>greatly speeds up each ADMM iteration </a:t>
            </a:r>
          </a:p>
          <a:p>
            <a:pPr marL="0" indent="0">
              <a:buNone/>
            </a:pPr>
            <a:endParaRPr lang="en-US" sz="2400" dirty="0"/>
          </a:p>
        </p:txBody>
      </p:sp>
    </p:spTree>
    <p:extLst>
      <p:ext uri="{BB962C8B-B14F-4D97-AF65-F5344CB8AC3E}">
        <p14:creationId xmlns:p14="http://schemas.microsoft.com/office/powerpoint/2010/main" val="28610294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a:spLocks noGrp="1" noChangeArrowheads="1"/>
          </p:cNvSpPr>
          <p:nvPr>
            <p:ph type="title"/>
          </p:nvPr>
        </p:nvSpPr>
        <p:spPr>
          <a:xfrm>
            <a:off x="838200" y="228600"/>
            <a:ext cx="8077200" cy="838200"/>
          </a:xfrm>
          <a:solidFill>
            <a:srgbClr val="FFFFFF"/>
          </a:solidFill>
        </p:spPr>
        <p:txBody>
          <a:bodyPr/>
          <a:lstStyle/>
          <a:p>
            <a:pPr eaLnBrk="1" hangingPunct="1"/>
            <a:r>
              <a:rPr lang="en-US" dirty="0" smtClean="0"/>
              <a:t>Summary: simulations</a:t>
            </a:r>
            <a:endParaRPr lang="en-US" sz="3200" dirty="0" smtClean="0"/>
          </a:p>
        </p:txBody>
      </p:sp>
      <p:sp>
        <p:nvSpPr>
          <p:cNvPr id="23" name="TextBox 22"/>
          <p:cNvSpPr txBox="1"/>
          <p:nvPr/>
        </p:nvSpPr>
        <p:spPr>
          <a:xfrm>
            <a:off x="1955515" y="618091"/>
            <a:ext cx="184666" cy="369332"/>
          </a:xfrm>
          <a:prstGeom prst="rect">
            <a:avLst/>
          </a:prstGeom>
          <a:noFill/>
        </p:spPr>
        <p:txBody>
          <a:bodyPr wrap="none" rtlCol="0">
            <a:spAutoFit/>
          </a:bodyPr>
          <a:lstStyle/>
          <a:p>
            <a:pPr eaLnBrk="0" fontAlgn="base" hangingPunct="0">
              <a:spcBef>
                <a:spcPct val="0"/>
              </a:spcBef>
              <a:spcAft>
                <a:spcPct val="0"/>
              </a:spcAft>
            </a:pPr>
            <a:endParaRPr lang="en-US" dirty="0">
              <a:solidFill>
                <a:srgbClr val="000000"/>
              </a:solidFill>
              <a:latin typeface="Arial" charset="0"/>
            </a:endParaRPr>
          </a:p>
        </p:txBody>
      </p:sp>
      <p:sp>
        <p:nvSpPr>
          <p:cNvPr id="9" name="Content Placeholder 4"/>
          <p:cNvSpPr>
            <a:spLocks noGrp="1"/>
          </p:cNvSpPr>
          <p:nvPr>
            <p:ph idx="1"/>
          </p:nvPr>
        </p:nvSpPr>
        <p:spPr>
          <a:xfrm>
            <a:off x="1261479" y="5218292"/>
            <a:ext cx="6400800" cy="976486"/>
          </a:xfrm>
        </p:spPr>
        <p:txBody>
          <a:bodyPr/>
          <a:lstStyle/>
          <a:p>
            <a:pPr marL="0" indent="0">
              <a:buNone/>
            </a:pPr>
            <a:r>
              <a:rPr lang="en-US" sz="2400" dirty="0" smtClean="0"/>
              <a:t>BFM is much more </a:t>
            </a:r>
            <a:r>
              <a:rPr lang="en-US" sz="2400" dirty="0" smtClean="0">
                <a:solidFill>
                  <a:srgbClr val="0000FF"/>
                </a:solidFill>
              </a:rPr>
              <a:t>numerically stable</a:t>
            </a:r>
          </a:p>
          <a:p>
            <a:pPr marL="0" indent="0">
              <a:buNone/>
            </a:pPr>
            <a:r>
              <a:rPr lang="en-US" sz="2400" dirty="0" smtClean="0"/>
              <a:t>SDP relaxations are </a:t>
            </a:r>
            <a:r>
              <a:rPr lang="en-US" sz="2400" dirty="0" smtClean="0">
                <a:solidFill>
                  <a:srgbClr val="0000FF"/>
                </a:solidFill>
              </a:rPr>
              <a:t>exact (wye loads)</a:t>
            </a:r>
          </a:p>
        </p:txBody>
      </p:sp>
      <p:sp>
        <p:nvSpPr>
          <p:cNvPr id="3" name="TextBox 2"/>
          <p:cNvSpPr txBox="1"/>
          <p:nvPr/>
        </p:nvSpPr>
        <p:spPr>
          <a:xfrm>
            <a:off x="2286000" y="4092714"/>
            <a:ext cx="1481721" cy="707886"/>
          </a:xfrm>
          <a:prstGeom prst="rect">
            <a:avLst/>
          </a:prstGeom>
          <a:noFill/>
        </p:spPr>
        <p:txBody>
          <a:bodyPr wrap="none" rtlCol="0">
            <a:spAutoFit/>
          </a:bodyPr>
          <a:lstStyle/>
          <a:p>
            <a:pPr algn="ctr" eaLnBrk="0" fontAlgn="base" hangingPunct="0">
              <a:spcBef>
                <a:spcPct val="0"/>
              </a:spcBef>
              <a:spcAft>
                <a:spcPct val="0"/>
              </a:spcAft>
            </a:pPr>
            <a:r>
              <a:rPr lang="en-US" sz="2000" dirty="0" smtClean="0">
                <a:solidFill>
                  <a:srgbClr val="0000FF"/>
                </a:solidFill>
                <a:latin typeface="Arial" charset="0"/>
              </a:rPr>
              <a:t>numerically</a:t>
            </a:r>
          </a:p>
          <a:p>
            <a:pPr algn="ctr" eaLnBrk="0" fontAlgn="base" hangingPunct="0">
              <a:spcBef>
                <a:spcPct val="0"/>
              </a:spcBef>
              <a:spcAft>
                <a:spcPct val="0"/>
              </a:spcAft>
            </a:pPr>
            <a:r>
              <a:rPr lang="en-US" sz="2000" dirty="0" smtClean="0">
                <a:solidFill>
                  <a:srgbClr val="FF6600"/>
                </a:solidFill>
                <a:latin typeface="Arial" charset="0"/>
              </a:rPr>
              <a:t>un</a:t>
            </a:r>
            <a:r>
              <a:rPr lang="en-US" sz="2000" dirty="0" smtClean="0">
                <a:solidFill>
                  <a:srgbClr val="0000FF"/>
                </a:solidFill>
                <a:latin typeface="Arial" charset="0"/>
              </a:rPr>
              <a:t>stable</a:t>
            </a:r>
            <a:endParaRPr lang="en-US" sz="2000" dirty="0">
              <a:solidFill>
                <a:srgbClr val="0000FF"/>
              </a:solidFill>
              <a:latin typeface="Arial" charset="0"/>
            </a:endParaRPr>
          </a:p>
        </p:txBody>
      </p:sp>
      <p:sp>
        <p:nvSpPr>
          <p:cNvPr id="20" name="Rounded Rectangle 19"/>
          <p:cNvSpPr/>
          <p:nvPr/>
        </p:nvSpPr>
        <p:spPr bwMode="auto">
          <a:xfrm>
            <a:off x="7924800" y="2362200"/>
            <a:ext cx="990600" cy="1524000"/>
          </a:xfrm>
          <a:prstGeom prst="roundRect">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latin typeface="Arial" charset="0"/>
            </a:endParaRPr>
          </a:p>
        </p:txBody>
      </p:sp>
      <p:sp>
        <p:nvSpPr>
          <p:cNvPr id="22" name="TextBox 21"/>
          <p:cNvSpPr txBox="1"/>
          <p:nvPr/>
        </p:nvSpPr>
        <p:spPr>
          <a:xfrm>
            <a:off x="7662279" y="4038600"/>
            <a:ext cx="1481721" cy="707886"/>
          </a:xfrm>
          <a:prstGeom prst="rect">
            <a:avLst/>
          </a:prstGeom>
          <a:noFill/>
        </p:spPr>
        <p:txBody>
          <a:bodyPr wrap="none" rtlCol="0">
            <a:spAutoFit/>
          </a:bodyPr>
          <a:lstStyle/>
          <a:p>
            <a:pPr algn="ctr" eaLnBrk="0" fontAlgn="base" hangingPunct="0">
              <a:spcBef>
                <a:spcPct val="0"/>
              </a:spcBef>
              <a:spcAft>
                <a:spcPct val="0"/>
              </a:spcAft>
            </a:pPr>
            <a:r>
              <a:rPr lang="en-US" sz="2000" dirty="0" smtClean="0">
                <a:solidFill>
                  <a:srgbClr val="0000FF"/>
                </a:solidFill>
                <a:latin typeface="Arial" charset="0"/>
              </a:rPr>
              <a:t>numerically </a:t>
            </a:r>
          </a:p>
          <a:p>
            <a:pPr algn="ctr" eaLnBrk="0" fontAlgn="base" hangingPunct="0">
              <a:spcBef>
                <a:spcPct val="0"/>
              </a:spcBef>
              <a:spcAft>
                <a:spcPct val="0"/>
              </a:spcAft>
            </a:pPr>
            <a:r>
              <a:rPr lang="en-US" sz="2000" dirty="0" smtClean="0">
                <a:solidFill>
                  <a:srgbClr val="0000FF"/>
                </a:solidFill>
                <a:latin typeface="Arial" charset="0"/>
              </a:rPr>
              <a:t>stable</a:t>
            </a:r>
            <a:endParaRPr lang="en-US" sz="2000" dirty="0">
              <a:solidFill>
                <a:srgbClr val="0000FF"/>
              </a:solidFill>
              <a:latin typeface="Arial" charset="0"/>
            </a:endParaRPr>
          </a:p>
        </p:txBody>
      </p:sp>
      <p:pic>
        <p:nvPicPr>
          <p:cNvPr id="13" name="Picture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714438"/>
            <a:ext cx="9006444" cy="2247962"/>
          </a:xfrm>
          <a:prstGeom prst="rect">
            <a:avLst/>
          </a:prstGeom>
        </p:spPr>
      </p:pic>
      <p:grpSp>
        <p:nvGrpSpPr>
          <p:cNvPr id="14" name="Group 13"/>
          <p:cNvGrpSpPr/>
          <p:nvPr/>
        </p:nvGrpSpPr>
        <p:grpSpPr>
          <a:xfrm>
            <a:off x="2590800" y="2819400"/>
            <a:ext cx="2778623" cy="990600"/>
            <a:chOff x="2724860" y="5868599"/>
            <a:chExt cx="2778623" cy="822617"/>
          </a:xfrm>
        </p:grpSpPr>
        <p:cxnSp>
          <p:nvCxnSpPr>
            <p:cNvPr id="16" name="Straight Connector 15"/>
            <p:cNvCxnSpPr/>
            <p:nvPr/>
          </p:nvCxnSpPr>
          <p:spPr>
            <a:xfrm flipV="1">
              <a:off x="2724860" y="5868599"/>
              <a:ext cx="2778623" cy="12329"/>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724860" y="6427855"/>
              <a:ext cx="2778623" cy="12329"/>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2724860" y="6678887"/>
              <a:ext cx="2778623" cy="12329"/>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sp>
        <p:nvSpPr>
          <p:cNvPr id="15" name="Content Placeholder 1"/>
          <p:cNvSpPr txBox="1">
            <a:spLocks/>
          </p:cNvSpPr>
          <p:nvPr/>
        </p:nvSpPr>
        <p:spPr>
          <a:xfrm>
            <a:off x="6702778" y="6477000"/>
            <a:ext cx="2436310" cy="33061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b="0" kern="1200">
                <a:solidFill>
                  <a:srgbClr val="353A3E"/>
                </a:solidFill>
                <a:latin typeface="Calibri"/>
                <a:ea typeface="+mn-ea"/>
                <a:cs typeface="Calibri"/>
              </a:defRPr>
            </a:lvl1pPr>
            <a:lvl2pPr marL="742950" indent="-285750" algn="l" defTabSz="914400" rtl="0" eaLnBrk="1" latinLnBrk="0" hangingPunct="1">
              <a:spcBef>
                <a:spcPct val="20000"/>
              </a:spcBef>
              <a:buSzPct val="80000"/>
              <a:buFont typeface="Courier New" pitchFamily="49" charset="0"/>
              <a:buChar char="o"/>
              <a:defRPr sz="2600" kern="1200">
                <a:solidFill>
                  <a:srgbClr val="353A3E"/>
                </a:solidFill>
                <a:latin typeface="Calibri"/>
                <a:ea typeface="+mn-ea"/>
                <a:cs typeface="Calibri"/>
              </a:defRPr>
            </a:lvl2pPr>
            <a:lvl3pPr marL="1143000" indent="-228600" algn="l" defTabSz="914400" rtl="0" eaLnBrk="1" latinLnBrk="0" hangingPunct="1">
              <a:spcBef>
                <a:spcPct val="20000"/>
              </a:spcBef>
              <a:buFont typeface="Calibri" pitchFamily="34" charset="0"/>
              <a:buChar char="–"/>
              <a:defRPr sz="2400" kern="1200">
                <a:solidFill>
                  <a:srgbClr val="353A3E"/>
                </a:solidFill>
                <a:latin typeface="Calibri"/>
                <a:ea typeface="+mn-ea"/>
                <a:cs typeface="Calibri"/>
              </a:defRPr>
            </a:lvl3pPr>
            <a:lvl4pPr marL="1600200" indent="-228600" algn="l" defTabSz="914400" rtl="0" eaLnBrk="1" latinLnBrk="0" hangingPunct="1">
              <a:spcBef>
                <a:spcPct val="20000"/>
              </a:spcBef>
              <a:buFont typeface="Wingdings" pitchFamily="2" charset="2"/>
              <a:buChar char="§"/>
              <a:defRPr sz="2000" kern="1200">
                <a:solidFill>
                  <a:srgbClr val="353A3E"/>
                </a:solidFill>
                <a:latin typeface="Calibri"/>
                <a:ea typeface="+mn-ea"/>
                <a:cs typeface="Calibri"/>
              </a:defRPr>
            </a:lvl4pPr>
            <a:lvl5pPr marL="2057400" indent="-228600" algn="l" defTabSz="914400" rtl="0" eaLnBrk="1" latinLnBrk="0" hangingPunct="1">
              <a:spcBef>
                <a:spcPct val="20000"/>
              </a:spcBef>
              <a:buFont typeface="Arial" pitchFamily="34" charset="0"/>
              <a:buChar char="»"/>
              <a:defRPr sz="2000" kern="1200">
                <a:solidFill>
                  <a:srgbClr val="353A3E"/>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81138" indent="-1481138">
              <a:spcBef>
                <a:spcPts val="0"/>
              </a:spcBef>
              <a:buNone/>
            </a:pPr>
            <a:r>
              <a:rPr lang="en-US" sz="1400" dirty="0" smtClean="0">
                <a:solidFill>
                  <a:schemeClr val="tx1"/>
                </a:solidFill>
                <a:latin typeface="+mn-lt"/>
                <a:ea typeface="+mj-ea"/>
              </a:rPr>
              <a:t>[</a:t>
            </a:r>
            <a:r>
              <a:rPr lang="en-US" sz="1400" dirty="0" err="1" smtClean="0">
                <a:solidFill>
                  <a:schemeClr val="tx1"/>
                </a:solidFill>
                <a:latin typeface="+mn-lt"/>
                <a:ea typeface="+mj-ea"/>
              </a:rPr>
              <a:t>Gan</a:t>
            </a:r>
            <a:r>
              <a:rPr lang="en-US" sz="1400" dirty="0" smtClean="0">
                <a:solidFill>
                  <a:schemeClr val="tx1"/>
                </a:solidFill>
                <a:latin typeface="+mn-lt"/>
                <a:ea typeface="+mj-ea"/>
              </a:rPr>
              <a:t> &amp; Low 2014 PSCC]</a:t>
            </a:r>
            <a:endParaRPr lang="en-US" sz="1050" dirty="0">
              <a:solidFill>
                <a:schemeClr val="tx1"/>
              </a:solidFill>
              <a:latin typeface="+mn-lt"/>
              <a:ea typeface="+mj-ea"/>
            </a:endParaRPr>
          </a:p>
        </p:txBody>
      </p:sp>
    </p:spTree>
    <p:extLst>
      <p:ext uri="{BB962C8B-B14F-4D97-AF65-F5344CB8AC3E}">
        <p14:creationId xmlns:p14="http://schemas.microsoft.com/office/powerpoint/2010/main" val="41832183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Summary: comparison </a:t>
            </a:r>
            <a:r>
              <a:rPr lang="en-US" sz="2000" dirty="0" smtClean="0"/>
              <a:t>(single phase)</a:t>
            </a:r>
            <a:endParaRPr lang="en-US" sz="2000" dirty="0"/>
          </a:p>
        </p:txBody>
      </p:sp>
      <p:graphicFrame>
        <p:nvGraphicFramePr>
          <p:cNvPr id="6" name="Table 5"/>
          <p:cNvGraphicFramePr>
            <a:graphicFrameLocks noGrp="1"/>
          </p:cNvGraphicFramePr>
          <p:nvPr>
            <p:extLst>
              <p:ext uri="{D42A27DB-BD31-4B8C-83A1-F6EECF244321}">
                <p14:modId xmlns:p14="http://schemas.microsoft.com/office/powerpoint/2010/main" val="3052701033"/>
              </p:ext>
            </p:extLst>
          </p:nvPr>
        </p:nvGraphicFramePr>
        <p:xfrm>
          <a:off x="685800" y="1219200"/>
          <a:ext cx="8001000" cy="3154680"/>
        </p:xfrm>
        <a:graphic>
          <a:graphicData uri="http://schemas.openxmlformats.org/drawingml/2006/table">
            <a:tbl>
              <a:tblPr firstRow="1" bandRow="1">
                <a:tableStyleId>{5C22544A-7EE6-4342-B048-85BDC9FD1C3A}</a:tableStyleId>
              </a:tblPr>
              <a:tblGrid>
                <a:gridCol w="1676400"/>
                <a:gridCol w="1362568"/>
                <a:gridCol w="1533032"/>
                <a:gridCol w="1688780"/>
                <a:gridCol w="1740220"/>
              </a:tblGrid>
              <a:tr h="645295">
                <a:tc>
                  <a:txBody>
                    <a:bodyPr/>
                    <a:lstStyle/>
                    <a:p>
                      <a:pPr algn="ctr"/>
                      <a:r>
                        <a:rPr lang="en-US" dirty="0" smtClean="0"/>
                        <a:t>Network</a:t>
                      </a:r>
                    </a:p>
                    <a:p>
                      <a:pPr algn="ctr"/>
                      <a:r>
                        <a:rPr lang="en-US" dirty="0" smtClean="0"/>
                        <a:t>size N</a:t>
                      </a:r>
                      <a:endParaRPr lang="en-US" dirty="0"/>
                    </a:p>
                  </a:txBody>
                  <a:tcPr/>
                </a:tc>
                <a:tc>
                  <a:txBody>
                    <a:bodyPr/>
                    <a:lstStyle/>
                    <a:p>
                      <a:pPr algn="ctr"/>
                      <a:r>
                        <a:rPr lang="en-US" dirty="0" smtClean="0"/>
                        <a:t>Total Time S</a:t>
                      </a:r>
                      <a:endParaRPr lang="en-US" dirty="0"/>
                    </a:p>
                  </a:txBody>
                  <a:tcPr/>
                </a:tc>
                <a:tc>
                  <a:txBody>
                    <a:bodyPr/>
                    <a:lstStyle/>
                    <a:p>
                      <a:pPr algn="ctr"/>
                      <a:r>
                        <a:rPr lang="en-US" dirty="0" err="1" smtClean="0"/>
                        <a:t>Avg</a:t>
                      </a:r>
                      <a:r>
                        <a:rPr lang="en-US" baseline="0" dirty="0" smtClean="0"/>
                        <a:t> time</a:t>
                      </a:r>
                    </a:p>
                    <a:p>
                      <a:pPr algn="ctr"/>
                      <a:r>
                        <a:rPr lang="en-US" baseline="0" dirty="0" smtClean="0"/>
                        <a:t>( = S/N ) </a:t>
                      </a:r>
                      <a:endParaRPr lang="en-US" dirty="0"/>
                    </a:p>
                  </a:txBody>
                  <a:tcPr/>
                </a:tc>
                <a:tc>
                  <a:txBody>
                    <a:bodyPr/>
                    <a:lstStyle/>
                    <a:p>
                      <a:pPr algn="ctr"/>
                      <a:r>
                        <a:rPr lang="en-US" dirty="0" smtClean="0"/>
                        <a:t>Centralized</a:t>
                      </a:r>
                    </a:p>
                    <a:p>
                      <a:pPr algn="ctr"/>
                      <a:r>
                        <a:rPr lang="en-US" dirty="0" smtClean="0"/>
                        <a:t>(CPU)</a:t>
                      </a:r>
                      <a:endParaRPr lang="en-US" dirty="0"/>
                    </a:p>
                  </a:txBody>
                  <a:tcPr/>
                </a:tc>
                <a:tc>
                  <a:txBody>
                    <a:bodyPr/>
                    <a:lstStyle/>
                    <a:p>
                      <a:pPr algn="ctr"/>
                      <a:r>
                        <a:rPr lang="en-US" baseline="0" dirty="0" smtClean="0"/>
                        <a:t>Centralized</a:t>
                      </a:r>
                    </a:p>
                    <a:p>
                      <a:pPr algn="ctr"/>
                      <a:r>
                        <a:rPr lang="en-US" baseline="0" dirty="0" smtClean="0"/>
                        <a:t>(elapsed)</a:t>
                      </a:r>
                      <a:endParaRPr lang="en-US" dirty="0"/>
                    </a:p>
                  </a:txBody>
                  <a:tcPr/>
                </a:tc>
              </a:tr>
              <a:tr h="373861">
                <a:tc>
                  <a:txBody>
                    <a:bodyPr/>
                    <a:lstStyle/>
                    <a:p>
                      <a:pPr algn="ctr"/>
                      <a:r>
                        <a:rPr lang="en-US" dirty="0" smtClean="0"/>
                        <a:t>IEEE 123 buses</a:t>
                      </a:r>
                      <a:endParaRPr lang="en-US" dirty="0"/>
                    </a:p>
                  </a:txBody>
                  <a:tcPr/>
                </a:tc>
                <a:tc>
                  <a:txBody>
                    <a:bodyPr/>
                    <a:lstStyle/>
                    <a:p>
                      <a:pPr algn="ctr"/>
                      <a:r>
                        <a:rPr lang="en-US" dirty="0" smtClean="0"/>
                        <a:t>39.5 sec</a:t>
                      </a:r>
                      <a:endParaRPr lang="en-US" dirty="0"/>
                    </a:p>
                  </a:txBody>
                  <a:tcPr/>
                </a:tc>
                <a:tc>
                  <a:txBody>
                    <a:bodyPr/>
                    <a:lstStyle/>
                    <a:p>
                      <a:pPr algn="ctr"/>
                      <a:r>
                        <a:rPr lang="en-US" dirty="0" smtClean="0"/>
                        <a:t>0.32 sec</a:t>
                      </a:r>
                      <a:endParaRPr lang="en-US" dirty="0"/>
                    </a:p>
                  </a:txBody>
                  <a:tcPr/>
                </a:tc>
                <a:tc>
                  <a:txBody>
                    <a:bodyPr/>
                    <a:lstStyle/>
                    <a:p>
                      <a:pPr algn="ctr"/>
                      <a:r>
                        <a:rPr lang="en-US" dirty="0" smtClean="0"/>
                        <a:t>1.18 sec</a:t>
                      </a:r>
                      <a:endParaRPr lang="en-US" dirty="0"/>
                    </a:p>
                  </a:txBody>
                  <a:tcPr/>
                </a:tc>
                <a:tc>
                  <a:txBody>
                    <a:bodyPr/>
                    <a:lstStyle/>
                    <a:p>
                      <a:pPr algn="ctr"/>
                      <a:r>
                        <a:rPr lang="en-US" dirty="0" smtClean="0"/>
                        <a:t>11.4 sec</a:t>
                      </a:r>
                      <a:endParaRPr lang="en-US" dirty="0"/>
                    </a:p>
                  </a:txBody>
                  <a:tcPr/>
                </a:tc>
              </a:tr>
              <a:tr h="373861">
                <a:tc>
                  <a:txBody>
                    <a:bodyPr/>
                    <a:lstStyle/>
                    <a:p>
                      <a:pPr algn="ctr"/>
                      <a:r>
                        <a:rPr lang="en-US" dirty="0" smtClean="0"/>
                        <a:t>Rossi 2,065</a:t>
                      </a:r>
                      <a:endParaRPr lang="en-US" dirty="0"/>
                    </a:p>
                  </a:txBody>
                  <a:tcPr/>
                </a:tc>
                <a:tc>
                  <a:txBody>
                    <a:bodyPr/>
                    <a:lstStyle/>
                    <a:p>
                      <a:pPr algn="ctr"/>
                      <a:r>
                        <a:rPr lang="en-US" dirty="0" smtClean="0"/>
                        <a:t>1,153</a:t>
                      </a:r>
                      <a:endParaRPr lang="en-US" dirty="0"/>
                    </a:p>
                  </a:txBody>
                  <a:tcPr/>
                </a:tc>
                <a:tc>
                  <a:txBody>
                    <a:bodyPr/>
                    <a:lstStyle/>
                    <a:p>
                      <a:pPr algn="ctr"/>
                      <a:r>
                        <a:rPr lang="en-US" dirty="0" smtClean="0"/>
                        <a:t>0.56</a:t>
                      </a:r>
                      <a:endParaRPr lang="en-US" dirty="0"/>
                    </a:p>
                  </a:txBody>
                  <a:tcPr/>
                </a:tc>
                <a:tc>
                  <a:txBody>
                    <a:bodyPr/>
                    <a:lstStyle/>
                    <a:p>
                      <a:pPr algn="ctr"/>
                      <a:r>
                        <a:rPr lang="en-US" dirty="0" smtClean="0"/>
                        <a:t>14.38</a:t>
                      </a:r>
                      <a:endParaRPr lang="en-US" dirty="0"/>
                    </a:p>
                  </a:txBody>
                  <a:tcPr/>
                </a:tc>
                <a:tc>
                  <a:txBody>
                    <a:bodyPr/>
                    <a:lstStyle/>
                    <a:p>
                      <a:pPr algn="ctr"/>
                      <a:r>
                        <a:rPr lang="en-US" dirty="0" smtClean="0"/>
                        <a:t>157.3</a:t>
                      </a:r>
                      <a:endParaRPr lang="en-US" dirty="0"/>
                    </a:p>
                  </a:txBody>
                  <a:tcPr/>
                </a:tc>
              </a:tr>
              <a:tr h="373861">
                <a:tc>
                  <a:txBody>
                    <a:bodyPr/>
                    <a:lstStyle/>
                    <a:p>
                      <a:pPr algn="ctr"/>
                      <a:r>
                        <a:rPr lang="en-US" dirty="0" smtClean="0"/>
                        <a:t>1,313</a:t>
                      </a:r>
                      <a:endParaRPr lang="en-US" dirty="0"/>
                    </a:p>
                  </a:txBody>
                  <a:tcPr/>
                </a:tc>
                <a:tc>
                  <a:txBody>
                    <a:bodyPr/>
                    <a:lstStyle/>
                    <a:p>
                      <a:pPr algn="ctr"/>
                      <a:r>
                        <a:rPr lang="en-US" dirty="0" smtClean="0"/>
                        <a:t>471</a:t>
                      </a:r>
                      <a:endParaRPr lang="en-US" dirty="0"/>
                    </a:p>
                  </a:txBody>
                  <a:tcPr/>
                </a:tc>
                <a:tc>
                  <a:txBody>
                    <a:bodyPr/>
                    <a:lstStyle/>
                    <a:p>
                      <a:pPr algn="ctr"/>
                      <a:r>
                        <a:rPr lang="en-US" dirty="0" smtClean="0"/>
                        <a:t>0.36</a:t>
                      </a:r>
                      <a:endParaRPr lang="en-US" dirty="0"/>
                    </a:p>
                  </a:txBody>
                  <a:tcPr/>
                </a:tc>
                <a:tc>
                  <a:txBody>
                    <a:bodyPr/>
                    <a:lstStyle/>
                    <a:p>
                      <a:pPr algn="ctr"/>
                      <a:r>
                        <a:rPr lang="en-US" dirty="0" smtClean="0"/>
                        <a:t>8.88</a:t>
                      </a:r>
                      <a:endParaRPr lang="en-US" dirty="0"/>
                    </a:p>
                  </a:txBody>
                  <a:tcPr/>
                </a:tc>
                <a:tc>
                  <a:txBody>
                    <a:bodyPr/>
                    <a:lstStyle/>
                    <a:p>
                      <a:pPr algn="ctr"/>
                      <a:r>
                        <a:rPr lang="en-US" dirty="0" smtClean="0"/>
                        <a:t>91.2</a:t>
                      </a:r>
                      <a:endParaRPr lang="en-US" dirty="0"/>
                    </a:p>
                  </a:txBody>
                  <a:tcPr/>
                </a:tc>
              </a:tr>
              <a:tr h="373861">
                <a:tc>
                  <a:txBody>
                    <a:bodyPr/>
                    <a:lstStyle/>
                    <a:p>
                      <a:pPr algn="ctr"/>
                      <a:r>
                        <a:rPr lang="en-US" dirty="0" smtClean="0"/>
                        <a:t>792</a:t>
                      </a:r>
                      <a:endParaRPr lang="en-US" dirty="0"/>
                    </a:p>
                  </a:txBody>
                  <a:tcPr/>
                </a:tc>
                <a:tc>
                  <a:txBody>
                    <a:bodyPr/>
                    <a:lstStyle/>
                    <a:p>
                      <a:pPr algn="ctr"/>
                      <a:r>
                        <a:rPr lang="en-US" dirty="0" smtClean="0"/>
                        <a:t>226</a:t>
                      </a:r>
                      <a:endParaRPr lang="en-US" dirty="0"/>
                    </a:p>
                  </a:txBody>
                  <a:tcPr/>
                </a:tc>
                <a:tc>
                  <a:txBody>
                    <a:bodyPr/>
                    <a:lstStyle/>
                    <a:p>
                      <a:pPr algn="ctr"/>
                      <a:r>
                        <a:rPr lang="en-US" dirty="0" smtClean="0"/>
                        <a:t>0.29</a:t>
                      </a:r>
                      <a:endParaRPr lang="en-US" dirty="0"/>
                    </a:p>
                  </a:txBody>
                  <a:tcPr/>
                </a:tc>
                <a:tc>
                  <a:txBody>
                    <a:bodyPr/>
                    <a:lstStyle/>
                    <a:p>
                      <a:pPr algn="ctr"/>
                      <a:r>
                        <a:rPr lang="en-US" dirty="0" smtClean="0"/>
                        <a:t>5.13</a:t>
                      </a:r>
                      <a:endParaRPr lang="en-US" dirty="0"/>
                    </a:p>
                  </a:txBody>
                  <a:tcPr/>
                </a:tc>
                <a:tc>
                  <a:txBody>
                    <a:bodyPr/>
                    <a:lstStyle/>
                    <a:p>
                      <a:pPr algn="ctr"/>
                      <a:r>
                        <a:rPr lang="en-US" dirty="0" smtClean="0"/>
                        <a:t>50.3</a:t>
                      </a:r>
                      <a:endParaRPr lang="en-US" dirty="0"/>
                    </a:p>
                  </a:txBody>
                  <a:tcPr/>
                </a:tc>
              </a:tr>
              <a:tr h="373861">
                <a:tc>
                  <a:txBody>
                    <a:bodyPr/>
                    <a:lstStyle/>
                    <a:p>
                      <a:pPr algn="ctr"/>
                      <a:r>
                        <a:rPr lang="en-US" dirty="0" smtClean="0"/>
                        <a:t>363</a:t>
                      </a:r>
                      <a:endParaRPr lang="en-US" dirty="0"/>
                    </a:p>
                  </a:txBody>
                  <a:tcPr/>
                </a:tc>
                <a:tc>
                  <a:txBody>
                    <a:bodyPr/>
                    <a:lstStyle/>
                    <a:p>
                      <a:pPr algn="ctr"/>
                      <a:r>
                        <a:rPr lang="en-US" dirty="0" smtClean="0"/>
                        <a:t>66</a:t>
                      </a:r>
                      <a:endParaRPr lang="en-US" dirty="0"/>
                    </a:p>
                  </a:txBody>
                  <a:tcPr/>
                </a:tc>
                <a:tc>
                  <a:txBody>
                    <a:bodyPr/>
                    <a:lstStyle/>
                    <a:p>
                      <a:pPr algn="ctr"/>
                      <a:r>
                        <a:rPr lang="en-US" dirty="0" smtClean="0"/>
                        <a:t>0.18</a:t>
                      </a:r>
                      <a:endParaRPr lang="en-US" dirty="0"/>
                    </a:p>
                  </a:txBody>
                  <a:tcPr/>
                </a:tc>
                <a:tc>
                  <a:txBody>
                    <a:bodyPr/>
                    <a:lstStyle/>
                    <a:p>
                      <a:pPr algn="ctr"/>
                      <a:r>
                        <a:rPr lang="en-US" dirty="0" smtClean="0"/>
                        <a:t>3.08</a:t>
                      </a:r>
                      <a:endParaRPr lang="en-US" dirty="0"/>
                    </a:p>
                  </a:txBody>
                  <a:tcPr/>
                </a:tc>
                <a:tc>
                  <a:txBody>
                    <a:bodyPr/>
                    <a:lstStyle/>
                    <a:p>
                      <a:pPr algn="ctr"/>
                      <a:r>
                        <a:rPr lang="en-US" dirty="0" smtClean="0"/>
                        <a:t>24.5</a:t>
                      </a:r>
                      <a:endParaRPr lang="en-US" dirty="0"/>
                    </a:p>
                  </a:txBody>
                  <a:tcPr/>
                </a:tc>
              </a:tr>
              <a:tr h="373861">
                <a:tc>
                  <a:txBody>
                    <a:bodyPr/>
                    <a:lstStyle/>
                    <a:p>
                      <a:pPr algn="ctr"/>
                      <a:r>
                        <a:rPr lang="en-US" dirty="0" smtClean="0"/>
                        <a:t>108</a:t>
                      </a:r>
                      <a:endParaRPr lang="en-US" dirty="0"/>
                    </a:p>
                  </a:txBody>
                  <a:tcPr/>
                </a:tc>
                <a:tc>
                  <a:txBody>
                    <a:bodyPr/>
                    <a:lstStyle/>
                    <a:p>
                      <a:pPr algn="ctr"/>
                      <a:r>
                        <a:rPr lang="en-US" dirty="0" smtClean="0"/>
                        <a:t>16</a:t>
                      </a:r>
                      <a:endParaRPr lang="en-US" dirty="0"/>
                    </a:p>
                  </a:txBody>
                  <a:tcPr/>
                </a:tc>
                <a:tc>
                  <a:txBody>
                    <a:bodyPr/>
                    <a:lstStyle/>
                    <a:p>
                      <a:pPr algn="ctr"/>
                      <a:r>
                        <a:rPr lang="en-US" dirty="0" smtClean="0"/>
                        <a:t>0.14</a:t>
                      </a:r>
                      <a:endParaRPr lang="en-US" dirty="0"/>
                    </a:p>
                  </a:txBody>
                  <a:tcPr/>
                </a:tc>
                <a:tc>
                  <a:txBody>
                    <a:bodyPr/>
                    <a:lstStyle/>
                    <a:p>
                      <a:pPr algn="ctr"/>
                      <a:r>
                        <a:rPr lang="en-US" dirty="0" smtClean="0"/>
                        <a:t>0.78</a:t>
                      </a:r>
                      <a:endParaRPr lang="en-US" dirty="0"/>
                    </a:p>
                  </a:txBody>
                  <a:tcPr/>
                </a:tc>
                <a:tc>
                  <a:txBody>
                    <a:bodyPr/>
                    <a:lstStyle/>
                    <a:p>
                      <a:pPr algn="ctr"/>
                      <a:r>
                        <a:rPr lang="en-US" dirty="0" smtClean="0"/>
                        <a:t>6.5</a:t>
                      </a:r>
                      <a:endParaRPr lang="en-US" dirty="0"/>
                    </a:p>
                  </a:txBody>
                  <a:tcPr/>
                </a:tc>
              </a:tr>
            </a:tbl>
          </a:graphicData>
        </a:graphic>
      </p:graphicFrame>
      <p:sp>
        <p:nvSpPr>
          <p:cNvPr id="9" name="Content Placeholder 2"/>
          <p:cNvSpPr>
            <a:spLocks noGrp="1"/>
          </p:cNvSpPr>
          <p:nvPr>
            <p:ph idx="1"/>
          </p:nvPr>
        </p:nvSpPr>
        <p:spPr>
          <a:xfrm>
            <a:off x="609600" y="5867400"/>
            <a:ext cx="8229600" cy="990600"/>
          </a:xfrm>
        </p:spPr>
        <p:txBody>
          <a:bodyPr>
            <a:normAutofit fontScale="92500" lnSpcReduction="20000"/>
          </a:bodyPr>
          <a:lstStyle/>
          <a:p>
            <a:pPr marL="0" indent="0">
              <a:buNone/>
            </a:pPr>
            <a:r>
              <a:rPr lang="en-US" sz="1800" dirty="0"/>
              <a:t>f</a:t>
            </a:r>
            <a:r>
              <a:rPr lang="en-US" sz="1800" dirty="0" smtClean="0"/>
              <a:t>ootnote: “Centralized” times reported by CVS in </a:t>
            </a:r>
            <a:r>
              <a:rPr lang="en-US" sz="1800" dirty="0" err="1" smtClean="0"/>
              <a:t>Matlab</a:t>
            </a:r>
            <a:endParaRPr lang="en-US" sz="1800" dirty="0" smtClean="0"/>
          </a:p>
          <a:p>
            <a:pPr lvl="1"/>
            <a:r>
              <a:rPr lang="en-US" sz="1500" dirty="0" smtClean="0"/>
              <a:t>Solving SOCP using CVX (not ADMM)</a:t>
            </a:r>
          </a:p>
          <a:p>
            <a:pPr lvl="1"/>
            <a:r>
              <a:rPr lang="en-US" sz="1500" dirty="0" smtClean="0"/>
              <a:t>“CPU” time excludes problem set up before calling convex solver</a:t>
            </a:r>
          </a:p>
          <a:p>
            <a:pPr lvl="1"/>
            <a:r>
              <a:rPr lang="en-US" sz="1500" dirty="0" smtClean="0"/>
              <a:t>“elapsed” time includes setup time in CVX</a:t>
            </a:r>
          </a:p>
        </p:txBody>
      </p:sp>
      <p:sp>
        <p:nvSpPr>
          <p:cNvPr id="8" name="Rounded Rectangle 7"/>
          <p:cNvSpPr/>
          <p:nvPr/>
        </p:nvSpPr>
        <p:spPr bwMode="auto">
          <a:xfrm>
            <a:off x="3733800" y="1143000"/>
            <a:ext cx="4953000" cy="3352800"/>
          </a:xfrm>
          <a:prstGeom prst="roundRect">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Content Placeholder 2"/>
          <p:cNvSpPr txBox="1">
            <a:spLocks/>
          </p:cNvSpPr>
          <p:nvPr/>
        </p:nvSpPr>
        <p:spPr bwMode="auto">
          <a:xfrm>
            <a:off x="609600" y="4724400"/>
            <a:ext cx="8229600" cy="914400"/>
          </a:xfrm>
          <a:prstGeom prst="rect">
            <a:avLst/>
          </a:prstGeom>
          <a:noFill/>
          <a:ln w="9525">
            <a:noFill/>
            <a:miter lim="800000"/>
            <a:headEnd/>
            <a:tailEnd/>
          </a:ln>
          <a:effectLst/>
        </p:spPr>
        <p:txBody>
          <a:bodyPr vert="horz" wrap="square" lIns="91430" tIns="45716" rIns="91430" bIns="45716" numCol="1" anchor="t" anchorCtr="0" compatLnSpc="1">
            <a:prstTxWarp prst="textNoShape">
              <a:avLst/>
            </a:prstTxWarp>
            <a:normAutofit fontScale="92500"/>
          </a:bodyPr>
          <a:lstStyle>
            <a:lvl1pPr marL="469852" indent="-469852" algn="l" rtl="0" fontAlgn="base">
              <a:spcBef>
                <a:spcPct val="20000"/>
              </a:spcBef>
              <a:spcAft>
                <a:spcPct val="0"/>
              </a:spcAft>
              <a:buClr>
                <a:schemeClr val="accent2"/>
              </a:buClr>
              <a:buFont typeface="Wingdings" pitchFamily="2" charset="2"/>
              <a:buChar char="o"/>
              <a:defRPr sz="2800">
                <a:solidFill>
                  <a:schemeClr val="tx1"/>
                </a:solidFill>
                <a:latin typeface="+mn-lt"/>
                <a:ea typeface="+mn-ea"/>
                <a:cs typeface="+mn-cs"/>
              </a:defRPr>
            </a:lvl1pPr>
            <a:lvl2pPr marL="907957" indent="-436518" algn="l" rtl="0" fontAlgn="base">
              <a:spcBef>
                <a:spcPct val="20000"/>
              </a:spcBef>
              <a:spcAft>
                <a:spcPct val="0"/>
              </a:spcAft>
              <a:buClr>
                <a:schemeClr val="accent2"/>
              </a:buClr>
              <a:buFont typeface="Wingdings" pitchFamily="2" charset="2"/>
              <a:buChar char="n"/>
              <a:defRPr sz="2400">
                <a:solidFill>
                  <a:schemeClr val="tx1"/>
                </a:solidFill>
                <a:latin typeface="+mn-lt"/>
              </a:defRPr>
            </a:lvl2pPr>
            <a:lvl3pPr marL="1304791" indent="-395248" algn="l" rtl="0" fontAlgn="base">
              <a:spcBef>
                <a:spcPct val="20000"/>
              </a:spcBef>
              <a:spcAft>
                <a:spcPct val="0"/>
              </a:spcAft>
              <a:buClr>
                <a:schemeClr val="accent2"/>
              </a:buClr>
              <a:buFont typeface="Wingdings" pitchFamily="2" charset="2"/>
              <a:buChar char="o"/>
              <a:defRPr sz="2000">
                <a:solidFill>
                  <a:schemeClr val="tx1"/>
                </a:solidFill>
                <a:latin typeface="+mn-lt"/>
              </a:defRPr>
            </a:lvl3pPr>
            <a:lvl4pPr marL="1693690" indent="-387310" algn="l" rtl="0" fontAlgn="base">
              <a:spcBef>
                <a:spcPct val="20000"/>
              </a:spcBef>
              <a:spcAft>
                <a:spcPct val="0"/>
              </a:spcAft>
              <a:buClr>
                <a:schemeClr val="accent2"/>
              </a:buClr>
              <a:buFont typeface="Wingdings" pitchFamily="2" charset="2"/>
              <a:buChar char="n"/>
              <a:defRPr sz="1600">
                <a:solidFill>
                  <a:schemeClr val="tx1"/>
                </a:solidFill>
                <a:latin typeface="+mn-lt"/>
              </a:defRPr>
            </a:lvl4pPr>
            <a:lvl5pPr marL="2093699"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5pPr>
            <a:lvl6pPr marL="2550852"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6pPr>
            <a:lvl7pPr marL="3008004"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7pPr>
            <a:lvl8pPr marL="3465158"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8pPr>
            <a:lvl9pPr marL="3922311"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9pPr>
          </a:lstStyle>
          <a:p>
            <a:r>
              <a:rPr lang="en-US" sz="2400" dirty="0" smtClean="0"/>
              <a:t>Parallel implementation of our distributed algorithm is much faster than </a:t>
            </a:r>
            <a:r>
              <a:rPr lang="en-US" sz="2400" smtClean="0"/>
              <a:t>solving OPF </a:t>
            </a:r>
            <a:r>
              <a:rPr lang="en-US" sz="2400" dirty="0" smtClean="0"/>
              <a:t>centrally</a:t>
            </a:r>
          </a:p>
        </p:txBody>
      </p:sp>
    </p:spTree>
    <p:extLst>
      <p:ext uri="{BB962C8B-B14F-4D97-AF65-F5344CB8AC3E}">
        <p14:creationId xmlns:p14="http://schemas.microsoft.com/office/powerpoint/2010/main" val="30963805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simulations</a:t>
            </a:r>
            <a:endParaRPr lang="en-US" dirty="0"/>
          </a:p>
        </p:txBody>
      </p:sp>
      <p:sp>
        <p:nvSpPr>
          <p:cNvPr id="3" name="Content Placeholder 2"/>
          <p:cNvSpPr>
            <a:spLocks noGrp="1"/>
          </p:cNvSpPr>
          <p:nvPr>
            <p:ph idx="1"/>
          </p:nvPr>
        </p:nvSpPr>
        <p:spPr>
          <a:xfrm>
            <a:off x="457200" y="1143000"/>
            <a:ext cx="8610600" cy="5054083"/>
          </a:xfrm>
        </p:spPr>
        <p:txBody>
          <a:bodyPr/>
          <a:lstStyle/>
          <a:p>
            <a:pPr marL="0" indent="0">
              <a:buNone/>
            </a:pPr>
            <a:r>
              <a:rPr lang="en-US" dirty="0" smtClean="0"/>
              <a:t>Network (unbalanced)</a:t>
            </a:r>
          </a:p>
          <a:p>
            <a:pPr lvl="1"/>
            <a:r>
              <a:rPr lang="en-US" dirty="0" smtClean="0"/>
              <a:t>IEEE 13, 34, 37, 123 bus systems</a:t>
            </a:r>
          </a:p>
          <a:p>
            <a:pPr marL="0" indent="0">
              <a:buNone/>
            </a:pPr>
            <a:r>
              <a:rPr lang="en-US" dirty="0" smtClean="0"/>
              <a:t>Objective</a:t>
            </a:r>
          </a:p>
          <a:p>
            <a:pPr lvl="1"/>
            <a:r>
              <a:rPr lang="en-US" dirty="0" smtClean="0"/>
              <a:t>loss minimization</a:t>
            </a:r>
          </a:p>
          <a:p>
            <a:pPr lvl="1"/>
            <a:endParaRPr lang="en-US" dirty="0" smtClean="0"/>
          </a:p>
          <a:p>
            <a:pPr marL="0" indent="0">
              <a:buNone/>
            </a:pPr>
            <a:r>
              <a:rPr lang="en-US" dirty="0" smtClean="0"/>
              <a:t>Convergence time </a:t>
            </a:r>
            <a:r>
              <a:rPr lang="en-US" sz="2000" dirty="0" smtClean="0"/>
              <a:t>(computation only)</a:t>
            </a:r>
          </a:p>
        </p:txBody>
      </p:sp>
      <p:graphicFrame>
        <p:nvGraphicFramePr>
          <p:cNvPr id="4" name="Table 3"/>
          <p:cNvGraphicFramePr>
            <a:graphicFrameLocks noGrp="1"/>
          </p:cNvGraphicFramePr>
          <p:nvPr>
            <p:extLst>
              <p:ext uri="{D42A27DB-BD31-4B8C-83A1-F6EECF244321}">
                <p14:modId xmlns:p14="http://schemas.microsoft.com/office/powerpoint/2010/main" val="3670120406"/>
              </p:ext>
            </p:extLst>
          </p:nvPr>
        </p:nvGraphicFramePr>
        <p:xfrm>
          <a:off x="739034" y="4165600"/>
          <a:ext cx="7728560" cy="1854200"/>
        </p:xfrm>
        <a:graphic>
          <a:graphicData uri="http://schemas.openxmlformats.org/drawingml/2006/table">
            <a:tbl>
              <a:tblPr firstRow="1" bandRow="1">
                <a:tableStyleId>{5C22544A-7EE6-4342-B048-85BDC9FD1C3A}</a:tableStyleId>
              </a:tblPr>
              <a:tblGrid>
                <a:gridCol w="1545712"/>
                <a:gridCol w="1545712"/>
                <a:gridCol w="1545712"/>
                <a:gridCol w="1545712"/>
                <a:gridCol w="1545712"/>
              </a:tblGrid>
              <a:tr h="370840">
                <a:tc>
                  <a:txBody>
                    <a:bodyPr/>
                    <a:lstStyle/>
                    <a:p>
                      <a:pPr algn="ctr"/>
                      <a:r>
                        <a:rPr lang="en-US" dirty="0" smtClean="0"/>
                        <a:t>Network</a:t>
                      </a:r>
                      <a:endParaRPr lang="en-US" dirty="0"/>
                    </a:p>
                  </a:txBody>
                  <a:tcPr/>
                </a:tc>
                <a:tc>
                  <a:txBody>
                    <a:bodyPr/>
                    <a:lstStyle/>
                    <a:p>
                      <a:pPr algn="ctr"/>
                      <a:r>
                        <a:rPr lang="en-US" dirty="0" smtClean="0"/>
                        <a:t>Diameter</a:t>
                      </a:r>
                      <a:endParaRPr lang="en-US" dirty="0"/>
                    </a:p>
                  </a:txBody>
                  <a:tcPr/>
                </a:tc>
                <a:tc>
                  <a:txBody>
                    <a:bodyPr/>
                    <a:lstStyle/>
                    <a:p>
                      <a:pPr algn="ctr"/>
                      <a:r>
                        <a:rPr lang="en-US" dirty="0" smtClean="0"/>
                        <a:t>Iterations</a:t>
                      </a:r>
                      <a:endParaRPr lang="en-US" dirty="0"/>
                    </a:p>
                  </a:txBody>
                  <a:tcPr/>
                </a:tc>
                <a:tc>
                  <a:txBody>
                    <a:bodyPr/>
                    <a:lstStyle/>
                    <a:p>
                      <a:pPr algn="ctr"/>
                      <a:r>
                        <a:rPr lang="en-US" dirty="0" smtClean="0"/>
                        <a:t>Total Time</a:t>
                      </a:r>
                      <a:endParaRPr lang="en-US" dirty="0"/>
                    </a:p>
                  </a:txBody>
                  <a:tcPr/>
                </a:tc>
                <a:tc>
                  <a:txBody>
                    <a:bodyPr/>
                    <a:lstStyle/>
                    <a:p>
                      <a:pPr algn="ctr"/>
                      <a:r>
                        <a:rPr lang="en-US" dirty="0" err="1" smtClean="0"/>
                        <a:t>Avg</a:t>
                      </a:r>
                      <a:r>
                        <a:rPr lang="en-US" dirty="0" smtClean="0"/>
                        <a:t> Time</a:t>
                      </a:r>
                      <a:endParaRPr lang="en-US" dirty="0"/>
                    </a:p>
                  </a:txBody>
                  <a:tcPr/>
                </a:tc>
              </a:tr>
              <a:tr h="370840">
                <a:tc>
                  <a:txBody>
                    <a:bodyPr/>
                    <a:lstStyle/>
                    <a:p>
                      <a:pPr algn="ctr"/>
                      <a:r>
                        <a:rPr lang="en-US" dirty="0" smtClean="0"/>
                        <a:t>13 Bus</a:t>
                      </a:r>
                      <a:endParaRPr lang="en-US" dirty="0"/>
                    </a:p>
                  </a:txBody>
                  <a:tcPr/>
                </a:tc>
                <a:tc>
                  <a:txBody>
                    <a:bodyPr/>
                    <a:lstStyle/>
                    <a:p>
                      <a:pPr algn="ctr"/>
                      <a:r>
                        <a:rPr lang="en-US" dirty="0" smtClean="0"/>
                        <a:t>6</a:t>
                      </a:r>
                      <a:endParaRPr lang="en-US" dirty="0"/>
                    </a:p>
                  </a:txBody>
                  <a:tcPr/>
                </a:tc>
                <a:tc>
                  <a:txBody>
                    <a:bodyPr/>
                    <a:lstStyle/>
                    <a:p>
                      <a:pPr algn="ctr"/>
                      <a:r>
                        <a:rPr lang="en-US" dirty="0" smtClean="0"/>
                        <a:t>289</a:t>
                      </a:r>
                      <a:endParaRPr lang="en-US" dirty="0"/>
                    </a:p>
                  </a:txBody>
                  <a:tcPr/>
                </a:tc>
                <a:tc>
                  <a:txBody>
                    <a:bodyPr/>
                    <a:lstStyle/>
                    <a:p>
                      <a:pPr algn="ctr"/>
                      <a:r>
                        <a:rPr lang="en-US" dirty="0" smtClean="0"/>
                        <a:t>17.11</a:t>
                      </a:r>
                      <a:endParaRPr lang="en-US" dirty="0"/>
                    </a:p>
                  </a:txBody>
                  <a:tcPr/>
                </a:tc>
                <a:tc>
                  <a:txBody>
                    <a:bodyPr/>
                    <a:lstStyle/>
                    <a:p>
                      <a:pPr algn="ctr"/>
                      <a:r>
                        <a:rPr lang="en-US" dirty="0" smtClean="0"/>
                        <a:t>1.32</a:t>
                      </a:r>
                      <a:endParaRPr lang="en-US" dirty="0"/>
                    </a:p>
                  </a:txBody>
                  <a:tcPr/>
                </a:tc>
              </a:tr>
              <a:tr h="370840">
                <a:tc>
                  <a:txBody>
                    <a:bodyPr/>
                    <a:lstStyle/>
                    <a:p>
                      <a:pPr algn="ctr"/>
                      <a:r>
                        <a:rPr lang="en-US" dirty="0" smtClean="0"/>
                        <a:t>34 Bus</a:t>
                      </a:r>
                      <a:endParaRPr lang="en-US" dirty="0"/>
                    </a:p>
                  </a:txBody>
                  <a:tcPr/>
                </a:tc>
                <a:tc>
                  <a:txBody>
                    <a:bodyPr/>
                    <a:lstStyle/>
                    <a:p>
                      <a:pPr algn="ctr"/>
                      <a:r>
                        <a:rPr lang="en-US" dirty="0" smtClean="0"/>
                        <a:t>20</a:t>
                      </a:r>
                      <a:endParaRPr lang="en-US" dirty="0"/>
                    </a:p>
                  </a:txBody>
                  <a:tcPr/>
                </a:tc>
                <a:tc>
                  <a:txBody>
                    <a:bodyPr/>
                    <a:lstStyle/>
                    <a:p>
                      <a:pPr algn="ctr"/>
                      <a:r>
                        <a:rPr lang="en-US" dirty="0" smtClean="0"/>
                        <a:t>547</a:t>
                      </a:r>
                      <a:endParaRPr lang="en-US" dirty="0"/>
                    </a:p>
                  </a:txBody>
                  <a:tcPr/>
                </a:tc>
                <a:tc>
                  <a:txBody>
                    <a:bodyPr/>
                    <a:lstStyle/>
                    <a:p>
                      <a:pPr algn="ctr"/>
                      <a:r>
                        <a:rPr lang="en-US" dirty="0" smtClean="0"/>
                        <a:t>78.34</a:t>
                      </a:r>
                      <a:endParaRPr lang="en-US" dirty="0"/>
                    </a:p>
                  </a:txBody>
                  <a:tcPr/>
                </a:tc>
                <a:tc>
                  <a:txBody>
                    <a:bodyPr/>
                    <a:lstStyle/>
                    <a:p>
                      <a:pPr algn="ctr"/>
                      <a:r>
                        <a:rPr lang="en-US" dirty="0" smtClean="0"/>
                        <a:t>2.30</a:t>
                      </a:r>
                      <a:endParaRPr lang="en-US" dirty="0"/>
                    </a:p>
                  </a:txBody>
                  <a:tcPr/>
                </a:tc>
              </a:tr>
              <a:tr h="370840">
                <a:tc>
                  <a:txBody>
                    <a:bodyPr/>
                    <a:lstStyle/>
                    <a:p>
                      <a:pPr algn="ctr"/>
                      <a:r>
                        <a:rPr lang="en-US" dirty="0" smtClean="0"/>
                        <a:t>37 Bus</a:t>
                      </a:r>
                      <a:endParaRPr lang="en-US" dirty="0"/>
                    </a:p>
                  </a:txBody>
                  <a:tcPr/>
                </a:tc>
                <a:tc>
                  <a:txBody>
                    <a:bodyPr/>
                    <a:lstStyle/>
                    <a:p>
                      <a:pPr algn="ctr"/>
                      <a:r>
                        <a:rPr lang="en-US" dirty="0" smtClean="0"/>
                        <a:t>16</a:t>
                      </a:r>
                      <a:endParaRPr lang="en-US" dirty="0"/>
                    </a:p>
                  </a:txBody>
                  <a:tcPr/>
                </a:tc>
                <a:tc>
                  <a:txBody>
                    <a:bodyPr/>
                    <a:lstStyle/>
                    <a:p>
                      <a:pPr algn="ctr"/>
                      <a:r>
                        <a:rPr lang="en-US" dirty="0" smtClean="0"/>
                        <a:t>440</a:t>
                      </a:r>
                      <a:endParaRPr lang="en-US" dirty="0"/>
                    </a:p>
                  </a:txBody>
                  <a:tcPr/>
                </a:tc>
                <a:tc>
                  <a:txBody>
                    <a:bodyPr/>
                    <a:lstStyle/>
                    <a:p>
                      <a:pPr algn="ctr"/>
                      <a:r>
                        <a:rPr lang="en-US" dirty="0" smtClean="0"/>
                        <a:t>75.67</a:t>
                      </a:r>
                      <a:endParaRPr lang="en-US" dirty="0"/>
                    </a:p>
                  </a:txBody>
                  <a:tcPr/>
                </a:tc>
                <a:tc>
                  <a:txBody>
                    <a:bodyPr/>
                    <a:lstStyle/>
                    <a:p>
                      <a:pPr algn="ctr"/>
                      <a:r>
                        <a:rPr lang="en-US" dirty="0" smtClean="0"/>
                        <a:t>2.05</a:t>
                      </a:r>
                      <a:endParaRPr lang="en-US" dirty="0"/>
                    </a:p>
                  </a:txBody>
                  <a:tcPr/>
                </a:tc>
              </a:tr>
              <a:tr h="370840">
                <a:tc>
                  <a:txBody>
                    <a:bodyPr/>
                    <a:lstStyle/>
                    <a:p>
                      <a:pPr algn="ctr"/>
                      <a:r>
                        <a:rPr lang="en-US" dirty="0" smtClean="0"/>
                        <a:t>123 Bus</a:t>
                      </a:r>
                      <a:endParaRPr lang="en-US" dirty="0"/>
                    </a:p>
                  </a:txBody>
                  <a:tcPr/>
                </a:tc>
                <a:tc>
                  <a:txBody>
                    <a:bodyPr/>
                    <a:lstStyle/>
                    <a:p>
                      <a:pPr algn="ctr"/>
                      <a:r>
                        <a:rPr lang="en-US" dirty="0" smtClean="0"/>
                        <a:t>30</a:t>
                      </a:r>
                      <a:endParaRPr lang="en-US" dirty="0"/>
                    </a:p>
                  </a:txBody>
                  <a:tcPr/>
                </a:tc>
                <a:tc>
                  <a:txBody>
                    <a:bodyPr/>
                    <a:lstStyle/>
                    <a:p>
                      <a:pPr algn="ctr"/>
                      <a:r>
                        <a:rPr lang="en-US" dirty="0" smtClean="0"/>
                        <a:t>608</a:t>
                      </a:r>
                      <a:endParaRPr lang="en-US" dirty="0"/>
                    </a:p>
                  </a:txBody>
                  <a:tcPr/>
                </a:tc>
                <a:tc>
                  <a:txBody>
                    <a:bodyPr/>
                    <a:lstStyle/>
                    <a:p>
                      <a:pPr algn="ctr"/>
                      <a:r>
                        <a:rPr lang="en-US" dirty="0" smtClean="0"/>
                        <a:t>306.3</a:t>
                      </a:r>
                      <a:endParaRPr lang="en-US" dirty="0"/>
                    </a:p>
                  </a:txBody>
                  <a:tcPr/>
                </a:tc>
                <a:tc>
                  <a:txBody>
                    <a:bodyPr/>
                    <a:lstStyle/>
                    <a:p>
                      <a:pPr algn="ctr"/>
                      <a:r>
                        <a:rPr lang="en-US" dirty="0" smtClean="0"/>
                        <a:t>2.49</a:t>
                      </a:r>
                      <a:endParaRPr lang="en-US" dirty="0"/>
                    </a:p>
                  </a:txBody>
                  <a:tcPr/>
                </a:tc>
              </a:tr>
            </a:tbl>
          </a:graphicData>
        </a:graphic>
      </p:graphicFrame>
    </p:spTree>
    <p:extLst>
      <p:ext uri="{BB962C8B-B14F-4D97-AF65-F5344CB8AC3E}">
        <p14:creationId xmlns:p14="http://schemas.microsoft.com/office/powerpoint/2010/main" val="3100922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Details: 3 ideas</a:t>
            </a:r>
            <a:endParaRPr lang="en-US" sz="3600" dirty="0"/>
          </a:p>
        </p:txBody>
      </p:sp>
      <p:sp>
        <p:nvSpPr>
          <p:cNvPr id="3" name="Content Placeholder 2"/>
          <p:cNvSpPr>
            <a:spLocks noGrp="1"/>
          </p:cNvSpPr>
          <p:nvPr>
            <p:ph idx="1"/>
          </p:nvPr>
        </p:nvSpPr>
        <p:spPr>
          <a:xfrm>
            <a:off x="838200" y="1295401"/>
            <a:ext cx="8077200" cy="5105399"/>
          </a:xfrm>
        </p:spPr>
        <p:txBody>
          <a:bodyPr>
            <a:normAutofit fontScale="92500"/>
          </a:bodyPr>
          <a:lstStyle/>
          <a:p>
            <a:pPr marL="0" indent="0">
              <a:buNone/>
            </a:pPr>
            <a:r>
              <a:rPr lang="en-US" dirty="0" smtClean="0"/>
              <a:t>1. Solve </a:t>
            </a:r>
            <a:r>
              <a:rPr lang="en-US" dirty="0" err="1" smtClean="0"/>
              <a:t>semidefinite</a:t>
            </a:r>
            <a:r>
              <a:rPr lang="en-US" dirty="0" smtClean="0"/>
              <a:t> relaxation using branch-flow model (BFM)</a:t>
            </a:r>
          </a:p>
          <a:p>
            <a:pPr lvl="1"/>
            <a:r>
              <a:rPr lang="en-US" dirty="0" smtClean="0"/>
              <a:t>BFM much more numerically stable</a:t>
            </a:r>
          </a:p>
          <a:p>
            <a:pPr lvl="1"/>
            <a:r>
              <a:rPr lang="en-US" dirty="0" smtClean="0"/>
              <a:t>assume </a:t>
            </a:r>
            <a:r>
              <a:rPr lang="en-US" dirty="0" smtClean="0">
                <a:solidFill>
                  <a:srgbClr val="0000FF"/>
                </a:solidFill>
              </a:rPr>
              <a:t>relaxation</a:t>
            </a:r>
            <a:r>
              <a:rPr lang="en-US" dirty="0" smtClean="0"/>
              <a:t> is exact (radial </a:t>
            </a:r>
            <a:r>
              <a:rPr lang="en-US" dirty="0" err="1" smtClean="0"/>
              <a:t>nk</a:t>
            </a:r>
            <a:r>
              <a:rPr lang="en-US" dirty="0" smtClean="0"/>
              <a:t>)</a:t>
            </a:r>
          </a:p>
          <a:p>
            <a:pPr marL="0" indent="0">
              <a:buNone/>
            </a:pPr>
            <a:r>
              <a:rPr lang="en-US" dirty="0" smtClean="0"/>
              <a:t>2. Decouple into operations at each bus</a:t>
            </a:r>
            <a:endParaRPr lang="en-US" dirty="0"/>
          </a:p>
          <a:p>
            <a:pPr lvl="1"/>
            <a:r>
              <a:rPr lang="en-US" dirty="0" smtClean="0"/>
              <a:t>introduce </a:t>
            </a:r>
            <a:r>
              <a:rPr lang="en-US" dirty="0" smtClean="0">
                <a:solidFill>
                  <a:srgbClr val="0000FF"/>
                </a:solidFill>
              </a:rPr>
              <a:t>decoupling</a:t>
            </a:r>
            <a:r>
              <a:rPr lang="en-US" dirty="0" smtClean="0"/>
              <a:t> variables and consensus constraints</a:t>
            </a:r>
          </a:p>
          <a:p>
            <a:pPr lvl="1"/>
            <a:r>
              <a:rPr lang="en-US" dirty="0" smtClean="0"/>
              <a:t>message passing between neighboring buses</a:t>
            </a:r>
          </a:p>
          <a:p>
            <a:pPr marL="0" indent="0">
              <a:buNone/>
            </a:pPr>
            <a:r>
              <a:rPr lang="en-US" dirty="0" smtClean="0"/>
              <a:t>3. Apply ADMM</a:t>
            </a:r>
          </a:p>
          <a:p>
            <a:pPr lvl="1"/>
            <a:r>
              <a:rPr lang="en-US" altLang="zh-CN" dirty="0" smtClean="0"/>
              <a:t>derive </a:t>
            </a:r>
            <a:r>
              <a:rPr lang="en-US" altLang="zh-CN" dirty="0" smtClean="0">
                <a:solidFill>
                  <a:srgbClr val="0000FF"/>
                </a:solidFill>
              </a:rPr>
              <a:t>closed-form solution or 6x6 eigenvalue problem </a:t>
            </a:r>
            <a:r>
              <a:rPr lang="en-US" altLang="zh-CN" dirty="0" smtClean="0"/>
              <a:t>for each ADMM </a:t>
            </a:r>
            <a:r>
              <a:rPr lang="en-US" altLang="zh-CN" dirty="0" err="1" smtClean="0"/>
              <a:t>subproblem</a:t>
            </a:r>
            <a:endParaRPr lang="en-US" altLang="zh-CN" dirty="0"/>
          </a:p>
          <a:p>
            <a:pPr lvl="1"/>
            <a:r>
              <a:rPr lang="en-US" altLang="zh-CN" dirty="0" smtClean="0"/>
              <a:t>greatly speeds up each ADMM iteration </a:t>
            </a:r>
          </a:p>
          <a:p>
            <a:pPr marL="0" indent="0">
              <a:buNone/>
            </a:pPr>
            <a:endParaRPr lang="en-US" sz="2400" dirty="0"/>
          </a:p>
        </p:txBody>
      </p:sp>
    </p:spTree>
    <p:extLst>
      <p:ext uri="{BB962C8B-B14F-4D97-AF65-F5344CB8AC3E}">
        <p14:creationId xmlns:p14="http://schemas.microsoft.com/office/powerpoint/2010/main" val="133803636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59971" y="917281"/>
            <a:ext cx="3761542" cy="400110"/>
          </a:xfrm>
          <a:prstGeom prst="rect">
            <a:avLst/>
          </a:prstGeom>
          <a:noFill/>
        </p:spPr>
        <p:txBody>
          <a:bodyPr wrap="none" rtlCol="0">
            <a:spAutoFit/>
          </a:bodyPr>
          <a:lstStyle/>
          <a:p>
            <a:r>
              <a:rPr lang="en-US" sz="2000" dirty="0" err="1" smtClean="0">
                <a:solidFill>
                  <a:srgbClr val="0000FF"/>
                </a:solidFill>
              </a:rPr>
              <a:t>DistFlow</a:t>
            </a:r>
            <a:r>
              <a:rPr lang="en-US" sz="2000" dirty="0" smtClean="0">
                <a:solidFill>
                  <a:srgbClr val="0000FF"/>
                </a:solidFill>
              </a:rPr>
              <a:t> model </a:t>
            </a:r>
            <a:r>
              <a:rPr lang="en-US" sz="1600" dirty="0" smtClean="0">
                <a:solidFill>
                  <a:srgbClr val="0000FF"/>
                </a:solidFill>
              </a:rPr>
              <a:t>(</a:t>
            </a:r>
            <a:r>
              <a:rPr lang="en-US" sz="1600" dirty="0" err="1" smtClean="0">
                <a:solidFill>
                  <a:srgbClr val="0000FF"/>
                </a:solidFill>
              </a:rPr>
              <a:t>Baran</a:t>
            </a:r>
            <a:r>
              <a:rPr lang="en-US" sz="1600" dirty="0" smtClean="0">
                <a:solidFill>
                  <a:srgbClr val="0000FF"/>
                </a:solidFill>
              </a:rPr>
              <a:t> &amp; Wu 1989)</a:t>
            </a:r>
            <a:endParaRPr lang="en-US" sz="1600" dirty="0">
              <a:solidFill>
                <a:srgbClr val="0000FF"/>
              </a:solidFill>
            </a:endParaRPr>
          </a:p>
        </p:txBody>
      </p:sp>
      <p:grpSp>
        <p:nvGrpSpPr>
          <p:cNvPr id="27" name="Group 26"/>
          <p:cNvGrpSpPr/>
          <p:nvPr/>
        </p:nvGrpSpPr>
        <p:grpSpPr>
          <a:xfrm>
            <a:off x="971245" y="3714690"/>
            <a:ext cx="7502879" cy="1390710"/>
            <a:chOff x="423333" y="3486090"/>
            <a:chExt cx="7502879" cy="1390710"/>
          </a:xfrm>
        </p:grpSpPr>
        <p:graphicFrame>
          <p:nvGraphicFramePr>
            <p:cNvPr id="13" name="Object 12"/>
            <p:cNvGraphicFramePr>
              <a:graphicFrameLocks noChangeAspect="1"/>
            </p:cNvGraphicFramePr>
            <p:nvPr>
              <p:extLst>
                <p:ext uri="{D42A27DB-BD31-4B8C-83A1-F6EECF244321}">
                  <p14:modId xmlns:p14="http://schemas.microsoft.com/office/powerpoint/2010/main" val="3041832369"/>
                </p:ext>
              </p:extLst>
            </p:nvPr>
          </p:nvGraphicFramePr>
          <p:xfrm>
            <a:off x="745950" y="3846512"/>
            <a:ext cx="7180262" cy="1030288"/>
          </p:xfrm>
          <a:graphic>
            <a:graphicData uri="http://schemas.openxmlformats.org/presentationml/2006/ole">
              <mc:AlternateContent xmlns:mc="http://schemas.openxmlformats.org/markup-compatibility/2006">
                <mc:Choice xmlns:v="urn:schemas-microsoft-com:vml" Requires="v">
                  <p:oleObj spid="_x0000_s12455" name="Equation" r:id="rId4" imgW="3251200" imgH="495300" progId="Equation.3">
                    <p:embed/>
                  </p:oleObj>
                </mc:Choice>
                <mc:Fallback>
                  <p:oleObj name="Equation" r:id="rId4" imgW="3251200" imgH="495300" progId="Equation.3">
                    <p:embed/>
                    <p:pic>
                      <p:nvPicPr>
                        <p:cNvPr id="0" name=""/>
                        <p:cNvPicPr/>
                        <p:nvPr/>
                      </p:nvPicPr>
                      <p:blipFill>
                        <a:blip r:embed="rId5"/>
                        <a:stretch>
                          <a:fillRect/>
                        </a:stretch>
                      </p:blipFill>
                      <p:spPr>
                        <a:xfrm>
                          <a:off x="745950" y="3846512"/>
                          <a:ext cx="7180262" cy="1030288"/>
                        </a:xfrm>
                        <a:prstGeom prst="rect">
                          <a:avLst/>
                        </a:prstGeom>
                      </p:spPr>
                    </p:pic>
                  </p:oleObj>
                </mc:Fallback>
              </mc:AlternateContent>
            </a:graphicData>
          </a:graphic>
        </p:graphicFrame>
        <p:sp>
          <p:nvSpPr>
            <p:cNvPr id="17" name="TextBox 16"/>
            <p:cNvSpPr txBox="1"/>
            <p:nvPr/>
          </p:nvSpPr>
          <p:spPr>
            <a:xfrm>
              <a:off x="423333" y="3486090"/>
              <a:ext cx="711904" cy="400110"/>
            </a:xfrm>
            <a:prstGeom prst="rect">
              <a:avLst/>
            </a:prstGeom>
            <a:noFill/>
          </p:spPr>
          <p:txBody>
            <a:bodyPr wrap="none" rtlCol="0">
              <a:spAutoFit/>
            </a:bodyPr>
            <a:lstStyle/>
            <a:p>
              <a:r>
                <a:rPr lang="en-US" sz="2000" dirty="0" smtClean="0">
                  <a:solidFill>
                    <a:srgbClr val="0000FF"/>
                  </a:solidFill>
                </a:rPr>
                <a:t>OPF</a:t>
              </a:r>
              <a:endParaRPr lang="en-US" sz="2000" dirty="0">
                <a:solidFill>
                  <a:srgbClr val="0000FF"/>
                </a:solidFill>
              </a:endParaRPr>
            </a:p>
          </p:txBody>
        </p:sp>
      </p:grpSp>
      <p:grpSp>
        <p:nvGrpSpPr>
          <p:cNvPr id="26" name="Group 25"/>
          <p:cNvGrpSpPr/>
          <p:nvPr/>
        </p:nvGrpSpPr>
        <p:grpSpPr>
          <a:xfrm>
            <a:off x="5769812" y="1449210"/>
            <a:ext cx="1821756" cy="1890905"/>
            <a:chOff x="7452543" y="1295066"/>
            <a:chExt cx="1821756" cy="1890905"/>
          </a:xfrm>
        </p:grpSpPr>
        <p:sp>
          <p:nvSpPr>
            <p:cNvPr id="21" name="Left Brace 20"/>
            <p:cNvSpPr/>
            <p:nvPr/>
          </p:nvSpPr>
          <p:spPr>
            <a:xfrm flipH="1">
              <a:off x="7452543" y="1295066"/>
              <a:ext cx="197556" cy="1890905"/>
            </a:xfrm>
            <a:prstGeom prst="leftBrace">
              <a:avLst>
                <a:gd name="adj1" fmla="val 49712"/>
                <a:gd name="adj2" fmla="val 50000"/>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p>
          </p:txBody>
        </p:sp>
        <p:sp>
          <p:nvSpPr>
            <p:cNvPr id="22" name="TextBox 21"/>
            <p:cNvSpPr txBox="1"/>
            <p:nvPr/>
          </p:nvSpPr>
          <p:spPr>
            <a:xfrm>
              <a:off x="7706542" y="1913007"/>
              <a:ext cx="1567757" cy="400110"/>
            </a:xfrm>
            <a:prstGeom prst="rect">
              <a:avLst/>
            </a:prstGeom>
            <a:noFill/>
          </p:spPr>
          <p:txBody>
            <a:bodyPr wrap="none" rtlCol="0">
              <a:spAutoFit/>
            </a:bodyPr>
            <a:lstStyle/>
            <a:p>
              <a:r>
                <a:rPr lang="en-US" sz="2000" dirty="0" err="1" smtClean="0"/>
                <a:t>nonconvex</a:t>
              </a:r>
              <a:r>
                <a:rPr lang="en-US" sz="2000" dirty="0" smtClean="0"/>
                <a:t> !</a:t>
              </a:r>
              <a:endParaRPr lang="en-US" sz="2000" dirty="0"/>
            </a:p>
          </p:txBody>
        </p:sp>
      </p:grpSp>
      <p:sp>
        <p:nvSpPr>
          <p:cNvPr id="28" name="TextBox 27"/>
          <p:cNvSpPr txBox="1"/>
          <p:nvPr/>
        </p:nvSpPr>
        <p:spPr>
          <a:xfrm>
            <a:off x="971245" y="5550694"/>
            <a:ext cx="8401355" cy="1231106"/>
          </a:xfrm>
          <a:prstGeom prst="rect">
            <a:avLst/>
          </a:prstGeom>
          <a:noFill/>
        </p:spPr>
        <p:txBody>
          <a:bodyPr wrap="square" rtlCol="0">
            <a:spAutoFit/>
          </a:bodyPr>
          <a:lstStyle/>
          <a:p>
            <a:r>
              <a:rPr lang="en-US" sz="2000" dirty="0" smtClean="0">
                <a:solidFill>
                  <a:srgbClr val="0000FF"/>
                </a:solidFill>
              </a:rPr>
              <a:t>SOCP relaxation </a:t>
            </a:r>
            <a:r>
              <a:rPr lang="en-US" sz="1600" dirty="0" smtClean="0">
                <a:solidFill>
                  <a:srgbClr val="0000FF"/>
                </a:solidFill>
              </a:rPr>
              <a:t>(</a:t>
            </a:r>
            <a:r>
              <a:rPr lang="en-US" sz="1600" dirty="0" err="1" smtClean="0">
                <a:solidFill>
                  <a:srgbClr val="0000FF"/>
                </a:solidFill>
              </a:rPr>
              <a:t>Farivar</a:t>
            </a:r>
            <a:r>
              <a:rPr lang="en-US" sz="1600" dirty="0" smtClean="0">
                <a:solidFill>
                  <a:srgbClr val="0000FF"/>
                </a:solidFill>
              </a:rPr>
              <a:t> &amp; Low 2013)</a:t>
            </a:r>
          </a:p>
          <a:p>
            <a:pPr marL="342900" indent="-342900">
              <a:buFont typeface="Arial"/>
              <a:buChar char="•"/>
            </a:pPr>
            <a:r>
              <a:rPr lang="en-US" dirty="0" smtClean="0">
                <a:solidFill>
                  <a:srgbClr val="000C14"/>
                </a:solidFill>
              </a:rPr>
              <a:t>Equivalent re-formulation of </a:t>
            </a:r>
            <a:r>
              <a:rPr lang="en-US" dirty="0" err="1" smtClean="0">
                <a:solidFill>
                  <a:srgbClr val="000C14"/>
                </a:solidFill>
              </a:rPr>
              <a:t>DistFlow</a:t>
            </a:r>
            <a:r>
              <a:rPr lang="en-US" dirty="0" smtClean="0">
                <a:solidFill>
                  <a:srgbClr val="000C14"/>
                </a:solidFill>
              </a:rPr>
              <a:t> equations (linear + quadratic term)</a:t>
            </a:r>
          </a:p>
          <a:p>
            <a:pPr marL="342900" indent="-342900">
              <a:buFont typeface="Arial"/>
              <a:buChar char="•"/>
            </a:pPr>
            <a:r>
              <a:rPr lang="en-US" dirty="0" smtClean="0">
                <a:solidFill>
                  <a:srgbClr val="000C14"/>
                </a:solidFill>
              </a:rPr>
              <a:t>SOCP relaxation is often exact, yielding </a:t>
            </a:r>
            <a:r>
              <a:rPr lang="en-US" dirty="0" smtClean="0"/>
              <a:t>global optimal</a:t>
            </a:r>
          </a:p>
          <a:p>
            <a:pPr marL="342900" indent="-342900">
              <a:buFont typeface="Arial"/>
              <a:buChar char="•"/>
            </a:pPr>
            <a:r>
              <a:rPr lang="en-US" dirty="0" smtClean="0">
                <a:solidFill>
                  <a:srgbClr val="000C14"/>
                </a:solidFill>
              </a:rPr>
              <a:t>Much more </a:t>
            </a:r>
            <a:r>
              <a:rPr lang="en-US" dirty="0"/>
              <a:t>numerically stable </a:t>
            </a:r>
            <a:r>
              <a:rPr lang="en-US" dirty="0" smtClean="0">
                <a:solidFill>
                  <a:srgbClr val="000C14"/>
                </a:solidFill>
              </a:rPr>
              <a:t>than bus injection model</a:t>
            </a:r>
            <a:endParaRPr lang="en-US" dirty="0">
              <a:solidFill>
                <a:srgbClr val="000C14"/>
              </a:solidFill>
            </a:endParaRPr>
          </a:p>
        </p:txBody>
      </p:sp>
      <p:pic>
        <p:nvPicPr>
          <p:cNvPr id="29" name="Picture 28"/>
          <p:cNvPicPr>
            <a:picLocks noChangeAspect="1"/>
          </p:cNvPicPr>
          <p:nvPr/>
        </p:nvPicPr>
        <p:blipFill>
          <a:blip r:embed="rId6"/>
          <a:stretch>
            <a:fillRect/>
          </a:stretch>
        </p:blipFill>
        <p:spPr>
          <a:xfrm>
            <a:off x="1345060" y="1435099"/>
            <a:ext cx="3859519" cy="1890905"/>
          </a:xfrm>
          <a:prstGeom prst="rect">
            <a:avLst/>
          </a:prstGeom>
        </p:spPr>
      </p:pic>
      <p:sp>
        <p:nvSpPr>
          <p:cNvPr id="30" name="Oval 29"/>
          <p:cNvSpPr/>
          <p:nvPr/>
        </p:nvSpPr>
        <p:spPr>
          <a:xfrm>
            <a:off x="2424689" y="1378946"/>
            <a:ext cx="846667" cy="688205"/>
          </a:xfrm>
          <a:prstGeom prst="ellipse">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293862" y="2794000"/>
            <a:ext cx="524050" cy="510711"/>
          </a:xfrm>
          <a:prstGeom prst="ellipse">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BFM and relaxations</a:t>
            </a:r>
            <a:endParaRPr lang="en-US" dirty="0"/>
          </a:p>
        </p:txBody>
      </p:sp>
    </p:spTree>
    <p:extLst>
      <p:ext uri="{BB962C8B-B14F-4D97-AF65-F5344CB8AC3E}">
        <p14:creationId xmlns:p14="http://schemas.microsoft.com/office/powerpoint/2010/main" val="30244954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dissolve">
                                      <p:cBhvr>
                                        <p:cTn id="15" dur="500"/>
                                        <p:tgtEl>
                                          <p:spTgt spid="3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dissolve">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dissolve">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2"/>
          <p:cNvSpPr>
            <a:spLocks noGrp="1" noChangeArrowheads="1"/>
          </p:cNvSpPr>
          <p:nvPr>
            <p:ph type="title"/>
          </p:nvPr>
        </p:nvSpPr>
        <p:spPr/>
        <p:txBody>
          <a:bodyPr/>
          <a:lstStyle/>
          <a:p>
            <a:pPr eaLnBrk="1" hangingPunct="1"/>
            <a:r>
              <a:rPr lang="en-US" dirty="0" smtClean="0"/>
              <a:t>Autonomous </a:t>
            </a:r>
            <a:r>
              <a:rPr lang="en-US" dirty="0"/>
              <a:t>e</a:t>
            </a:r>
            <a:r>
              <a:rPr lang="en-US" dirty="0" smtClean="0"/>
              <a:t>nergy grid</a:t>
            </a:r>
            <a:endParaRPr lang="en-US" sz="2800" dirty="0"/>
          </a:p>
        </p:txBody>
      </p:sp>
      <p:sp>
        <p:nvSpPr>
          <p:cNvPr id="7" name="Rectangle 6"/>
          <p:cNvSpPr/>
          <p:nvPr/>
        </p:nvSpPr>
        <p:spPr bwMode="auto">
          <a:xfrm>
            <a:off x="2743200" y="5029200"/>
            <a:ext cx="381000" cy="152400"/>
          </a:xfrm>
          <a:prstGeom prst="rect">
            <a:avLst/>
          </a:prstGeom>
          <a:solidFill>
            <a:srgbClr val="FFFFFF"/>
          </a:solidFill>
          <a:ln w="9525" cap="flat" cmpd="sng" algn="ctr">
            <a:noFill/>
            <a:prstDash val="solid"/>
            <a:round/>
            <a:headEnd type="none" w="med" len="med"/>
            <a:tailEnd type="none" w="med" len="med"/>
          </a:ln>
          <a:effectLst/>
        </p:spPr>
        <p:txBody>
          <a:bodyPr vert="horz" wrap="square" lIns="91436" tIns="45716" rIns="91436" bIns="45716" numCol="1" rtlCol="0" anchor="t" anchorCtr="0" compatLnSpc="1">
            <a:prstTxWarp prst="textNoShape">
              <a:avLst/>
            </a:prstTxWarp>
          </a:bodyPr>
          <a:lstStyle/>
          <a:p>
            <a:endParaRPr lang="en-US" smtClean="0">
              <a:solidFill>
                <a:srgbClr val="000000"/>
              </a:solidFill>
            </a:endParaRPr>
          </a:p>
        </p:txBody>
      </p:sp>
      <p:sp>
        <p:nvSpPr>
          <p:cNvPr id="28" name="Rectangle 27"/>
          <p:cNvSpPr/>
          <p:nvPr/>
        </p:nvSpPr>
        <p:spPr bwMode="auto">
          <a:xfrm>
            <a:off x="2819400" y="5410200"/>
            <a:ext cx="457200" cy="228600"/>
          </a:xfrm>
          <a:prstGeom prst="rect">
            <a:avLst/>
          </a:prstGeom>
          <a:solidFill>
            <a:srgbClr val="FFFFFF"/>
          </a:solidFill>
          <a:ln w="9525" cap="flat" cmpd="sng" algn="ctr">
            <a:noFill/>
            <a:prstDash val="solid"/>
            <a:round/>
            <a:headEnd type="none" w="med" len="med"/>
            <a:tailEnd type="none" w="med" len="med"/>
          </a:ln>
          <a:effectLst/>
        </p:spPr>
        <p:txBody>
          <a:bodyPr vert="horz" wrap="square" lIns="91436" tIns="45716" rIns="91436" bIns="45716" numCol="1" rtlCol="0" anchor="t" anchorCtr="0" compatLnSpc="1">
            <a:prstTxWarp prst="textNoShape">
              <a:avLst/>
            </a:prstTxWarp>
          </a:bodyPr>
          <a:lstStyle/>
          <a:p>
            <a:endParaRPr lang="en-US" smtClean="0">
              <a:solidFill>
                <a:srgbClr val="000000"/>
              </a:solidFill>
            </a:endParaRPr>
          </a:p>
        </p:txBody>
      </p:sp>
      <p:sp>
        <p:nvSpPr>
          <p:cNvPr id="20" name="Rectangle 3"/>
          <p:cNvSpPr txBox="1">
            <a:spLocks noChangeArrowheads="1"/>
          </p:cNvSpPr>
          <p:nvPr/>
        </p:nvSpPr>
        <p:spPr bwMode="auto">
          <a:xfrm>
            <a:off x="838200" y="1066800"/>
            <a:ext cx="8229600" cy="5029200"/>
          </a:xfrm>
          <a:prstGeom prst="rect">
            <a:avLst/>
          </a:prstGeom>
          <a:noFill/>
          <a:ln w="9525">
            <a:noFill/>
            <a:miter lim="800000"/>
            <a:headEnd/>
            <a:tailEnd/>
          </a:ln>
        </p:spPr>
        <p:txBody>
          <a:bodyPr vert="horz" wrap="square" lIns="91426" tIns="45712" rIns="91426" bIns="45712" numCol="1" anchor="t" anchorCtr="0" compatLnSpc="1">
            <a:prstTxWarp prst="textNoShape">
              <a:avLst/>
            </a:prstTxWarp>
          </a:bodyPr>
          <a:lstStyle>
            <a:lvl1pPr marL="469852" indent="-469852" algn="l" rtl="0" eaLnBrk="0" fontAlgn="base" hangingPunct="0">
              <a:spcBef>
                <a:spcPct val="20000"/>
              </a:spcBef>
              <a:spcAft>
                <a:spcPct val="0"/>
              </a:spcAft>
              <a:buClr>
                <a:schemeClr val="accent2"/>
              </a:buClr>
              <a:buFont typeface="Wingdings" pitchFamily="2" charset="2"/>
              <a:buChar char="o"/>
              <a:defRPr sz="2800">
                <a:solidFill>
                  <a:schemeClr val="tx1"/>
                </a:solidFill>
                <a:latin typeface="+mn-lt"/>
                <a:ea typeface="+mn-ea"/>
                <a:cs typeface="+mn-cs"/>
              </a:defRPr>
            </a:lvl1pPr>
            <a:lvl2pPr marL="907957" indent="-436518" algn="l" rtl="0" eaLnBrk="0" fontAlgn="base" hangingPunct="0">
              <a:spcBef>
                <a:spcPct val="20000"/>
              </a:spcBef>
              <a:spcAft>
                <a:spcPct val="0"/>
              </a:spcAft>
              <a:buClr>
                <a:schemeClr val="accent2"/>
              </a:buClr>
              <a:buFont typeface="Wingdings" pitchFamily="2" charset="2"/>
              <a:buChar char="n"/>
              <a:defRPr sz="2400">
                <a:solidFill>
                  <a:schemeClr val="tx1"/>
                </a:solidFill>
                <a:latin typeface="+mn-lt"/>
              </a:defRPr>
            </a:lvl2pPr>
            <a:lvl3pPr marL="1304791" indent="-395248" algn="l" rtl="0" eaLnBrk="0" fontAlgn="base" hangingPunct="0">
              <a:spcBef>
                <a:spcPct val="20000"/>
              </a:spcBef>
              <a:spcAft>
                <a:spcPct val="0"/>
              </a:spcAft>
              <a:buClr>
                <a:schemeClr val="accent2"/>
              </a:buClr>
              <a:buFont typeface="Wingdings" pitchFamily="2" charset="2"/>
              <a:buChar char="o"/>
              <a:defRPr sz="2000">
                <a:solidFill>
                  <a:schemeClr val="tx1"/>
                </a:solidFill>
                <a:latin typeface="+mn-lt"/>
              </a:defRPr>
            </a:lvl3pPr>
            <a:lvl4pPr marL="1693690" indent="-387310" algn="l" rtl="0" eaLnBrk="0" fontAlgn="base" hangingPunct="0">
              <a:spcBef>
                <a:spcPct val="20000"/>
              </a:spcBef>
              <a:spcAft>
                <a:spcPct val="0"/>
              </a:spcAft>
              <a:buClr>
                <a:schemeClr val="accent2"/>
              </a:buClr>
              <a:buFont typeface="Wingdings" pitchFamily="2" charset="2"/>
              <a:buChar char="n"/>
              <a:defRPr sz="1600">
                <a:solidFill>
                  <a:schemeClr val="tx1"/>
                </a:solidFill>
                <a:latin typeface="+mn-lt"/>
              </a:defRPr>
            </a:lvl4pPr>
            <a:lvl5pPr marL="2093699" indent="-398423" algn="l" rtl="0" eaLnBrk="0" fontAlgn="base" hangingPunct="0">
              <a:spcBef>
                <a:spcPct val="25000"/>
              </a:spcBef>
              <a:spcAft>
                <a:spcPct val="0"/>
              </a:spcAft>
              <a:buClr>
                <a:schemeClr val="accent2"/>
              </a:buClr>
              <a:buFont typeface="Wingdings" pitchFamily="2" charset="2"/>
              <a:buChar char="§"/>
              <a:defRPr sz="1600">
                <a:solidFill>
                  <a:schemeClr val="tx1"/>
                </a:solidFill>
                <a:latin typeface="+mn-lt"/>
              </a:defRPr>
            </a:lvl5pPr>
            <a:lvl6pPr marL="2550852"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6pPr>
            <a:lvl7pPr marL="3008004"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7pPr>
            <a:lvl8pPr marL="3465158"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8pPr>
            <a:lvl9pPr marL="3922311"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9pPr>
          </a:lstStyle>
          <a:p>
            <a:pPr marL="0" indent="0" eaLnBrk="1" hangingPunct="1">
              <a:buClr>
                <a:srgbClr val="CC0000"/>
              </a:buClr>
              <a:buNone/>
            </a:pPr>
            <a:r>
              <a:rPr lang="en-US" altLang="zh-CN" sz="2400" dirty="0">
                <a:solidFill>
                  <a:srgbClr val="0000FF"/>
                </a:solidFill>
                <a:latin typeface="Verdana"/>
                <a:ea typeface="宋体" pitchFamily="2" charset="-122"/>
              </a:rPr>
              <a:t>Computational challenge</a:t>
            </a:r>
          </a:p>
          <a:p>
            <a:pPr lvl="1" eaLnBrk="1" hangingPunct="1">
              <a:buClr>
                <a:srgbClr val="CC0000"/>
              </a:buClr>
            </a:pPr>
            <a:r>
              <a:rPr lang="en-US" altLang="zh-CN" sz="2000" dirty="0">
                <a:solidFill>
                  <a:srgbClr val="000000"/>
                </a:solidFill>
                <a:latin typeface="Verdana"/>
                <a:ea typeface="宋体" pitchFamily="2" charset="-122"/>
              </a:rPr>
              <a:t>n</a:t>
            </a:r>
            <a:r>
              <a:rPr lang="en-US" altLang="zh-CN" sz="2000" dirty="0" smtClean="0">
                <a:solidFill>
                  <a:srgbClr val="000000"/>
                </a:solidFill>
                <a:latin typeface="Verdana"/>
                <a:ea typeface="宋体" pitchFamily="2" charset="-122"/>
              </a:rPr>
              <a:t>onlinear models, </a:t>
            </a:r>
            <a:r>
              <a:rPr lang="en-US" altLang="zh-CN" sz="2000" dirty="0" err="1" smtClean="0">
                <a:solidFill>
                  <a:srgbClr val="000000"/>
                </a:solidFill>
                <a:latin typeface="Verdana"/>
                <a:ea typeface="宋体" pitchFamily="2" charset="-122"/>
              </a:rPr>
              <a:t>nonconvex</a:t>
            </a:r>
            <a:r>
              <a:rPr lang="en-US" altLang="zh-CN" sz="2000" dirty="0" smtClean="0">
                <a:solidFill>
                  <a:srgbClr val="000000"/>
                </a:solidFill>
                <a:latin typeface="Verdana"/>
                <a:ea typeface="宋体" pitchFamily="2" charset="-122"/>
              </a:rPr>
              <a:t> optimization</a:t>
            </a:r>
            <a:endParaRPr lang="en-US" altLang="zh-CN" sz="2000" dirty="0">
              <a:solidFill>
                <a:srgbClr val="000000"/>
              </a:solidFill>
              <a:latin typeface="Verdana"/>
              <a:ea typeface="宋体" pitchFamily="2" charset="-122"/>
            </a:endParaRPr>
          </a:p>
          <a:p>
            <a:pPr marL="0" indent="0" eaLnBrk="1" hangingPunct="1">
              <a:buClr>
                <a:srgbClr val="CC0000"/>
              </a:buClr>
              <a:buNone/>
            </a:pPr>
            <a:r>
              <a:rPr lang="en-US" altLang="zh-CN" sz="2400" dirty="0">
                <a:solidFill>
                  <a:srgbClr val="0000FF"/>
                </a:solidFill>
                <a:latin typeface="Verdana"/>
                <a:ea typeface="宋体" pitchFamily="2" charset="-122"/>
              </a:rPr>
              <a:t>Scalability challenge</a:t>
            </a:r>
          </a:p>
          <a:p>
            <a:pPr lvl="1" eaLnBrk="1" hangingPunct="1">
              <a:buClr>
                <a:srgbClr val="CC0000"/>
              </a:buClr>
            </a:pPr>
            <a:r>
              <a:rPr lang="en-US" altLang="zh-CN" sz="2000" dirty="0">
                <a:solidFill>
                  <a:srgbClr val="000000"/>
                </a:solidFill>
                <a:latin typeface="Verdana"/>
                <a:ea typeface="宋体" pitchFamily="2" charset="-122"/>
              </a:rPr>
              <a:t>b</a:t>
            </a:r>
            <a:r>
              <a:rPr lang="en-US" altLang="zh-CN" sz="2000" dirty="0" smtClean="0">
                <a:solidFill>
                  <a:srgbClr val="000000"/>
                </a:solidFill>
                <a:latin typeface="Verdana"/>
                <a:ea typeface="宋体" pitchFamily="2" charset="-122"/>
              </a:rPr>
              <a:t>illions </a:t>
            </a:r>
            <a:r>
              <a:rPr lang="en-US" altLang="zh-CN" sz="2000" dirty="0">
                <a:solidFill>
                  <a:srgbClr val="000000"/>
                </a:solidFill>
                <a:latin typeface="Verdana"/>
                <a:ea typeface="宋体" pitchFamily="2" charset="-122"/>
              </a:rPr>
              <a:t>of </a:t>
            </a:r>
            <a:r>
              <a:rPr lang="en-US" altLang="zh-CN" sz="2000" dirty="0" smtClean="0">
                <a:solidFill>
                  <a:srgbClr val="000000"/>
                </a:solidFill>
                <a:latin typeface="Verdana"/>
                <a:ea typeface="宋体" pitchFamily="2" charset="-122"/>
              </a:rPr>
              <a:t>intelligent DERs</a:t>
            </a:r>
          </a:p>
          <a:p>
            <a:pPr marL="0" indent="0" eaLnBrk="1" hangingPunct="1">
              <a:buClr>
                <a:srgbClr val="CC0000"/>
              </a:buClr>
              <a:buNone/>
            </a:pPr>
            <a:r>
              <a:rPr lang="en-US" altLang="zh-CN" sz="2400" dirty="0" smtClean="0">
                <a:solidFill>
                  <a:srgbClr val="0000FF"/>
                </a:solidFill>
                <a:ea typeface="宋体" pitchFamily="2" charset="-122"/>
              </a:rPr>
              <a:t>Increased volatility</a:t>
            </a:r>
          </a:p>
          <a:p>
            <a:pPr lvl="1" eaLnBrk="1" hangingPunct="1">
              <a:buClr>
                <a:srgbClr val="CC0000"/>
              </a:buClr>
            </a:pPr>
            <a:r>
              <a:rPr lang="en-US" altLang="zh-CN" sz="2000" dirty="0">
                <a:solidFill>
                  <a:srgbClr val="000000"/>
                </a:solidFill>
                <a:ea typeface="宋体" pitchFamily="2" charset="-122"/>
              </a:rPr>
              <a:t>i</a:t>
            </a:r>
            <a:r>
              <a:rPr lang="en-US" altLang="zh-CN" sz="2000" dirty="0" smtClean="0">
                <a:solidFill>
                  <a:srgbClr val="000000"/>
                </a:solidFill>
                <a:ea typeface="宋体" pitchFamily="2" charset="-122"/>
              </a:rPr>
              <a:t>n supply, demand, voltage, frequency</a:t>
            </a:r>
            <a:endParaRPr lang="en-US" altLang="zh-CN" sz="2000" dirty="0">
              <a:solidFill>
                <a:srgbClr val="000000"/>
              </a:solidFill>
              <a:ea typeface="宋体" pitchFamily="2" charset="-122"/>
            </a:endParaRPr>
          </a:p>
          <a:p>
            <a:pPr marL="0" indent="0" eaLnBrk="1" hangingPunct="1">
              <a:buClr>
                <a:srgbClr val="CC0000"/>
              </a:buClr>
              <a:buNone/>
            </a:pPr>
            <a:r>
              <a:rPr lang="en-US" altLang="zh-CN" sz="2400" dirty="0" smtClean="0">
                <a:solidFill>
                  <a:srgbClr val="0000FF"/>
                </a:solidFill>
                <a:ea typeface="宋体" pitchFamily="2" charset="-122"/>
              </a:rPr>
              <a:t>Limited sensing and control</a:t>
            </a:r>
            <a:endParaRPr lang="en-US" altLang="zh-CN" sz="2400" dirty="0">
              <a:solidFill>
                <a:srgbClr val="0000FF"/>
              </a:solidFill>
              <a:ea typeface="宋体" pitchFamily="2" charset="-122"/>
            </a:endParaRPr>
          </a:p>
          <a:p>
            <a:pPr lvl="1" eaLnBrk="1" hangingPunct="1">
              <a:buClr>
                <a:srgbClr val="CC0000"/>
              </a:buClr>
            </a:pPr>
            <a:r>
              <a:rPr lang="en-US" altLang="zh-CN" sz="2000" dirty="0" smtClean="0">
                <a:solidFill>
                  <a:srgbClr val="000000"/>
                </a:solidFill>
                <a:ea typeface="宋体" pitchFamily="2" charset="-122"/>
              </a:rPr>
              <a:t>design of/constraint from cyber topology</a:t>
            </a:r>
            <a:endParaRPr lang="en-US" altLang="zh-CN" sz="2000" dirty="0">
              <a:solidFill>
                <a:srgbClr val="000000"/>
              </a:solidFill>
              <a:ea typeface="宋体" pitchFamily="2" charset="-122"/>
            </a:endParaRPr>
          </a:p>
          <a:p>
            <a:pPr marL="0" indent="0" eaLnBrk="1" hangingPunct="1">
              <a:buClr>
                <a:srgbClr val="CC0000"/>
              </a:buClr>
              <a:buNone/>
            </a:pPr>
            <a:r>
              <a:rPr lang="en-US" altLang="zh-CN" sz="2400" dirty="0">
                <a:solidFill>
                  <a:srgbClr val="0000FF"/>
                </a:solidFill>
                <a:ea typeface="宋体" pitchFamily="2" charset="-122"/>
              </a:rPr>
              <a:t>Incomplete or unreliable data</a:t>
            </a:r>
          </a:p>
          <a:p>
            <a:pPr lvl="1" eaLnBrk="1" hangingPunct="1">
              <a:buClr>
                <a:srgbClr val="CC0000"/>
              </a:buClr>
            </a:pPr>
            <a:r>
              <a:rPr lang="en-US" altLang="zh-CN" sz="2000" dirty="0">
                <a:solidFill>
                  <a:srgbClr val="000000"/>
                </a:solidFill>
                <a:ea typeface="宋体" pitchFamily="2" charset="-122"/>
              </a:rPr>
              <a:t>l</a:t>
            </a:r>
            <a:r>
              <a:rPr lang="en-US" altLang="zh-CN" sz="2000" dirty="0" smtClean="0">
                <a:solidFill>
                  <a:srgbClr val="000000"/>
                </a:solidFill>
                <a:ea typeface="宋体" pitchFamily="2" charset="-122"/>
              </a:rPr>
              <a:t>ocal state estimation &amp; system identification</a:t>
            </a:r>
          </a:p>
          <a:p>
            <a:pPr marL="0" indent="0" eaLnBrk="1" hangingPunct="1">
              <a:buClr>
                <a:srgbClr val="CC0000"/>
              </a:buClr>
              <a:buNone/>
            </a:pPr>
            <a:r>
              <a:rPr lang="en-US" altLang="zh-CN" sz="2400" dirty="0" smtClean="0">
                <a:solidFill>
                  <a:srgbClr val="0000FF"/>
                </a:solidFill>
                <a:ea typeface="宋体" pitchFamily="2" charset="-122"/>
              </a:rPr>
              <a:t>Data-driven modeling and control</a:t>
            </a:r>
            <a:endParaRPr lang="en-US" altLang="zh-CN" sz="2400" dirty="0">
              <a:solidFill>
                <a:srgbClr val="0000FF"/>
              </a:solidFill>
              <a:ea typeface="宋体" pitchFamily="2" charset="-122"/>
            </a:endParaRPr>
          </a:p>
          <a:p>
            <a:pPr lvl="1" eaLnBrk="1" hangingPunct="1">
              <a:buClr>
                <a:srgbClr val="CC0000"/>
              </a:buClr>
            </a:pPr>
            <a:r>
              <a:rPr lang="en-US" altLang="zh-CN" sz="2000" dirty="0">
                <a:ea typeface="宋体" pitchFamily="2" charset="-122"/>
              </a:rPr>
              <a:t>r</a:t>
            </a:r>
            <a:r>
              <a:rPr lang="en-US" altLang="zh-CN" sz="2000" dirty="0" smtClean="0">
                <a:ea typeface="宋体" pitchFamily="2" charset="-122"/>
              </a:rPr>
              <a:t>eal-time at scale</a:t>
            </a:r>
            <a:endParaRPr lang="en-US" altLang="zh-CN" sz="2000" dirty="0">
              <a:ea typeface="宋体" pitchFamily="2" charset="-122"/>
            </a:endParaRPr>
          </a:p>
          <a:p>
            <a:pPr lvl="1" eaLnBrk="1" hangingPunct="1">
              <a:buClr>
                <a:srgbClr val="CC0000"/>
              </a:buClr>
            </a:pPr>
            <a:endParaRPr lang="en-US" altLang="zh-CN" sz="2000" dirty="0">
              <a:solidFill>
                <a:srgbClr val="000000"/>
              </a:solidFill>
              <a:ea typeface="宋体" pitchFamily="2" charset="-122"/>
            </a:endParaRPr>
          </a:p>
          <a:p>
            <a:pPr lvl="1" eaLnBrk="1" hangingPunct="1">
              <a:buClr>
                <a:srgbClr val="CC0000"/>
              </a:buClr>
            </a:pPr>
            <a:endParaRPr lang="en-US" altLang="zh-CN" sz="2000" dirty="0">
              <a:solidFill>
                <a:srgbClr val="000000"/>
              </a:solidFill>
              <a:ea typeface="宋体" pitchFamily="2" charset="-122"/>
            </a:endParaRPr>
          </a:p>
          <a:p>
            <a:pPr lvl="1" eaLnBrk="1" hangingPunct="1">
              <a:buClr>
                <a:srgbClr val="CC0000"/>
              </a:buClr>
            </a:pPr>
            <a:endParaRPr lang="en-US" altLang="zh-CN" sz="2000" dirty="0">
              <a:solidFill>
                <a:srgbClr val="000000"/>
              </a:solidFill>
              <a:latin typeface="Verdana"/>
              <a:ea typeface="宋体" pitchFamily="2" charset="-122"/>
            </a:endParaRPr>
          </a:p>
        </p:txBody>
      </p:sp>
      <p:sp>
        <p:nvSpPr>
          <p:cNvPr id="3" name="TextBox 2"/>
          <p:cNvSpPr txBox="1"/>
          <p:nvPr/>
        </p:nvSpPr>
        <p:spPr>
          <a:xfrm>
            <a:off x="762000" y="6324600"/>
            <a:ext cx="7863300" cy="400110"/>
          </a:xfrm>
          <a:prstGeom prst="rect">
            <a:avLst/>
          </a:prstGeom>
          <a:noFill/>
        </p:spPr>
        <p:txBody>
          <a:bodyPr wrap="none" rtlCol="0">
            <a:spAutoFit/>
          </a:bodyPr>
          <a:lstStyle/>
          <a:p>
            <a:r>
              <a:rPr lang="en-US" sz="2000" dirty="0">
                <a:solidFill>
                  <a:srgbClr val="0000FF"/>
                </a:solidFill>
              </a:rPr>
              <a:t>m</a:t>
            </a:r>
            <a:r>
              <a:rPr lang="en-US" sz="2000" dirty="0" smtClean="0">
                <a:solidFill>
                  <a:srgbClr val="0000FF"/>
                </a:solidFill>
              </a:rPr>
              <a:t>any other important problems, </a:t>
            </a:r>
            <a:r>
              <a:rPr lang="en-US" sz="2000" dirty="0" err="1" smtClean="0">
                <a:solidFill>
                  <a:srgbClr val="0000FF"/>
                </a:solidFill>
              </a:rPr>
              <a:t>inc.</a:t>
            </a:r>
            <a:r>
              <a:rPr lang="en-US" sz="2000" dirty="0" smtClean="0">
                <a:solidFill>
                  <a:srgbClr val="0000FF"/>
                </a:solidFill>
              </a:rPr>
              <a:t> economic, regulatory, social, ...</a:t>
            </a:r>
            <a:endParaRPr lang="en-US" sz="2000" dirty="0">
              <a:solidFill>
                <a:srgbClr val="0000FF"/>
              </a:solidFill>
            </a:endParaRPr>
          </a:p>
        </p:txBody>
      </p:sp>
    </p:spTree>
    <p:extLst>
      <p:ext uri="{BB962C8B-B14F-4D97-AF65-F5344CB8AC3E}">
        <p14:creationId xmlns:p14="http://schemas.microsoft.com/office/powerpoint/2010/main" val="348699332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dissolve">
                                      <p:cBhvr>
                                        <p:cTn id="7" dur="500"/>
                                        <p:tgtEl>
                                          <p:spTgt spid="20">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xEl>
                                              <p:pRg st="1" end="1"/>
                                            </p:txEl>
                                          </p:spTgt>
                                        </p:tgtEl>
                                        <p:attrNameLst>
                                          <p:attrName>style.visibility</p:attrName>
                                        </p:attrNameLst>
                                      </p:cBhvr>
                                      <p:to>
                                        <p:strVal val="visible"/>
                                      </p:to>
                                    </p:set>
                                    <p:animEffect transition="in" filter="dissolve">
                                      <p:cBhvr>
                                        <p:cTn id="10" dur="500"/>
                                        <p:tgtEl>
                                          <p:spTgt spid="2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animEffect transition="in" filter="dissolve">
                                      <p:cBhvr>
                                        <p:cTn id="15" dur="500"/>
                                        <p:tgtEl>
                                          <p:spTgt spid="20">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0">
                                            <p:txEl>
                                              <p:pRg st="3" end="3"/>
                                            </p:txEl>
                                          </p:spTgt>
                                        </p:tgtEl>
                                        <p:attrNameLst>
                                          <p:attrName>style.visibility</p:attrName>
                                        </p:attrNameLst>
                                      </p:cBhvr>
                                      <p:to>
                                        <p:strVal val="visible"/>
                                      </p:to>
                                    </p:set>
                                    <p:animEffect transition="in" filter="dissolve">
                                      <p:cBhvr>
                                        <p:cTn id="18" dur="500"/>
                                        <p:tgtEl>
                                          <p:spTgt spid="2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0">
                                            <p:txEl>
                                              <p:pRg st="4" end="4"/>
                                            </p:txEl>
                                          </p:spTgt>
                                        </p:tgtEl>
                                        <p:attrNameLst>
                                          <p:attrName>style.visibility</p:attrName>
                                        </p:attrNameLst>
                                      </p:cBhvr>
                                      <p:to>
                                        <p:strVal val="visible"/>
                                      </p:to>
                                    </p:set>
                                    <p:animEffect transition="in" filter="dissolve">
                                      <p:cBhvr>
                                        <p:cTn id="23" dur="500"/>
                                        <p:tgtEl>
                                          <p:spTgt spid="20">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0">
                                            <p:txEl>
                                              <p:pRg st="5" end="5"/>
                                            </p:txEl>
                                          </p:spTgt>
                                        </p:tgtEl>
                                        <p:attrNameLst>
                                          <p:attrName>style.visibility</p:attrName>
                                        </p:attrNameLst>
                                      </p:cBhvr>
                                      <p:to>
                                        <p:strVal val="visible"/>
                                      </p:to>
                                    </p:set>
                                    <p:animEffect transition="in" filter="dissolve">
                                      <p:cBhvr>
                                        <p:cTn id="26" dur="500"/>
                                        <p:tgtEl>
                                          <p:spTgt spid="20">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0">
                                            <p:txEl>
                                              <p:pRg st="6" end="6"/>
                                            </p:txEl>
                                          </p:spTgt>
                                        </p:tgtEl>
                                        <p:attrNameLst>
                                          <p:attrName>style.visibility</p:attrName>
                                        </p:attrNameLst>
                                      </p:cBhvr>
                                      <p:to>
                                        <p:strVal val="visible"/>
                                      </p:to>
                                    </p:set>
                                    <p:animEffect transition="in" filter="dissolve">
                                      <p:cBhvr>
                                        <p:cTn id="31" dur="500"/>
                                        <p:tgtEl>
                                          <p:spTgt spid="20">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0">
                                            <p:txEl>
                                              <p:pRg st="7" end="7"/>
                                            </p:txEl>
                                          </p:spTgt>
                                        </p:tgtEl>
                                        <p:attrNameLst>
                                          <p:attrName>style.visibility</p:attrName>
                                        </p:attrNameLst>
                                      </p:cBhvr>
                                      <p:to>
                                        <p:strVal val="visible"/>
                                      </p:to>
                                    </p:set>
                                    <p:animEffect transition="in" filter="dissolve">
                                      <p:cBhvr>
                                        <p:cTn id="34" dur="500"/>
                                        <p:tgtEl>
                                          <p:spTgt spid="20">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0">
                                            <p:txEl>
                                              <p:pRg st="8" end="8"/>
                                            </p:txEl>
                                          </p:spTgt>
                                        </p:tgtEl>
                                        <p:attrNameLst>
                                          <p:attrName>style.visibility</p:attrName>
                                        </p:attrNameLst>
                                      </p:cBhvr>
                                      <p:to>
                                        <p:strVal val="visible"/>
                                      </p:to>
                                    </p:set>
                                    <p:animEffect transition="in" filter="dissolve">
                                      <p:cBhvr>
                                        <p:cTn id="39" dur="500"/>
                                        <p:tgtEl>
                                          <p:spTgt spid="20">
                                            <p:txEl>
                                              <p:pRg st="8" end="8"/>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0">
                                            <p:txEl>
                                              <p:pRg st="9" end="9"/>
                                            </p:txEl>
                                          </p:spTgt>
                                        </p:tgtEl>
                                        <p:attrNameLst>
                                          <p:attrName>style.visibility</p:attrName>
                                        </p:attrNameLst>
                                      </p:cBhvr>
                                      <p:to>
                                        <p:strVal val="visible"/>
                                      </p:to>
                                    </p:set>
                                    <p:animEffect transition="in" filter="dissolve">
                                      <p:cBhvr>
                                        <p:cTn id="42" dur="500"/>
                                        <p:tgtEl>
                                          <p:spTgt spid="20">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0">
                                            <p:txEl>
                                              <p:pRg st="10" end="10"/>
                                            </p:txEl>
                                          </p:spTgt>
                                        </p:tgtEl>
                                        <p:attrNameLst>
                                          <p:attrName>style.visibility</p:attrName>
                                        </p:attrNameLst>
                                      </p:cBhvr>
                                      <p:to>
                                        <p:strVal val="visible"/>
                                      </p:to>
                                    </p:set>
                                    <p:animEffect transition="in" filter="dissolve">
                                      <p:cBhvr>
                                        <p:cTn id="47" dur="500"/>
                                        <p:tgtEl>
                                          <p:spTgt spid="20">
                                            <p:txEl>
                                              <p:pRg st="10" end="10"/>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20">
                                            <p:txEl>
                                              <p:pRg st="11" end="11"/>
                                            </p:txEl>
                                          </p:spTgt>
                                        </p:tgtEl>
                                        <p:attrNameLst>
                                          <p:attrName>style.visibility</p:attrName>
                                        </p:attrNameLst>
                                      </p:cBhvr>
                                      <p:to>
                                        <p:strVal val="visible"/>
                                      </p:to>
                                    </p:set>
                                    <p:animEffect transition="in" filter="dissolve">
                                      <p:cBhvr>
                                        <p:cTn id="50" dur="500"/>
                                        <p:tgtEl>
                                          <p:spTgt spid="20">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dissolve">
                                      <p:cBhvr>
                                        <p:cTn id="5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59971" y="917281"/>
            <a:ext cx="3761542" cy="400110"/>
          </a:xfrm>
          <a:prstGeom prst="rect">
            <a:avLst/>
          </a:prstGeom>
          <a:noFill/>
        </p:spPr>
        <p:txBody>
          <a:bodyPr wrap="none" rtlCol="0">
            <a:spAutoFit/>
          </a:bodyPr>
          <a:lstStyle/>
          <a:p>
            <a:r>
              <a:rPr lang="en-US" sz="2000" dirty="0" err="1" smtClean="0">
                <a:solidFill>
                  <a:srgbClr val="0000FF"/>
                </a:solidFill>
              </a:rPr>
              <a:t>DistFlow</a:t>
            </a:r>
            <a:r>
              <a:rPr lang="en-US" sz="2000" dirty="0" smtClean="0">
                <a:solidFill>
                  <a:srgbClr val="0000FF"/>
                </a:solidFill>
              </a:rPr>
              <a:t> model </a:t>
            </a:r>
            <a:r>
              <a:rPr lang="en-US" sz="1600" dirty="0" smtClean="0">
                <a:solidFill>
                  <a:srgbClr val="0000FF"/>
                </a:solidFill>
              </a:rPr>
              <a:t>(</a:t>
            </a:r>
            <a:r>
              <a:rPr lang="en-US" sz="1600" dirty="0" err="1" smtClean="0">
                <a:solidFill>
                  <a:srgbClr val="0000FF"/>
                </a:solidFill>
              </a:rPr>
              <a:t>Baran</a:t>
            </a:r>
            <a:r>
              <a:rPr lang="en-US" sz="1600" dirty="0" smtClean="0">
                <a:solidFill>
                  <a:srgbClr val="0000FF"/>
                </a:solidFill>
              </a:rPr>
              <a:t> &amp; Wu 1989)</a:t>
            </a:r>
            <a:endParaRPr lang="en-US" sz="1600" dirty="0">
              <a:solidFill>
                <a:srgbClr val="0000FF"/>
              </a:solidFill>
            </a:endParaRPr>
          </a:p>
        </p:txBody>
      </p:sp>
      <p:pic>
        <p:nvPicPr>
          <p:cNvPr id="29" name="Picture 28"/>
          <p:cNvPicPr>
            <a:picLocks noChangeAspect="1"/>
          </p:cNvPicPr>
          <p:nvPr/>
        </p:nvPicPr>
        <p:blipFill>
          <a:blip r:embed="rId3"/>
          <a:stretch>
            <a:fillRect/>
          </a:stretch>
        </p:blipFill>
        <p:spPr>
          <a:xfrm>
            <a:off x="1345060" y="1435099"/>
            <a:ext cx="3859519" cy="1890905"/>
          </a:xfrm>
          <a:prstGeom prst="rect">
            <a:avLst/>
          </a:prstGeom>
        </p:spPr>
      </p:pic>
      <p:sp>
        <p:nvSpPr>
          <p:cNvPr id="2" name="Title 1"/>
          <p:cNvSpPr>
            <a:spLocks noGrp="1"/>
          </p:cNvSpPr>
          <p:nvPr>
            <p:ph type="title"/>
          </p:nvPr>
        </p:nvSpPr>
        <p:spPr/>
        <p:txBody>
          <a:bodyPr/>
          <a:lstStyle/>
          <a:p>
            <a:r>
              <a:rPr lang="en-US" dirty="0" smtClean="0"/>
              <a:t>BFM and relaxations</a:t>
            </a:r>
            <a:endParaRPr lang="en-US" dirty="0"/>
          </a:p>
        </p:txBody>
      </p:sp>
      <p:sp>
        <p:nvSpPr>
          <p:cNvPr id="14" name="TextBox 13"/>
          <p:cNvSpPr txBox="1"/>
          <p:nvPr/>
        </p:nvSpPr>
        <p:spPr>
          <a:xfrm>
            <a:off x="926683" y="3524760"/>
            <a:ext cx="4318535" cy="400110"/>
          </a:xfrm>
          <a:prstGeom prst="rect">
            <a:avLst/>
          </a:prstGeom>
          <a:noFill/>
        </p:spPr>
        <p:txBody>
          <a:bodyPr wrap="none" rtlCol="0">
            <a:spAutoFit/>
          </a:bodyPr>
          <a:lstStyle/>
          <a:p>
            <a:r>
              <a:rPr lang="en-US" sz="2000" dirty="0" smtClean="0">
                <a:solidFill>
                  <a:srgbClr val="0000FF"/>
                </a:solidFill>
              </a:rPr>
              <a:t>But </a:t>
            </a:r>
            <a:r>
              <a:rPr lang="en-US" sz="2000" dirty="0" err="1" smtClean="0">
                <a:solidFill>
                  <a:srgbClr val="0000FF"/>
                </a:solidFill>
              </a:rPr>
              <a:t>DistFlow</a:t>
            </a:r>
            <a:r>
              <a:rPr lang="en-US" sz="2000" dirty="0" smtClean="0">
                <a:solidFill>
                  <a:srgbClr val="0000FF"/>
                </a:solidFill>
              </a:rPr>
              <a:t> model is single-phase </a:t>
            </a:r>
            <a:r>
              <a:rPr lang="en-US" sz="2000" dirty="0">
                <a:solidFill>
                  <a:srgbClr val="0000FF"/>
                </a:solidFill>
              </a:rPr>
              <a:t>!</a:t>
            </a:r>
            <a:endParaRPr lang="en-US" sz="2000" dirty="0" smtClean="0">
              <a:solidFill>
                <a:srgbClr val="0000FF"/>
              </a:solidFill>
            </a:endParaRPr>
          </a:p>
        </p:txBody>
      </p:sp>
      <p:sp>
        <p:nvSpPr>
          <p:cNvPr id="15" name="TextBox 14"/>
          <p:cNvSpPr txBox="1"/>
          <p:nvPr/>
        </p:nvSpPr>
        <p:spPr>
          <a:xfrm>
            <a:off x="926683" y="4227493"/>
            <a:ext cx="6083717" cy="954107"/>
          </a:xfrm>
          <a:prstGeom prst="rect">
            <a:avLst/>
          </a:prstGeom>
          <a:noFill/>
        </p:spPr>
        <p:txBody>
          <a:bodyPr wrap="none" rtlCol="0">
            <a:spAutoFit/>
          </a:bodyPr>
          <a:lstStyle/>
          <a:p>
            <a:r>
              <a:rPr lang="en-US" sz="2000" dirty="0" smtClean="0">
                <a:solidFill>
                  <a:srgbClr val="0000FF"/>
                </a:solidFill>
              </a:rPr>
              <a:t>How to generalize to 3-phase unbalanced system?</a:t>
            </a:r>
          </a:p>
          <a:p>
            <a:pPr marL="342900" indent="-342900">
              <a:buFont typeface="Arial"/>
              <a:buChar char="•"/>
            </a:pPr>
            <a:r>
              <a:rPr lang="en-US" dirty="0"/>
              <a:t>P</a:t>
            </a:r>
            <a:r>
              <a:rPr lang="en-US" dirty="0" smtClean="0"/>
              <a:t>reserve simple analytical structure of 1-phase model</a:t>
            </a:r>
          </a:p>
          <a:p>
            <a:pPr marL="342900" indent="-342900">
              <a:buFont typeface="Arial"/>
              <a:buChar char="•"/>
            </a:pPr>
            <a:r>
              <a:rPr lang="en-US" dirty="0" smtClean="0"/>
              <a:t>Preserve superior numerical stability of 1-phase model</a:t>
            </a:r>
          </a:p>
        </p:txBody>
      </p:sp>
    </p:spTree>
    <p:extLst>
      <p:ext uri="{BB962C8B-B14F-4D97-AF65-F5344CB8AC3E}">
        <p14:creationId xmlns:p14="http://schemas.microsoft.com/office/powerpoint/2010/main" val="12045847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81000" y="1295400"/>
            <a:ext cx="2229556" cy="707886"/>
            <a:chOff x="3993444" y="1448292"/>
            <a:chExt cx="2229556" cy="707886"/>
          </a:xfrm>
        </p:grpSpPr>
        <p:sp>
          <p:nvSpPr>
            <p:cNvPr id="11" name="TextBox 10"/>
            <p:cNvSpPr txBox="1"/>
            <p:nvPr/>
          </p:nvSpPr>
          <p:spPr>
            <a:xfrm>
              <a:off x="3995059" y="1448292"/>
              <a:ext cx="2227941" cy="707886"/>
            </a:xfrm>
            <a:prstGeom prst="rect">
              <a:avLst/>
            </a:prstGeom>
            <a:noFill/>
          </p:spPr>
          <p:txBody>
            <a:bodyPr wrap="square" rtlCol="0">
              <a:spAutoFit/>
            </a:bodyPr>
            <a:lstStyle/>
            <a:p>
              <a:pPr algn="ctr"/>
              <a:r>
                <a:rPr lang="en-US" sz="2000" dirty="0" err="1" smtClean="0"/>
                <a:t>DistFlow</a:t>
              </a:r>
              <a:r>
                <a:rPr lang="en-US" sz="2000" dirty="0" smtClean="0"/>
                <a:t> model</a:t>
              </a:r>
            </a:p>
            <a:p>
              <a:pPr algn="ctr"/>
              <a:r>
                <a:rPr lang="en-US" sz="2000" dirty="0" smtClean="0"/>
                <a:t>for 1-phase</a:t>
              </a:r>
              <a:endParaRPr lang="en-US" sz="2000" dirty="0"/>
            </a:p>
          </p:txBody>
        </p:sp>
        <p:sp>
          <p:nvSpPr>
            <p:cNvPr id="2" name="Rectangle 1"/>
            <p:cNvSpPr/>
            <p:nvPr/>
          </p:nvSpPr>
          <p:spPr>
            <a:xfrm>
              <a:off x="3993444" y="1470378"/>
              <a:ext cx="2215445" cy="678011"/>
            </a:xfrm>
            <a:prstGeom prst="rect">
              <a:avLst/>
            </a:prstGeom>
            <a:noFill/>
            <a:ln w="38100" cmpd="sng">
              <a:solidFill>
                <a:srgbClr val="A3B2C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0" name="Straight Arrow Connector 9"/>
          <p:cNvCxnSpPr/>
          <p:nvPr/>
        </p:nvCxnSpPr>
        <p:spPr>
          <a:xfrm>
            <a:off x="1447800" y="1981202"/>
            <a:ext cx="1" cy="473246"/>
          </a:xfrm>
          <a:prstGeom prst="straightConnector1">
            <a:avLst/>
          </a:prstGeom>
          <a:ln>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p:nvGrpSpPr>
        <p:grpSpPr>
          <a:xfrm>
            <a:off x="363183" y="2479572"/>
            <a:ext cx="2249311" cy="720828"/>
            <a:chOff x="3959578" y="1427561"/>
            <a:chExt cx="2249311" cy="720828"/>
          </a:xfrm>
        </p:grpSpPr>
        <p:sp>
          <p:nvSpPr>
            <p:cNvPr id="14" name="TextBox 13"/>
            <p:cNvSpPr txBox="1"/>
            <p:nvPr/>
          </p:nvSpPr>
          <p:spPr>
            <a:xfrm>
              <a:off x="3959578" y="1427561"/>
              <a:ext cx="2227941" cy="707886"/>
            </a:xfrm>
            <a:prstGeom prst="rect">
              <a:avLst/>
            </a:prstGeom>
            <a:noFill/>
          </p:spPr>
          <p:txBody>
            <a:bodyPr wrap="square" rtlCol="0">
              <a:spAutoFit/>
            </a:bodyPr>
            <a:lstStyle/>
            <a:p>
              <a:pPr algn="ctr"/>
              <a:r>
                <a:rPr lang="en-US" sz="2000" dirty="0"/>
                <a:t>e</a:t>
              </a:r>
              <a:r>
                <a:rPr lang="en-US" sz="2000" dirty="0" smtClean="0"/>
                <a:t>quivalent</a:t>
              </a:r>
            </a:p>
            <a:p>
              <a:pPr algn="ctr"/>
              <a:r>
                <a:rPr lang="en-US" sz="2000" dirty="0"/>
                <a:t>r</a:t>
              </a:r>
              <a:r>
                <a:rPr lang="en-US" sz="2000" dirty="0" smtClean="0"/>
                <a:t>e-formulation</a:t>
              </a:r>
              <a:endParaRPr lang="en-US" sz="2000" dirty="0"/>
            </a:p>
          </p:txBody>
        </p:sp>
        <p:sp>
          <p:nvSpPr>
            <p:cNvPr id="15" name="Rectangle 14"/>
            <p:cNvSpPr/>
            <p:nvPr/>
          </p:nvSpPr>
          <p:spPr>
            <a:xfrm>
              <a:off x="3993444" y="1427561"/>
              <a:ext cx="2215445" cy="720828"/>
            </a:xfrm>
            <a:prstGeom prst="rect">
              <a:avLst/>
            </a:prstGeom>
            <a:noFill/>
            <a:ln w="38100" cmpd="sng">
              <a:solidFill>
                <a:srgbClr val="A3B2C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6" name="Straight Arrow Connector 15"/>
          <p:cNvCxnSpPr>
            <a:stCxn id="15" idx="3"/>
            <a:endCxn id="20" idx="1"/>
          </p:cNvCxnSpPr>
          <p:nvPr/>
        </p:nvCxnSpPr>
        <p:spPr>
          <a:xfrm flipV="1">
            <a:off x="2612494" y="2819400"/>
            <a:ext cx="778049" cy="20586"/>
          </a:xfrm>
          <a:prstGeom prst="straightConnector1">
            <a:avLst/>
          </a:prstGeom>
          <a:ln>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3390543" y="2438400"/>
            <a:ext cx="2229556" cy="762000"/>
            <a:chOff x="3993444" y="1386389"/>
            <a:chExt cx="2229556" cy="762000"/>
          </a:xfrm>
        </p:grpSpPr>
        <p:sp>
          <p:nvSpPr>
            <p:cNvPr id="19" name="TextBox 18"/>
            <p:cNvSpPr txBox="1"/>
            <p:nvPr/>
          </p:nvSpPr>
          <p:spPr>
            <a:xfrm>
              <a:off x="3995059" y="1440503"/>
              <a:ext cx="2227941" cy="707886"/>
            </a:xfrm>
            <a:prstGeom prst="rect">
              <a:avLst/>
            </a:prstGeom>
            <a:noFill/>
          </p:spPr>
          <p:txBody>
            <a:bodyPr wrap="square" rtlCol="0">
              <a:spAutoFit/>
            </a:bodyPr>
            <a:lstStyle/>
            <a:p>
              <a:pPr algn="ctr"/>
              <a:r>
                <a:rPr lang="en-US" sz="2000" dirty="0" smtClean="0"/>
                <a:t>SOCP</a:t>
              </a:r>
            </a:p>
            <a:p>
              <a:pPr algn="ctr"/>
              <a:r>
                <a:rPr lang="en-US" sz="2000" dirty="0" smtClean="0"/>
                <a:t>relaxation</a:t>
              </a:r>
              <a:endParaRPr lang="en-US" sz="2000" dirty="0"/>
            </a:p>
          </p:txBody>
        </p:sp>
        <p:sp>
          <p:nvSpPr>
            <p:cNvPr id="20" name="Rectangle 19"/>
            <p:cNvSpPr/>
            <p:nvPr/>
          </p:nvSpPr>
          <p:spPr>
            <a:xfrm>
              <a:off x="3993444" y="1386389"/>
              <a:ext cx="2215445" cy="762000"/>
            </a:xfrm>
            <a:prstGeom prst="rect">
              <a:avLst/>
            </a:prstGeom>
            <a:noFill/>
            <a:ln w="38100" cmpd="sng">
              <a:solidFill>
                <a:srgbClr val="A3B2C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382938" y="3200402"/>
            <a:ext cx="2229556" cy="1219198"/>
            <a:chOff x="3386666" y="2541755"/>
            <a:chExt cx="2229556" cy="1219198"/>
          </a:xfrm>
        </p:grpSpPr>
        <p:cxnSp>
          <p:nvCxnSpPr>
            <p:cNvPr id="24" name="Straight Arrow Connector 23"/>
            <p:cNvCxnSpPr/>
            <p:nvPr/>
          </p:nvCxnSpPr>
          <p:spPr>
            <a:xfrm flipH="1">
              <a:off x="4451088" y="2541755"/>
              <a:ext cx="442" cy="457093"/>
            </a:xfrm>
            <a:prstGeom prst="straightConnector1">
              <a:avLst/>
            </a:prstGeom>
            <a:ln>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25" name="Group 24"/>
            <p:cNvGrpSpPr/>
            <p:nvPr/>
          </p:nvGrpSpPr>
          <p:grpSpPr>
            <a:xfrm>
              <a:off x="3386666" y="2998953"/>
              <a:ext cx="2229556" cy="762000"/>
              <a:chOff x="3993444" y="1232831"/>
              <a:chExt cx="2229556" cy="762000"/>
            </a:xfrm>
          </p:grpSpPr>
          <p:sp>
            <p:nvSpPr>
              <p:cNvPr id="26" name="TextBox 25"/>
              <p:cNvSpPr txBox="1"/>
              <p:nvPr/>
            </p:nvSpPr>
            <p:spPr>
              <a:xfrm>
                <a:off x="3995059" y="1232831"/>
                <a:ext cx="2227941" cy="707886"/>
              </a:xfrm>
              <a:prstGeom prst="rect">
                <a:avLst/>
              </a:prstGeom>
              <a:noFill/>
            </p:spPr>
            <p:txBody>
              <a:bodyPr wrap="square" rtlCol="0">
                <a:spAutoFit/>
              </a:bodyPr>
              <a:lstStyle/>
              <a:p>
                <a:pPr algn="ctr"/>
                <a:r>
                  <a:rPr lang="en-US" sz="2000" dirty="0"/>
                  <a:t>g</a:t>
                </a:r>
                <a:r>
                  <a:rPr lang="en-US" sz="2000" dirty="0" smtClean="0"/>
                  <a:t>eneralization</a:t>
                </a:r>
              </a:p>
              <a:p>
                <a:pPr algn="ctr"/>
                <a:r>
                  <a:rPr lang="en-US" sz="2000" dirty="0"/>
                  <a:t>t</a:t>
                </a:r>
                <a:r>
                  <a:rPr lang="en-US" sz="2000" dirty="0" smtClean="0"/>
                  <a:t>o 3-phase</a:t>
                </a:r>
                <a:endParaRPr lang="en-US" sz="2000" dirty="0"/>
              </a:p>
            </p:txBody>
          </p:sp>
          <p:sp>
            <p:nvSpPr>
              <p:cNvPr id="27" name="Rectangle 26"/>
              <p:cNvSpPr/>
              <p:nvPr/>
            </p:nvSpPr>
            <p:spPr>
              <a:xfrm>
                <a:off x="3993444" y="1241778"/>
                <a:ext cx="2215445" cy="753053"/>
              </a:xfrm>
              <a:prstGeom prst="rect">
                <a:avLst/>
              </a:prstGeom>
              <a:noFill/>
              <a:ln w="38100" cmpd="sng">
                <a:solidFill>
                  <a:srgbClr val="A3B2C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8" name="Group 7"/>
          <p:cNvGrpSpPr/>
          <p:nvPr/>
        </p:nvGrpSpPr>
        <p:grpSpPr>
          <a:xfrm>
            <a:off x="2598383" y="3652437"/>
            <a:ext cx="3007605" cy="767164"/>
            <a:chOff x="5602111" y="2993790"/>
            <a:chExt cx="3007605" cy="767164"/>
          </a:xfrm>
        </p:grpSpPr>
        <p:cxnSp>
          <p:nvCxnSpPr>
            <p:cNvPr id="28" name="Straight Arrow Connector 27"/>
            <p:cNvCxnSpPr/>
            <p:nvPr/>
          </p:nvCxnSpPr>
          <p:spPr>
            <a:xfrm>
              <a:off x="5602111" y="3379953"/>
              <a:ext cx="778049" cy="0"/>
            </a:xfrm>
            <a:prstGeom prst="straightConnector1">
              <a:avLst/>
            </a:prstGeom>
            <a:ln>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6380160" y="2993790"/>
              <a:ext cx="2229556" cy="767164"/>
              <a:chOff x="3993444" y="1241779"/>
              <a:chExt cx="2229556" cy="767164"/>
            </a:xfrm>
          </p:grpSpPr>
          <p:sp>
            <p:nvSpPr>
              <p:cNvPr id="30" name="TextBox 29"/>
              <p:cNvSpPr txBox="1"/>
              <p:nvPr/>
            </p:nvSpPr>
            <p:spPr>
              <a:xfrm>
                <a:off x="3995059" y="1246942"/>
                <a:ext cx="2227941" cy="707886"/>
              </a:xfrm>
              <a:prstGeom prst="rect">
                <a:avLst/>
              </a:prstGeom>
              <a:noFill/>
            </p:spPr>
            <p:txBody>
              <a:bodyPr wrap="square" rtlCol="0">
                <a:spAutoFit/>
              </a:bodyPr>
              <a:lstStyle/>
              <a:p>
                <a:pPr algn="ctr"/>
                <a:r>
                  <a:rPr lang="en-US" sz="2000" dirty="0" smtClean="0"/>
                  <a:t>SDP</a:t>
                </a:r>
              </a:p>
              <a:p>
                <a:pPr algn="ctr"/>
                <a:r>
                  <a:rPr lang="en-US" sz="2000" dirty="0" smtClean="0"/>
                  <a:t>relaxation</a:t>
                </a:r>
                <a:endParaRPr lang="en-US" sz="2000" dirty="0"/>
              </a:p>
            </p:txBody>
          </p:sp>
          <p:sp>
            <p:nvSpPr>
              <p:cNvPr id="31" name="Rectangle 30"/>
              <p:cNvSpPr/>
              <p:nvPr/>
            </p:nvSpPr>
            <p:spPr>
              <a:xfrm>
                <a:off x="3993444" y="1241779"/>
                <a:ext cx="2215445" cy="767164"/>
              </a:xfrm>
              <a:prstGeom prst="rect">
                <a:avLst/>
              </a:prstGeom>
              <a:noFill/>
              <a:ln w="38100" cmpd="sng">
                <a:solidFill>
                  <a:srgbClr val="A3B2C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9" name="Left Brace 38"/>
          <p:cNvSpPr/>
          <p:nvPr/>
        </p:nvSpPr>
        <p:spPr>
          <a:xfrm rot="5400000" flipH="1">
            <a:off x="2115783" y="4419600"/>
            <a:ext cx="228600" cy="3886200"/>
          </a:xfrm>
          <a:prstGeom prst="leftBrace">
            <a:avLst>
              <a:gd name="adj1" fmla="val 49712"/>
              <a:gd name="adj2" fmla="val 50000"/>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3" name="Group 42"/>
          <p:cNvGrpSpPr/>
          <p:nvPr/>
        </p:nvGrpSpPr>
        <p:grpSpPr>
          <a:xfrm>
            <a:off x="286981" y="5105400"/>
            <a:ext cx="5344715" cy="1226399"/>
            <a:chOff x="3356222" y="4838484"/>
            <a:chExt cx="4077857" cy="1226399"/>
          </a:xfrm>
        </p:grpSpPr>
        <p:sp>
          <p:nvSpPr>
            <p:cNvPr id="34" name="Content Placeholder 1"/>
            <p:cNvSpPr txBox="1">
              <a:spLocks/>
            </p:cNvSpPr>
            <p:nvPr/>
          </p:nvSpPr>
          <p:spPr>
            <a:xfrm>
              <a:off x="3414361" y="5371884"/>
              <a:ext cx="4019718" cy="6929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b="0" kern="1200">
                  <a:solidFill>
                    <a:srgbClr val="353A3E"/>
                  </a:solidFill>
                  <a:latin typeface="Calibri"/>
                  <a:ea typeface="+mn-ea"/>
                  <a:cs typeface="Calibri"/>
                </a:defRPr>
              </a:lvl1pPr>
              <a:lvl2pPr marL="742950" indent="-285750" algn="l" defTabSz="914400" rtl="0" eaLnBrk="1" latinLnBrk="0" hangingPunct="1">
                <a:spcBef>
                  <a:spcPct val="20000"/>
                </a:spcBef>
                <a:buSzPct val="80000"/>
                <a:buFont typeface="Courier New" pitchFamily="49" charset="0"/>
                <a:buChar char="o"/>
                <a:defRPr sz="2600" kern="1200">
                  <a:solidFill>
                    <a:srgbClr val="353A3E"/>
                  </a:solidFill>
                  <a:latin typeface="Calibri"/>
                  <a:ea typeface="+mn-ea"/>
                  <a:cs typeface="Calibri"/>
                </a:defRPr>
              </a:lvl2pPr>
              <a:lvl3pPr marL="1143000" indent="-228600" algn="l" defTabSz="914400" rtl="0" eaLnBrk="1" latinLnBrk="0" hangingPunct="1">
                <a:spcBef>
                  <a:spcPct val="20000"/>
                </a:spcBef>
                <a:buFont typeface="Calibri" pitchFamily="34" charset="0"/>
                <a:buChar char="–"/>
                <a:defRPr sz="2400" kern="1200">
                  <a:solidFill>
                    <a:srgbClr val="353A3E"/>
                  </a:solidFill>
                  <a:latin typeface="Calibri"/>
                  <a:ea typeface="+mn-ea"/>
                  <a:cs typeface="Calibri"/>
                </a:defRPr>
              </a:lvl3pPr>
              <a:lvl4pPr marL="1600200" indent="-228600" algn="l" defTabSz="914400" rtl="0" eaLnBrk="1" latinLnBrk="0" hangingPunct="1">
                <a:spcBef>
                  <a:spcPct val="20000"/>
                </a:spcBef>
                <a:buFont typeface="Wingdings" pitchFamily="2" charset="2"/>
                <a:buChar char="§"/>
                <a:defRPr sz="2000" kern="1200">
                  <a:solidFill>
                    <a:srgbClr val="353A3E"/>
                  </a:solidFill>
                  <a:latin typeface="Calibri"/>
                  <a:ea typeface="+mn-ea"/>
                  <a:cs typeface="Calibri"/>
                </a:defRPr>
              </a:lvl4pPr>
              <a:lvl5pPr marL="2057400" indent="-228600" algn="l" defTabSz="914400" rtl="0" eaLnBrk="1" latinLnBrk="0" hangingPunct="1">
                <a:spcBef>
                  <a:spcPct val="20000"/>
                </a:spcBef>
                <a:buFont typeface="Arial" pitchFamily="34" charset="0"/>
                <a:buChar char="»"/>
                <a:defRPr sz="2000" kern="1200">
                  <a:solidFill>
                    <a:srgbClr val="353A3E"/>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81138" indent="-1481138">
                <a:spcBef>
                  <a:spcPts val="0"/>
                </a:spcBef>
                <a:buNone/>
              </a:pPr>
              <a:r>
                <a:rPr lang="en-US" sz="1600" dirty="0" smtClean="0">
                  <a:solidFill>
                    <a:srgbClr val="0000FF"/>
                  </a:solidFill>
                  <a:latin typeface="+mn-lt"/>
                  <a:ea typeface="+mj-ea"/>
                </a:rPr>
                <a:t>Dall’Anese et al 2013 TSG</a:t>
              </a:r>
            </a:p>
            <a:p>
              <a:pPr marL="1481138" indent="-1481138">
                <a:spcBef>
                  <a:spcPts val="0"/>
                </a:spcBef>
                <a:buNone/>
              </a:pPr>
              <a:r>
                <a:rPr lang="en-US" sz="1600" dirty="0" err="1" smtClean="0">
                  <a:solidFill>
                    <a:srgbClr val="0000FF"/>
                  </a:solidFill>
                  <a:latin typeface="+mn-lt"/>
                  <a:ea typeface="+mj-ea"/>
                </a:rPr>
                <a:t>Gan</a:t>
              </a:r>
              <a:r>
                <a:rPr lang="en-US" sz="1600" dirty="0" smtClean="0">
                  <a:solidFill>
                    <a:srgbClr val="0000FF"/>
                  </a:solidFill>
                  <a:latin typeface="+mn-lt"/>
                  <a:ea typeface="+mj-ea"/>
                </a:rPr>
                <a:t> &amp; Low 2014 PSCC </a:t>
              </a:r>
              <a:r>
                <a:rPr lang="en-US" sz="1100" dirty="0" smtClean="0">
                  <a:solidFill>
                    <a:srgbClr val="0000FF"/>
                  </a:solidFill>
                  <a:latin typeface="+mn-lt"/>
                  <a:ea typeface="+mj-ea"/>
                </a:rPr>
                <a:t>(above approach)</a:t>
              </a:r>
              <a:endParaRPr lang="en-US" sz="1100" dirty="0">
                <a:solidFill>
                  <a:srgbClr val="0000FF"/>
                </a:solidFill>
                <a:latin typeface="+mn-lt"/>
                <a:ea typeface="+mj-ea"/>
              </a:endParaRPr>
            </a:p>
          </p:txBody>
        </p:sp>
        <p:sp>
          <p:nvSpPr>
            <p:cNvPr id="38" name="Left Brace 37"/>
            <p:cNvSpPr/>
            <p:nvPr/>
          </p:nvSpPr>
          <p:spPr>
            <a:xfrm rot="5400000" flipH="1">
              <a:off x="4297443" y="4278264"/>
              <a:ext cx="152400" cy="2034841"/>
            </a:xfrm>
            <a:prstGeom prst="leftBrace">
              <a:avLst>
                <a:gd name="adj1" fmla="val 49712"/>
                <a:gd name="adj2" fmla="val 50000"/>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p>
          </p:txBody>
        </p:sp>
        <p:sp>
          <p:nvSpPr>
            <p:cNvPr id="42" name="TextBox 41"/>
            <p:cNvSpPr txBox="1"/>
            <p:nvPr/>
          </p:nvSpPr>
          <p:spPr>
            <a:xfrm>
              <a:off x="3367240" y="4838484"/>
              <a:ext cx="2919782" cy="400110"/>
            </a:xfrm>
            <a:prstGeom prst="rect">
              <a:avLst/>
            </a:prstGeom>
            <a:noFill/>
          </p:spPr>
          <p:txBody>
            <a:bodyPr wrap="none" rtlCol="0">
              <a:spAutoFit/>
            </a:bodyPr>
            <a:lstStyle/>
            <a:p>
              <a:r>
                <a:rPr lang="en-US" sz="2000" dirty="0">
                  <a:solidFill>
                    <a:srgbClr val="000C14"/>
                  </a:solidFill>
                </a:rPr>
                <a:t>r</a:t>
              </a:r>
              <a:r>
                <a:rPr lang="en-US" sz="2000" dirty="0" smtClean="0">
                  <a:solidFill>
                    <a:srgbClr val="000C14"/>
                  </a:solidFill>
                </a:rPr>
                <a:t>adial, multiphase, wye  </a:t>
              </a:r>
              <a:r>
                <a:rPr lang="en-US" sz="2000" b="1" dirty="0" smtClean="0">
                  <a:solidFill>
                    <a:srgbClr val="000C14"/>
                  </a:solidFill>
                </a:rPr>
                <a:t>+  delta</a:t>
              </a:r>
              <a:endParaRPr lang="en-US" sz="2000" b="1" dirty="0">
                <a:solidFill>
                  <a:srgbClr val="000C14"/>
                </a:solidFill>
              </a:endParaRPr>
            </a:p>
          </p:txBody>
        </p:sp>
      </p:grpSp>
      <p:sp>
        <p:nvSpPr>
          <p:cNvPr id="5" name="Title 4"/>
          <p:cNvSpPr>
            <a:spLocks noGrp="1"/>
          </p:cNvSpPr>
          <p:nvPr>
            <p:ph type="title"/>
          </p:nvPr>
        </p:nvSpPr>
        <p:spPr/>
        <p:txBody>
          <a:bodyPr/>
          <a:lstStyle/>
          <a:p>
            <a:r>
              <a:rPr lang="en-US" dirty="0" smtClean="0"/>
              <a:t>Multiphase generalization</a:t>
            </a:r>
            <a:endParaRPr lang="en-US" dirty="0"/>
          </a:p>
        </p:txBody>
      </p:sp>
      <p:sp>
        <p:nvSpPr>
          <p:cNvPr id="33" name="Content Placeholder 1"/>
          <p:cNvSpPr txBox="1">
            <a:spLocks/>
          </p:cNvSpPr>
          <p:nvPr/>
        </p:nvSpPr>
        <p:spPr>
          <a:xfrm>
            <a:off x="859570" y="6477000"/>
            <a:ext cx="2780213" cy="457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b="0" kern="1200">
                <a:solidFill>
                  <a:srgbClr val="353A3E"/>
                </a:solidFill>
                <a:latin typeface="Calibri"/>
                <a:ea typeface="+mn-ea"/>
                <a:cs typeface="Calibri"/>
              </a:defRPr>
            </a:lvl1pPr>
            <a:lvl2pPr marL="742950" indent="-285750" algn="l" defTabSz="914400" rtl="0" eaLnBrk="1" latinLnBrk="0" hangingPunct="1">
              <a:spcBef>
                <a:spcPct val="20000"/>
              </a:spcBef>
              <a:buSzPct val="80000"/>
              <a:buFont typeface="Courier New" pitchFamily="49" charset="0"/>
              <a:buChar char="o"/>
              <a:defRPr sz="2600" kern="1200">
                <a:solidFill>
                  <a:srgbClr val="353A3E"/>
                </a:solidFill>
                <a:latin typeface="Calibri"/>
                <a:ea typeface="+mn-ea"/>
                <a:cs typeface="Calibri"/>
              </a:defRPr>
            </a:lvl2pPr>
            <a:lvl3pPr marL="1143000" indent="-228600" algn="l" defTabSz="914400" rtl="0" eaLnBrk="1" latinLnBrk="0" hangingPunct="1">
              <a:spcBef>
                <a:spcPct val="20000"/>
              </a:spcBef>
              <a:buFont typeface="Calibri" pitchFamily="34" charset="0"/>
              <a:buChar char="–"/>
              <a:defRPr sz="2400" kern="1200">
                <a:solidFill>
                  <a:srgbClr val="353A3E"/>
                </a:solidFill>
                <a:latin typeface="Calibri"/>
                <a:ea typeface="+mn-ea"/>
                <a:cs typeface="Calibri"/>
              </a:defRPr>
            </a:lvl3pPr>
            <a:lvl4pPr marL="1600200" indent="-228600" algn="l" defTabSz="914400" rtl="0" eaLnBrk="1" latinLnBrk="0" hangingPunct="1">
              <a:spcBef>
                <a:spcPct val="20000"/>
              </a:spcBef>
              <a:buFont typeface="Wingdings" pitchFamily="2" charset="2"/>
              <a:buChar char="§"/>
              <a:defRPr sz="2000" kern="1200">
                <a:solidFill>
                  <a:srgbClr val="353A3E"/>
                </a:solidFill>
                <a:latin typeface="Calibri"/>
                <a:ea typeface="+mn-ea"/>
                <a:cs typeface="Calibri"/>
              </a:defRPr>
            </a:lvl4pPr>
            <a:lvl5pPr marL="2057400" indent="-228600" algn="l" defTabSz="914400" rtl="0" eaLnBrk="1" latinLnBrk="0" hangingPunct="1">
              <a:spcBef>
                <a:spcPct val="20000"/>
              </a:spcBef>
              <a:buFont typeface="Arial" pitchFamily="34" charset="0"/>
              <a:buChar char="»"/>
              <a:defRPr sz="2000" kern="1200">
                <a:solidFill>
                  <a:srgbClr val="353A3E"/>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81138" indent="-1481138">
              <a:spcBef>
                <a:spcPts val="0"/>
              </a:spcBef>
              <a:buNone/>
            </a:pPr>
            <a:r>
              <a:rPr lang="en-US" sz="1600" dirty="0" smtClean="0">
                <a:solidFill>
                  <a:srgbClr val="0000FF"/>
                </a:solidFill>
                <a:latin typeface="+mn-lt"/>
                <a:ea typeface="+mj-ea"/>
              </a:rPr>
              <a:t>Zhao et al 2017 IREP</a:t>
            </a:r>
          </a:p>
        </p:txBody>
      </p:sp>
      <p:grpSp>
        <p:nvGrpSpPr>
          <p:cNvPr id="40" name="Group 39"/>
          <p:cNvGrpSpPr/>
          <p:nvPr/>
        </p:nvGrpSpPr>
        <p:grpSpPr>
          <a:xfrm>
            <a:off x="5602995" y="2438400"/>
            <a:ext cx="3007605" cy="767164"/>
            <a:chOff x="5602111" y="2993790"/>
            <a:chExt cx="3007605" cy="767164"/>
          </a:xfrm>
        </p:grpSpPr>
        <p:cxnSp>
          <p:nvCxnSpPr>
            <p:cNvPr id="41" name="Straight Arrow Connector 40"/>
            <p:cNvCxnSpPr/>
            <p:nvPr/>
          </p:nvCxnSpPr>
          <p:spPr>
            <a:xfrm>
              <a:off x="5602111" y="3379953"/>
              <a:ext cx="778049" cy="0"/>
            </a:xfrm>
            <a:prstGeom prst="straightConnector1">
              <a:avLst/>
            </a:prstGeom>
            <a:ln>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44" name="Group 43"/>
            <p:cNvGrpSpPr/>
            <p:nvPr/>
          </p:nvGrpSpPr>
          <p:grpSpPr>
            <a:xfrm>
              <a:off x="6380160" y="2993790"/>
              <a:ext cx="2229556" cy="767164"/>
              <a:chOff x="3993444" y="1241779"/>
              <a:chExt cx="2229556" cy="767164"/>
            </a:xfrm>
          </p:grpSpPr>
          <p:sp>
            <p:nvSpPr>
              <p:cNvPr id="45" name="TextBox 44"/>
              <p:cNvSpPr txBox="1"/>
              <p:nvPr/>
            </p:nvSpPr>
            <p:spPr>
              <a:xfrm>
                <a:off x="3995059" y="1246942"/>
                <a:ext cx="2227941" cy="707886"/>
              </a:xfrm>
              <a:prstGeom prst="rect">
                <a:avLst/>
              </a:prstGeom>
              <a:noFill/>
            </p:spPr>
            <p:txBody>
              <a:bodyPr wrap="square" rtlCol="0">
                <a:spAutoFit/>
              </a:bodyPr>
              <a:lstStyle/>
              <a:p>
                <a:pPr algn="ctr"/>
                <a:r>
                  <a:rPr lang="en-US" sz="2000" dirty="0" smtClean="0"/>
                  <a:t>distributed</a:t>
                </a:r>
              </a:p>
              <a:p>
                <a:pPr algn="ctr"/>
                <a:r>
                  <a:rPr lang="en-US" sz="2000" dirty="0" smtClean="0"/>
                  <a:t>solution</a:t>
                </a:r>
                <a:endParaRPr lang="en-US" sz="2000" dirty="0"/>
              </a:p>
            </p:txBody>
          </p:sp>
          <p:sp>
            <p:nvSpPr>
              <p:cNvPr id="46" name="Rectangle 45"/>
              <p:cNvSpPr/>
              <p:nvPr/>
            </p:nvSpPr>
            <p:spPr>
              <a:xfrm>
                <a:off x="3993444" y="1241779"/>
                <a:ext cx="2215445" cy="767164"/>
              </a:xfrm>
              <a:prstGeom prst="rect">
                <a:avLst/>
              </a:prstGeom>
              <a:noFill/>
              <a:ln w="38100" cmpd="sng">
                <a:solidFill>
                  <a:srgbClr val="A3B2C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47" name="Group 46"/>
          <p:cNvGrpSpPr/>
          <p:nvPr/>
        </p:nvGrpSpPr>
        <p:grpSpPr>
          <a:xfrm>
            <a:off x="5602995" y="3657600"/>
            <a:ext cx="3007605" cy="767164"/>
            <a:chOff x="5602111" y="2993790"/>
            <a:chExt cx="3007605" cy="767164"/>
          </a:xfrm>
        </p:grpSpPr>
        <p:cxnSp>
          <p:nvCxnSpPr>
            <p:cNvPr id="48" name="Straight Arrow Connector 47"/>
            <p:cNvCxnSpPr/>
            <p:nvPr/>
          </p:nvCxnSpPr>
          <p:spPr>
            <a:xfrm>
              <a:off x="5602111" y="3379953"/>
              <a:ext cx="778049" cy="0"/>
            </a:xfrm>
            <a:prstGeom prst="straightConnector1">
              <a:avLst/>
            </a:prstGeom>
            <a:ln>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49" name="Group 48"/>
            <p:cNvGrpSpPr/>
            <p:nvPr/>
          </p:nvGrpSpPr>
          <p:grpSpPr>
            <a:xfrm>
              <a:off x="6380160" y="2993790"/>
              <a:ext cx="2229556" cy="767164"/>
              <a:chOff x="3993444" y="1241779"/>
              <a:chExt cx="2229556" cy="767164"/>
            </a:xfrm>
          </p:grpSpPr>
          <p:sp>
            <p:nvSpPr>
              <p:cNvPr id="50" name="TextBox 49"/>
              <p:cNvSpPr txBox="1"/>
              <p:nvPr/>
            </p:nvSpPr>
            <p:spPr>
              <a:xfrm>
                <a:off x="3995059" y="1246942"/>
                <a:ext cx="2227941" cy="707886"/>
              </a:xfrm>
              <a:prstGeom prst="rect">
                <a:avLst/>
              </a:prstGeom>
              <a:noFill/>
            </p:spPr>
            <p:txBody>
              <a:bodyPr wrap="square" rtlCol="0">
                <a:spAutoFit/>
              </a:bodyPr>
              <a:lstStyle/>
              <a:p>
                <a:pPr algn="ctr"/>
                <a:r>
                  <a:rPr lang="en-US" sz="2000" dirty="0" smtClean="0"/>
                  <a:t>distributed</a:t>
                </a:r>
              </a:p>
              <a:p>
                <a:pPr algn="ctr"/>
                <a:r>
                  <a:rPr lang="en-US" sz="2000" dirty="0" smtClean="0"/>
                  <a:t>solution</a:t>
                </a:r>
                <a:endParaRPr lang="en-US" sz="2000" dirty="0"/>
              </a:p>
            </p:txBody>
          </p:sp>
          <p:sp>
            <p:nvSpPr>
              <p:cNvPr id="51" name="Rectangle 50"/>
              <p:cNvSpPr/>
              <p:nvPr/>
            </p:nvSpPr>
            <p:spPr>
              <a:xfrm>
                <a:off x="3993444" y="1241779"/>
                <a:ext cx="2215445" cy="767164"/>
              </a:xfrm>
              <a:prstGeom prst="rect">
                <a:avLst/>
              </a:prstGeom>
              <a:noFill/>
              <a:ln w="38100" cmpd="sng">
                <a:solidFill>
                  <a:srgbClr val="A3B2C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52" name="Content Placeholder 1"/>
          <p:cNvSpPr txBox="1">
            <a:spLocks/>
          </p:cNvSpPr>
          <p:nvPr/>
        </p:nvSpPr>
        <p:spPr>
          <a:xfrm>
            <a:off x="6287587" y="5105400"/>
            <a:ext cx="2551613" cy="685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b="0" kern="1200">
                <a:solidFill>
                  <a:srgbClr val="353A3E"/>
                </a:solidFill>
                <a:latin typeface="Calibri"/>
                <a:ea typeface="+mn-ea"/>
                <a:cs typeface="Calibri"/>
              </a:defRPr>
            </a:lvl1pPr>
            <a:lvl2pPr marL="742950" indent="-285750" algn="l" defTabSz="914400" rtl="0" eaLnBrk="1" latinLnBrk="0" hangingPunct="1">
              <a:spcBef>
                <a:spcPct val="20000"/>
              </a:spcBef>
              <a:buSzPct val="80000"/>
              <a:buFont typeface="Courier New" pitchFamily="49" charset="0"/>
              <a:buChar char="o"/>
              <a:defRPr sz="2600" kern="1200">
                <a:solidFill>
                  <a:srgbClr val="353A3E"/>
                </a:solidFill>
                <a:latin typeface="Calibri"/>
                <a:ea typeface="+mn-ea"/>
                <a:cs typeface="Calibri"/>
              </a:defRPr>
            </a:lvl2pPr>
            <a:lvl3pPr marL="1143000" indent="-228600" algn="l" defTabSz="914400" rtl="0" eaLnBrk="1" latinLnBrk="0" hangingPunct="1">
              <a:spcBef>
                <a:spcPct val="20000"/>
              </a:spcBef>
              <a:buFont typeface="Calibri" pitchFamily="34" charset="0"/>
              <a:buChar char="–"/>
              <a:defRPr sz="2400" kern="1200">
                <a:solidFill>
                  <a:srgbClr val="353A3E"/>
                </a:solidFill>
                <a:latin typeface="Calibri"/>
                <a:ea typeface="+mn-ea"/>
                <a:cs typeface="Calibri"/>
              </a:defRPr>
            </a:lvl3pPr>
            <a:lvl4pPr marL="1600200" indent="-228600" algn="l" defTabSz="914400" rtl="0" eaLnBrk="1" latinLnBrk="0" hangingPunct="1">
              <a:spcBef>
                <a:spcPct val="20000"/>
              </a:spcBef>
              <a:buFont typeface="Wingdings" pitchFamily="2" charset="2"/>
              <a:buChar char="§"/>
              <a:defRPr sz="2000" kern="1200">
                <a:solidFill>
                  <a:srgbClr val="353A3E"/>
                </a:solidFill>
                <a:latin typeface="Calibri"/>
                <a:ea typeface="+mn-ea"/>
                <a:cs typeface="Calibri"/>
              </a:defRPr>
            </a:lvl4pPr>
            <a:lvl5pPr marL="2057400" indent="-228600" algn="l" defTabSz="914400" rtl="0" eaLnBrk="1" latinLnBrk="0" hangingPunct="1">
              <a:spcBef>
                <a:spcPct val="20000"/>
              </a:spcBef>
              <a:buFont typeface="Arial" pitchFamily="34" charset="0"/>
              <a:buChar char="»"/>
              <a:defRPr sz="2000" kern="1200">
                <a:solidFill>
                  <a:srgbClr val="353A3E"/>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81138" indent="-1481138">
              <a:spcBef>
                <a:spcPts val="0"/>
              </a:spcBef>
              <a:buNone/>
            </a:pPr>
            <a:r>
              <a:rPr lang="en-US" sz="1600" dirty="0" err="1" smtClean="0">
                <a:solidFill>
                  <a:srgbClr val="0000FF"/>
                </a:solidFill>
                <a:latin typeface="+mn-lt"/>
                <a:ea typeface="+mj-ea"/>
              </a:rPr>
              <a:t>Peng</a:t>
            </a:r>
            <a:r>
              <a:rPr lang="en-US" sz="1600" dirty="0" smtClean="0">
                <a:solidFill>
                  <a:srgbClr val="0000FF"/>
                </a:solidFill>
                <a:latin typeface="+mn-lt"/>
                <a:ea typeface="+mj-ea"/>
              </a:rPr>
              <a:t> &amp; Low 2017 TSG</a:t>
            </a:r>
          </a:p>
          <a:p>
            <a:pPr marL="1481138" indent="-1481138">
              <a:spcBef>
                <a:spcPts val="0"/>
              </a:spcBef>
              <a:buNone/>
            </a:pPr>
            <a:r>
              <a:rPr lang="en-US" sz="1600" dirty="0" err="1" smtClean="0">
                <a:solidFill>
                  <a:srgbClr val="0000FF"/>
                </a:solidFill>
                <a:latin typeface="+mn-lt"/>
                <a:ea typeface="+mj-ea"/>
              </a:rPr>
              <a:t>Peng</a:t>
            </a:r>
            <a:r>
              <a:rPr lang="en-US" sz="1600" dirty="0" smtClean="0">
                <a:solidFill>
                  <a:srgbClr val="0000FF"/>
                </a:solidFill>
                <a:latin typeface="+mn-lt"/>
                <a:ea typeface="+mj-ea"/>
              </a:rPr>
              <a:t> &amp; Low 2015 CDC</a:t>
            </a:r>
          </a:p>
        </p:txBody>
      </p:sp>
    </p:spTree>
    <p:extLst>
      <p:ext uri="{BB962C8B-B14F-4D97-AF65-F5344CB8AC3E}">
        <p14:creationId xmlns:p14="http://schemas.microsoft.com/office/powerpoint/2010/main" val="29252369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dissolve">
                                      <p:cBhvr>
                                        <p:cTn id="22" dur="500"/>
                                        <p:tgtEl>
                                          <p:spTgt spid="3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dissolve">
                                      <p:cBhvr>
                                        <p:cTn id="25" dur="500"/>
                                        <p:tgtEl>
                                          <p:spTgt spid="3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dissolve">
                                      <p:cBhvr>
                                        <p:cTn id="30" dur="500"/>
                                        <p:tgtEl>
                                          <p:spTgt spid="40"/>
                                        </p:tgtEl>
                                      </p:cBhvr>
                                    </p:animEffect>
                                  </p:childTnLst>
                                </p:cTn>
                              </p:par>
                              <p:par>
                                <p:cTn id="31" presetID="9"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dissolve">
                                      <p:cBhvr>
                                        <p:cTn id="33" dur="500"/>
                                        <p:tgtEl>
                                          <p:spTgt spid="47"/>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dissolve">
                                      <p:cBhvr>
                                        <p:cTn id="3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3" grpId="0"/>
      <p:bldP spid="5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38200" y="228600"/>
            <a:ext cx="8305800" cy="838200"/>
          </a:xfrm>
        </p:spPr>
        <p:txBody>
          <a:bodyPr/>
          <a:lstStyle/>
          <a:p>
            <a:pPr eaLnBrk="1" hangingPunct="1"/>
            <a:r>
              <a:rPr lang="en-US" sz="3600" dirty="0" smtClean="0"/>
              <a:t>3phase model</a:t>
            </a:r>
            <a:endParaRPr lang="en-US" sz="2400" dirty="0" smtClean="0"/>
          </a:p>
        </p:txBody>
      </p:sp>
      <p:sp>
        <p:nvSpPr>
          <p:cNvPr id="2" name="TextBox 1"/>
          <p:cNvSpPr txBox="1"/>
          <p:nvPr/>
        </p:nvSpPr>
        <p:spPr>
          <a:xfrm>
            <a:off x="568700" y="1223665"/>
            <a:ext cx="2631700" cy="461665"/>
          </a:xfrm>
          <a:prstGeom prst="rect">
            <a:avLst/>
          </a:prstGeom>
          <a:noFill/>
        </p:spPr>
        <p:txBody>
          <a:bodyPr wrap="none" rtlCol="0">
            <a:spAutoFit/>
          </a:bodyPr>
          <a:lstStyle/>
          <a:p>
            <a:r>
              <a:rPr lang="en-US" sz="2400" dirty="0" smtClean="0"/>
              <a:t>3-phase balanced</a:t>
            </a:r>
            <a:endParaRPr lang="en-US" sz="2400" dirty="0"/>
          </a:p>
        </p:txBody>
      </p:sp>
      <p:graphicFrame>
        <p:nvGraphicFramePr>
          <p:cNvPr id="5" name="Object 4"/>
          <p:cNvGraphicFramePr>
            <a:graphicFrameLocks/>
          </p:cNvGraphicFramePr>
          <p:nvPr>
            <p:extLst>
              <p:ext uri="{D42A27DB-BD31-4B8C-83A1-F6EECF244321}">
                <p14:modId xmlns:p14="http://schemas.microsoft.com/office/powerpoint/2010/main" val="2372319980"/>
              </p:ext>
            </p:extLst>
          </p:nvPr>
        </p:nvGraphicFramePr>
        <p:xfrm>
          <a:off x="577850" y="1724025"/>
          <a:ext cx="4832350" cy="1908175"/>
        </p:xfrm>
        <a:graphic>
          <a:graphicData uri="http://schemas.openxmlformats.org/presentationml/2006/ole">
            <mc:AlternateContent xmlns:mc="http://schemas.openxmlformats.org/markup-compatibility/2006">
              <mc:Choice xmlns:v="urn:schemas-microsoft-com:vml" Requires="v">
                <p:oleObj spid="_x0000_s19041" name="Equation" r:id="rId4" imgW="2095500" imgH="838200" progId="Equation.3">
                  <p:embed/>
                </p:oleObj>
              </mc:Choice>
              <mc:Fallback>
                <p:oleObj name="Equation" r:id="rId4" imgW="2095500" imgH="838200" progId="Equation.3">
                  <p:embed/>
                  <p:pic>
                    <p:nvPicPr>
                      <p:cNvPr id="0" name=""/>
                      <p:cNvPicPr>
                        <a:picLocks noChangeArrowheads="1"/>
                      </p:cNvPicPr>
                      <p:nvPr/>
                    </p:nvPicPr>
                    <p:blipFill>
                      <a:blip r:embed="rId5"/>
                      <a:srcRect/>
                      <a:stretch>
                        <a:fillRect/>
                      </a:stretch>
                    </p:blipFill>
                    <p:spPr bwMode="auto">
                      <a:xfrm>
                        <a:off x="577850" y="1724025"/>
                        <a:ext cx="4832350" cy="1908175"/>
                      </a:xfrm>
                      <a:prstGeom prst="rect">
                        <a:avLst/>
                      </a:prstGeom>
                      <a:noFill/>
                      <a:ln>
                        <a:noFill/>
                      </a:ln>
                      <a:effectLst/>
                      <a:extLst/>
                    </p:spPr>
                  </p:pic>
                </p:oleObj>
              </mc:Fallback>
            </mc:AlternateContent>
          </a:graphicData>
        </a:graphic>
      </p:graphicFrame>
      <p:grpSp>
        <p:nvGrpSpPr>
          <p:cNvPr id="6" name="Group 5"/>
          <p:cNvGrpSpPr/>
          <p:nvPr/>
        </p:nvGrpSpPr>
        <p:grpSpPr>
          <a:xfrm>
            <a:off x="5994995" y="1219200"/>
            <a:ext cx="2798168" cy="1416050"/>
            <a:chOff x="5994995" y="1219200"/>
            <a:chExt cx="2798168" cy="1416050"/>
          </a:xfrm>
        </p:grpSpPr>
        <p:sp>
          <p:nvSpPr>
            <p:cNvPr id="9" name="TextBox 8"/>
            <p:cNvSpPr txBox="1"/>
            <p:nvPr/>
          </p:nvSpPr>
          <p:spPr>
            <a:xfrm>
              <a:off x="5994995" y="1219200"/>
              <a:ext cx="2768005" cy="461665"/>
            </a:xfrm>
            <a:prstGeom prst="rect">
              <a:avLst/>
            </a:prstGeom>
            <a:noFill/>
          </p:spPr>
          <p:txBody>
            <a:bodyPr wrap="none" rtlCol="0">
              <a:spAutoFit/>
            </a:bodyPr>
            <a:lstStyle/>
            <a:p>
              <a:r>
                <a:rPr lang="en-US" sz="2400" dirty="0"/>
                <a:t>p</a:t>
              </a:r>
              <a:r>
                <a:rPr lang="en-US" sz="2400" dirty="0" smtClean="0"/>
                <a:t>er-phase analysis</a:t>
              </a:r>
              <a:endParaRPr lang="en-US" sz="2400" dirty="0"/>
            </a:p>
          </p:txBody>
        </p:sp>
        <p:graphicFrame>
          <p:nvGraphicFramePr>
            <p:cNvPr id="10" name="Object 9"/>
            <p:cNvGraphicFramePr>
              <a:graphicFrameLocks/>
            </p:cNvGraphicFramePr>
            <p:nvPr>
              <p:extLst>
                <p:ext uri="{D42A27DB-BD31-4B8C-83A1-F6EECF244321}">
                  <p14:modId xmlns:p14="http://schemas.microsoft.com/office/powerpoint/2010/main" val="1469672729"/>
                </p:ext>
              </p:extLst>
            </p:nvPr>
          </p:nvGraphicFramePr>
          <p:xfrm>
            <a:off x="6096000" y="1968500"/>
            <a:ext cx="2697163" cy="666750"/>
          </p:xfrm>
          <a:graphic>
            <a:graphicData uri="http://schemas.openxmlformats.org/presentationml/2006/ole">
              <mc:AlternateContent xmlns:mc="http://schemas.openxmlformats.org/markup-compatibility/2006">
                <mc:Choice xmlns:v="urn:schemas-microsoft-com:vml" Requires="v">
                  <p:oleObj spid="_x0000_s19042" name="Equation" r:id="rId6" imgW="1168400" imgH="292100" progId="Equation.3">
                    <p:embed/>
                  </p:oleObj>
                </mc:Choice>
                <mc:Fallback>
                  <p:oleObj name="Equation" r:id="rId6" imgW="1168400" imgH="292100" progId="Equation.3">
                    <p:embed/>
                    <p:pic>
                      <p:nvPicPr>
                        <p:cNvPr id="0" name=""/>
                        <p:cNvPicPr>
                          <a:picLocks noChangeArrowheads="1"/>
                        </p:cNvPicPr>
                        <p:nvPr/>
                      </p:nvPicPr>
                      <p:blipFill>
                        <a:blip r:embed="rId7"/>
                        <a:srcRect/>
                        <a:stretch>
                          <a:fillRect/>
                        </a:stretch>
                      </p:blipFill>
                      <p:spPr bwMode="auto">
                        <a:xfrm>
                          <a:off x="6096000" y="1968500"/>
                          <a:ext cx="2697163" cy="666750"/>
                        </a:xfrm>
                        <a:prstGeom prst="rect">
                          <a:avLst/>
                        </a:prstGeom>
                        <a:noFill/>
                        <a:ln>
                          <a:noFill/>
                        </a:ln>
                        <a:effectLst/>
                        <a:extLst/>
                      </p:spPr>
                    </p:pic>
                  </p:oleObj>
                </mc:Fallback>
              </mc:AlternateContent>
            </a:graphicData>
          </a:graphic>
        </p:graphicFrame>
      </p:grpSp>
      <p:sp>
        <p:nvSpPr>
          <p:cNvPr id="13" name="TextBox 12"/>
          <p:cNvSpPr txBox="1"/>
          <p:nvPr/>
        </p:nvSpPr>
        <p:spPr>
          <a:xfrm>
            <a:off x="609600" y="4262735"/>
            <a:ext cx="2974041" cy="461665"/>
          </a:xfrm>
          <a:prstGeom prst="rect">
            <a:avLst/>
          </a:prstGeom>
          <a:noFill/>
        </p:spPr>
        <p:txBody>
          <a:bodyPr wrap="none" rtlCol="0">
            <a:spAutoFit/>
          </a:bodyPr>
          <a:lstStyle/>
          <a:p>
            <a:r>
              <a:rPr lang="en-US" sz="2400" dirty="0" smtClean="0"/>
              <a:t>3-phase unbalanced</a:t>
            </a:r>
            <a:endParaRPr lang="en-US" sz="2400" dirty="0"/>
          </a:p>
        </p:txBody>
      </p:sp>
      <p:graphicFrame>
        <p:nvGraphicFramePr>
          <p:cNvPr id="14" name="Object 13"/>
          <p:cNvGraphicFramePr>
            <a:graphicFrameLocks/>
          </p:cNvGraphicFramePr>
          <p:nvPr>
            <p:extLst>
              <p:ext uri="{D42A27DB-BD31-4B8C-83A1-F6EECF244321}">
                <p14:modId xmlns:p14="http://schemas.microsoft.com/office/powerpoint/2010/main" val="3588735198"/>
              </p:ext>
            </p:extLst>
          </p:nvPr>
        </p:nvGraphicFramePr>
        <p:xfrm>
          <a:off x="609600" y="4721225"/>
          <a:ext cx="4802188" cy="1908175"/>
        </p:xfrm>
        <a:graphic>
          <a:graphicData uri="http://schemas.openxmlformats.org/presentationml/2006/ole">
            <mc:AlternateContent xmlns:mc="http://schemas.openxmlformats.org/markup-compatibility/2006">
              <mc:Choice xmlns:v="urn:schemas-microsoft-com:vml" Requires="v">
                <p:oleObj spid="_x0000_s19043" name="Equation" r:id="rId8" imgW="2082800" imgH="838200" progId="Equation.3">
                  <p:embed/>
                </p:oleObj>
              </mc:Choice>
              <mc:Fallback>
                <p:oleObj name="Equation" r:id="rId8" imgW="2082800" imgH="838200" progId="Equation.3">
                  <p:embed/>
                  <p:pic>
                    <p:nvPicPr>
                      <p:cNvPr id="0" name=""/>
                      <p:cNvPicPr>
                        <a:picLocks noChangeArrowheads="1"/>
                      </p:cNvPicPr>
                      <p:nvPr/>
                    </p:nvPicPr>
                    <p:blipFill>
                      <a:blip r:embed="rId9"/>
                      <a:srcRect/>
                      <a:stretch>
                        <a:fillRect/>
                      </a:stretch>
                    </p:blipFill>
                    <p:spPr bwMode="auto">
                      <a:xfrm>
                        <a:off x="609600" y="4721225"/>
                        <a:ext cx="4802188" cy="1908175"/>
                      </a:xfrm>
                      <a:prstGeom prst="rect">
                        <a:avLst/>
                      </a:prstGeom>
                      <a:noFill/>
                      <a:ln>
                        <a:noFill/>
                      </a:ln>
                      <a:effectLst/>
                      <a:extLst/>
                    </p:spPr>
                  </p:pic>
                </p:oleObj>
              </mc:Fallback>
            </mc:AlternateContent>
          </a:graphicData>
        </a:graphic>
      </p:graphicFrame>
      <p:grpSp>
        <p:nvGrpSpPr>
          <p:cNvPr id="7" name="Group 6"/>
          <p:cNvGrpSpPr/>
          <p:nvPr/>
        </p:nvGrpSpPr>
        <p:grpSpPr>
          <a:xfrm>
            <a:off x="6116257" y="4267200"/>
            <a:ext cx="2494343" cy="2052935"/>
            <a:chOff x="6116257" y="4267200"/>
            <a:chExt cx="2494343" cy="2052935"/>
          </a:xfrm>
        </p:grpSpPr>
        <p:sp>
          <p:nvSpPr>
            <p:cNvPr id="11" name="TextBox 10"/>
            <p:cNvSpPr txBox="1"/>
            <p:nvPr/>
          </p:nvSpPr>
          <p:spPr>
            <a:xfrm>
              <a:off x="6116257" y="4267200"/>
              <a:ext cx="2494343" cy="461665"/>
            </a:xfrm>
            <a:prstGeom prst="rect">
              <a:avLst/>
            </a:prstGeom>
            <a:noFill/>
          </p:spPr>
          <p:txBody>
            <a:bodyPr wrap="none" rtlCol="0">
              <a:spAutoFit/>
            </a:bodyPr>
            <a:lstStyle/>
            <a:p>
              <a:r>
                <a:rPr lang="en-US" sz="2400" dirty="0"/>
                <a:t>3</a:t>
              </a:r>
              <a:r>
                <a:rPr lang="en-US" sz="2400" dirty="0" smtClean="0"/>
                <a:t>-phase analysis</a:t>
              </a:r>
              <a:endParaRPr lang="en-US" sz="2400" dirty="0"/>
            </a:p>
          </p:txBody>
        </p:sp>
        <p:graphicFrame>
          <p:nvGraphicFramePr>
            <p:cNvPr id="12" name="Object 11"/>
            <p:cNvGraphicFramePr>
              <a:graphicFrameLocks/>
            </p:cNvGraphicFramePr>
            <p:nvPr>
              <p:extLst>
                <p:ext uri="{D42A27DB-BD31-4B8C-83A1-F6EECF244321}">
                  <p14:modId xmlns:p14="http://schemas.microsoft.com/office/powerpoint/2010/main" val="3665147696"/>
                </p:ext>
              </p:extLst>
            </p:nvPr>
          </p:nvGraphicFramePr>
          <p:xfrm>
            <a:off x="6172200" y="4953000"/>
            <a:ext cx="2376488" cy="608013"/>
          </p:xfrm>
          <a:graphic>
            <a:graphicData uri="http://schemas.openxmlformats.org/presentationml/2006/ole">
              <mc:AlternateContent xmlns:mc="http://schemas.openxmlformats.org/markup-compatibility/2006">
                <mc:Choice xmlns:v="urn:schemas-microsoft-com:vml" Requires="v">
                  <p:oleObj spid="_x0000_s19044" name="Equation" r:id="rId10" imgW="1028700" imgH="266700" progId="Equation.3">
                    <p:embed/>
                  </p:oleObj>
                </mc:Choice>
                <mc:Fallback>
                  <p:oleObj name="Equation" r:id="rId10" imgW="1028700" imgH="266700" progId="Equation.3">
                    <p:embed/>
                    <p:pic>
                      <p:nvPicPr>
                        <p:cNvPr id="0" name=""/>
                        <p:cNvPicPr>
                          <a:picLocks noChangeArrowheads="1"/>
                        </p:cNvPicPr>
                        <p:nvPr/>
                      </p:nvPicPr>
                      <p:blipFill>
                        <a:blip r:embed="rId11"/>
                        <a:srcRect/>
                        <a:stretch>
                          <a:fillRect/>
                        </a:stretch>
                      </p:blipFill>
                      <p:spPr bwMode="auto">
                        <a:xfrm>
                          <a:off x="6172200" y="4953000"/>
                          <a:ext cx="2376488" cy="608013"/>
                        </a:xfrm>
                        <a:prstGeom prst="rect">
                          <a:avLst/>
                        </a:prstGeom>
                        <a:noFill/>
                        <a:ln>
                          <a:noFill/>
                        </a:ln>
                        <a:effectLst/>
                        <a:extLst/>
                      </p:spPr>
                    </p:pic>
                  </p:oleObj>
                </mc:Fallback>
              </mc:AlternateContent>
            </a:graphicData>
          </a:graphic>
        </p:graphicFrame>
        <p:sp>
          <p:nvSpPr>
            <p:cNvPr id="3" name="TextBox 2"/>
            <p:cNvSpPr txBox="1"/>
            <p:nvPr/>
          </p:nvSpPr>
          <p:spPr>
            <a:xfrm>
              <a:off x="6553200" y="5950803"/>
              <a:ext cx="1249335" cy="369332"/>
            </a:xfrm>
            <a:prstGeom prst="rect">
              <a:avLst/>
            </a:prstGeom>
            <a:noFill/>
          </p:spPr>
          <p:txBody>
            <a:bodyPr wrap="none" rtlCol="0">
              <a:spAutoFit/>
            </a:bodyPr>
            <a:lstStyle/>
            <a:p>
              <a:r>
                <a:rPr lang="en-US" dirty="0" smtClean="0">
                  <a:solidFill>
                    <a:srgbClr val="0000FF"/>
                  </a:solidFill>
                </a:rPr>
                <a:t>3x3 matrix</a:t>
              </a:r>
              <a:endParaRPr lang="en-US" dirty="0">
                <a:solidFill>
                  <a:srgbClr val="0000FF"/>
                </a:solidFill>
              </a:endParaRPr>
            </a:p>
          </p:txBody>
        </p:sp>
        <p:cxnSp>
          <p:nvCxnSpPr>
            <p:cNvPr id="15" name="Straight Arrow Connector 14"/>
            <p:cNvCxnSpPr/>
            <p:nvPr/>
          </p:nvCxnSpPr>
          <p:spPr bwMode="auto">
            <a:xfrm flipV="1">
              <a:off x="7086600" y="5569803"/>
              <a:ext cx="0" cy="381000"/>
            </a:xfrm>
            <a:prstGeom prst="straightConnector1">
              <a:avLst/>
            </a:prstGeom>
            <a:solidFill>
              <a:schemeClr val="accent1"/>
            </a:solidFill>
            <a:ln w="38100" cap="flat" cmpd="sng" algn="ctr">
              <a:solidFill>
                <a:srgbClr val="0000FF"/>
              </a:solidFill>
              <a:prstDash val="solid"/>
              <a:round/>
              <a:headEnd type="none" w="med" len="med"/>
              <a:tailEnd type="triangle"/>
            </a:ln>
            <a:effectLst/>
          </p:spPr>
        </p:cxnSp>
      </p:grpSp>
      <p:sp>
        <p:nvSpPr>
          <p:cNvPr id="4" name="Right Triangle 3"/>
          <p:cNvSpPr/>
          <p:nvPr/>
        </p:nvSpPr>
        <p:spPr bwMode="auto">
          <a:xfrm>
            <a:off x="1600200" y="2286000"/>
            <a:ext cx="1295400" cy="1143000"/>
          </a:xfrm>
          <a:prstGeom prst="rtTriangle">
            <a:avLst/>
          </a:prstGeom>
          <a:noFill/>
          <a:ln w="1905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Right Triangle 15"/>
          <p:cNvSpPr/>
          <p:nvPr/>
        </p:nvSpPr>
        <p:spPr bwMode="auto">
          <a:xfrm rot="10800000">
            <a:off x="2057400" y="1828800"/>
            <a:ext cx="1295400" cy="1143000"/>
          </a:xfrm>
          <a:prstGeom prst="rtTriangle">
            <a:avLst/>
          </a:prstGeom>
          <a:noFill/>
          <a:ln w="1905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TextBox 16"/>
          <p:cNvSpPr txBox="1"/>
          <p:nvPr/>
        </p:nvSpPr>
        <p:spPr>
          <a:xfrm>
            <a:off x="3124200" y="1295400"/>
            <a:ext cx="2186303" cy="369332"/>
          </a:xfrm>
          <a:prstGeom prst="rect">
            <a:avLst/>
          </a:prstGeom>
          <a:noFill/>
        </p:spPr>
        <p:txBody>
          <a:bodyPr wrap="none" rtlCol="0">
            <a:spAutoFit/>
          </a:bodyPr>
          <a:lstStyle/>
          <a:p>
            <a:r>
              <a:rPr lang="en-US" dirty="0" smtClean="0">
                <a:solidFill>
                  <a:srgbClr val="0000FF"/>
                </a:solidFill>
              </a:rPr>
              <a:t>(positive sequence)</a:t>
            </a:r>
            <a:endParaRPr lang="en-US" dirty="0">
              <a:solidFill>
                <a:srgbClr val="0000FF"/>
              </a:solidFill>
            </a:endParaRPr>
          </a:p>
        </p:txBody>
      </p:sp>
      <p:sp>
        <p:nvSpPr>
          <p:cNvPr id="18" name="TextBox 17"/>
          <p:cNvSpPr txBox="1"/>
          <p:nvPr/>
        </p:nvSpPr>
        <p:spPr>
          <a:xfrm>
            <a:off x="3505200" y="4267200"/>
            <a:ext cx="1621508" cy="369332"/>
          </a:xfrm>
          <a:prstGeom prst="rect">
            <a:avLst/>
          </a:prstGeom>
          <a:noFill/>
        </p:spPr>
        <p:txBody>
          <a:bodyPr wrap="none" rtlCol="0">
            <a:spAutoFit/>
          </a:bodyPr>
          <a:lstStyle/>
          <a:p>
            <a:r>
              <a:rPr lang="en-US" dirty="0" smtClean="0">
                <a:solidFill>
                  <a:srgbClr val="0000FF"/>
                </a:solidFill>
              </a:rPr>
              <a:t>(phase frame)</a:t>
            </a:r>
            <a:endParaRPr lang="en-US" dirty="0">
              <a:solidFill>
                <a:srgbClr val="0000FF"/>
              </a:solidFill>
            </a:endParaRPr>
          </a:p>
        </p:txBody>
      </p:sp>
    </p:spTree>
    <p:extLst>
      <p:ext uri="{BB962C8B-B14F-4D97-AF65-F5344CB8AC3E}">
        <p14:creationId xmlns:p14="http://schemas.microsoft.com/office/powerpoint/2010/main" val="38946228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304171" y="2352962"/>
            <a:ext cx="325444" cy="227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1" name="Picture 9"/>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889500" y="2313667"/>
            <a:ext cx="314478" cy="247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2" name="Picture 10"/>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399974" y="2326958"/>
            <a:ext cx="337812" cy="223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2" name="Straight Connector 31"/>
          <p:cNvCxnSpPr/>
          <p:nvPr/>
        </p:nvCxnSpPr>
        <p:spPr>
          <a:xfrm flipV="1">
            <a:off x="1820917" y="1001661"/>
            <a:ext cx="0" cy="1243091"/>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558944" y="1001661"/>
            <a:ext cx="0" cy="1270052"/>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57" idx="0"/>
            <a:endCxn id="62" idx="4"/>
          </p:cNvCxnSpPr>
          <p:nvPr/>
        </p:nvCxnSpPr>
        <p:spPr>
          <a:xfrm flipH="1" flipV="1">
            <a:off x="4729712" y="1202709"/>
            <a:ext cx="634" cy="295571"/>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316021" y="1028623"/>
            <a:ext cx="0" cy="1216129"/>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1820917" y="1548883"/>
            <a:ext cx="277694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520023" y="1163121"/>
            <a:ext cx="277694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822434" y="1163121"/>
            <a:ext cx="998483" cy="10596"/>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2434" y="1548883"/>
            <a:ext cx="99848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822434" y="1934646"/>
            <a:ext cx="99848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8686800" y="1439500"/>
            <a:ext cx="0" cy="326581"/>
          </a:xfrm>
          <a:prstGeom prst="line">
            <a:avLst/>
          </a:prstGeom>
          <a:ln w="60325" cmpd="sng">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387886" y="1423398"/>
            <a:ext cx="0" cy="326581"/>
          </a:xfrm>
          <a:prstGeom prst="line">
            <a:avLst/>
          </a:prstGeom>
          <a:ln w="60325" cmpd="sng">
            <a:prstDash val="sysDot"/>
          </a:ln>
        </p:spPr>
        <p:style>
          <a:lnRef idx="2">
            <a:schemeClr val="accent1"/>
          </a:lnRef>
          <a:fillRef idx="0">
            <a:schemeClr val="accent1"/>
          </a:fillRef>
          <a:effectRef idx="1">
            <a:schemeClr val="accent1"/>
          </a:effectRef>
          <a:fontRef idx="minor">
            <a:schemeClr val="tx1"/>
          </a:fontRef>
        </p:style>
      </p:cxnSp>
      <p:sp>
        <p:nvSpPr>
          <p:cNvPr id="57" name="Freeform 56"/>
          <p:cNvSpPr/>
          <p:nvPr/>
        </p:nvSpPr>
        <p:spPr>
          <a:xfrm>
            <a:off x="4730346" y="1498280"/>
            <a:ext cx="99561" cy="163290"/>
          </a:xfrm>
          <a:custGeom>
            <a:avLst/>
            <a:gdLst>
              <a:gd name="connsiteX0" fmla="*/ 0 w 150997"/>
              <a:gd name="connsiteY0" fmla="*/ 0 h 247650"/>
              <a:gd name="connsiteX1" fmla="*/ 123825 w 150997"/>
              <a:gd name="connsiteY1" fmla="*/ 57150 h 247650"/>
              <a:gd name="connsiteX2" fmla="*/ 142875 w 150997"/>
              <a:gd name="connsiteY2" fmla="*/ 171450 h 247650"/>
              <a:gd name="connsiteX3" fmla="*/ 19050 w 150997"/>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150997" h="247650">
                <a:moveTo>
                  <a:pt x="0" y="0"/>
                </a:moveTo>
                <a:cubicBezTo>
                  <a:pt x="50006" y="14287"/>
                  <a:pt x="100013" y="28575"/>
                  <a:pt x="123825" y="57150"/>
                </a:cubicBezTo>
                <a:cubicBezTo>
                  <a:pt x="147637" y="85725"/>
                  <a:pt x="160337" y="139700"/>
                  <a:pt x="142875" y="171450"/>
                </a:cubicBezTo>
                <a:cubicBezTo>
                  <a:pt x="125413" y="203200"/>
                  <a:pt x="72231" y="225425"/>
                  <a:pt x="19050" y="247650"/>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4743047" y="1863597"/>
            <a:ext cx="99561" cy="163290"/>
          </a:xfrm>
          <a:custGeom>
            <a:avLst/>
            <a:gdLst>
              <a:gd name="connsiteX0" fmla="*/ 0 w 150997"/>
              <a:gd name="connsiteY0" fmla="*/ 0 h 247650"/>
              <a:gd name="connsiteX1" fmla="*/ 123825 w 150997"/>
              <a:gd name="connsiteY1" fmla="*/ 57150 h 247650"/>
              <a:gd name="connsiteX2" fmla="*/ 142875 w 150997"/>
              <a:gd name="connsiteY2" fmla="*/ 171450 h 247650"/>
              <a:gd name="connsiteX3" fmla="*/ 19050 w 150997"/>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150997" h="247650">
                <a:moveTo>
                  <a:pt x="0" y="0"/>
                </a:moveTo>
                <a:cubicBezTo>
                  <a:pt x="50006" y="14287"/>
                  <a:pt x="100013" y="28575"/>
                  <a:pt x="123825" y="57150"/>
                </a:cubicBezTo>
                <a:cubicBezTo>
                  <a:pt x="147637" y="85725"/>
                  <a:pt x="160337" y="139700"/>
                  <a:pt x="142875" y="171450"/>
                </a:cubicBezTo>
                <a:cubicBezTo>
                  <a:pt x="125413" y="203200"/>
                  <a:pt x="72231" y="225425"/>
                  <a:pt x="19050" y="247650"/>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5267550" y="1863597"/>
            <a:ext cx="99561" cy="163290"/>
          </a:xfrm>
          <a:custGeom>
            <a:avLst/>
            <a:gdLst>
              <a:gd name="connsiteX0" fmla="*/ 0 w 150997"/>
              <a:gd name="connsiteY0" fmla="*/ 0 h 247650"/>
              <a:gd name="connsiteX1" fmla="*/ 123825 w 150997"/>
              <a:gd name="connsiteY1" fmla="*/ 57150 h 247650"/>
              <a:gd name="connsiteX2" fmla="*/ 142875 w 150997"/>
              <a:gd name="connsiteY2" fmla="*/ 171450 h 247650"/>
              <a:gd name="connsiteX3" fmla="*/ 19050 w 150997"/>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150997" h="247650">
                <a:moveTo>
                  <a:pt x="0" y="0"/>
                </a:moveTo>
                <a:cubicBezTo>
                  <a:pt x="50006" y="14287"/>
                  <a:pt x="100013" y="28575"/>
                  <a:pt x="123825" y="57150"/>
                </a:cubicBezTo>
                <a:cubicBezTo>
                  <a:pt x="147637" y="85725"/>
                  <a:pt x="160337" y="139700"/>
                  <a:pt x="142875" y="171450"/>
                </a:cubicBezTo>
                <a:cubicBezTo>
                  <a:pt x="125413" y="203200"/>
                  <a:pt x="72231" y="225425"/>
                  <a:pt x="19050" y="247650"/>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p:cNvSpPr/>
          <p:nvPr/>
        </p:nvSpPr>
        <p:spPr>
          <a:xfrm>
            <a:off x="5232875" y="1506678"/>
            <a:ext cx="68580" cy="6858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4695422" y="1134129"/>
            <a:ext cx="68580" cy="6858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5755042" y="1907976"/>
            <a:ext cx="68580" cy="6858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a:stCxn id="58" idx="0"/>
            <a:endCxn id="57" idx="3"/>
          </p:cNvCxnSpPr>
          <p:nvPr/>
        </p:nvCxnSpPr>
        <p:spPr>
          <a:xfrm flipH="1" flipV="1">
            <a:off x="4742907" y="1661570"/>
            <a:ext cx="140" cy="202027"/>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59" idx="0"/>
            <a:endCxn id="61" idx="4"/>
          </p:cNvCxnSpPr>
          <p:nvPr/>
        </p:nvCxnSpPr>
        <p:spPr>
          <a:xfrm flipH="1" flipV="1">
            <a:off x="5267165" y="1575258"/>
            <a:ext cx="385" cy="288339"/>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74" name="Straight Connector 73"/>
          <p:cNvCxnSpPr>
            <a:endCxn id="63" idx="4"/>
          </p:cNvCxnSpPr>
          <p:nvPr/>
        </p:nvCxnSpPr>
        <p:spPr>
          <a:xfrm flipV="1">
            <a:off x="5789332" y="1976556"/>
            <a:ext cx="0" cy="350402"/>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77" name="Straight Connector 76"/>
          <p:cNvCxnSpPr>
            <a:stCxn id="94" idx="0"/>
            <a:endCxn id="58" idx="3"/>
          </p:cNvCxnSpPr>
          <p:nvPr/>
        </p:nvCxnSpPr>
        <p:spPr>
          <a:xfrm flipH="1" flipV="1">
            <a:off x="4755608" y="2026887"/>
            <a:ext cx="8394" cy="300071"/>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82" name="Straight Connector 81"/>
          <p:cNvCxnSpPr>
            <a:stCxn id="95" idx="0"/>
            <a:endCxn id="59" idx="3"/>
          </p:cNvCxnSpPr>
          <p:nvPr/>
        </p:nvCxnSpPr>
        <p:spPr>
          <a:xfrm flipV="1">
            <a:off x="5280111" y="2026887"/>
            <a:ext cx="0" cy="300071"/>
          </a:xfrm>
          <a:prstGeom prst="line">
            <a:avLst/>
          </a:prstGeom>
          <a:ln w="19050"/>
        </p:spPr>
        <p:style>
          <a:lnRef idx="2">
            <a:schemeClr val="accent1"/>
          </a:lnRef>
          <a:fillRef idx="0">
            <a:schemeClr val="accent1"/>
          </a:fillRef>
          <a:effectRef idx="1">
            <a:schemeClr val="accent1"/>
          </a:effectRef>
          <a:fontRef idx="minor">
            <a:schemeClr val="tx1"/>
          </a:fontRef>
        </p:style>
      </p:cxnSp>
      <p:sp>
        <p:nvSpPr>
          <p:cNvPr id="94" name="Rectangle 93"/>
          <p:cNvSpPr/>
          <p:nvPr/>
        </p:nvSpPr>
        <p:spPr>
          <a:xfrm>
            <a:off x="4706852" y="2326958"/>
            <a:ext cx="114300" cy="48771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222961" y="2326958"/>
            <a:ext cx="114300" cy="48771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5732182" y="2317433"/>
            <a:ext cx="114300" cy="48771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p:cNvCxnSpPr>
            <a:endCxn id="96" idx="2"/>
          </p:cNvCxnSpPr>
          <p:nvPr/>
        </p:nvCxnSpPr>
        <p:spPr>
          <a:xfrm flipV="1">
            <a:off x="5789332" y="2805146"/>
            <a:ext cx="0" cy="169512"/>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98" name="Straight Connector 97"/>
          <p:cNvCxnSpPr>
            <a:endCxn id="94" idx="2"/>
          </p:cNvCxnSpPr>
          <p:nvPr/>
        </p:nvCxnSpPr>
        <p:spPr>
          <a:xfrm flipV="1">
            <a:off x="4764002" y="2814671"/>
            <a:ext cx="0" cy="159987"/>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99" name="Straight Connector 98"/>
          <p:cNvCxnSpPr>
            <a:endCxn id="95" idx="2"/>
          </p:cNvCxnSpPr>
          <p:nvPr/>
        </p:nvCxnSpPr>
        <p:spPr>
          <a:xfrm flipV="1">
            <a:off x="5280111" y="2814671"/>
            <a:ext cx="0" cy="336200"/>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131" name="Group 130"/>
          <p:cNvGrpSpPr/>
          <p:nvPr/>
        </p:nvGrpSpPr>
        <p:grpSpPr>
          <a:xfrm>
            <a:off x="5185082" y="3157221"/>
            <a:ext cx="209140" cy="114299"/>
            <a:chOff x="4624712" y="3089276"/>
            <a:chExt cx="209140" cy="114299"/>
          </a:xfrm>
        </p:grpSpPr>
        <p:cxnSp>
          <p:nvCxnSpPr>
            <p:cNvPr id="132" name="Straight Connector 131"/>
            <p:cNvCxnSpPr/>
            <p:nvPr/>
          </p:nvCxnSpPr>
          <p:spPr>
            <a:xfrm>
              <a:off x="4686213" y="3203575"/>
              <a:ext cx="80963" cy="0"/>
            </a:xfrm>
            <a:prstGeom prst="line">
              <a:avLst/>
            </a:prstGeom>
            <a:ln>
              <a:solidFill>
                <a:srgbClr val="000C14"/>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4650496" y="3151188"/>
              <a:ext cx="157162" cy="0"/>
            </a:xfrm>
            <a:prstGeom prst="line">
              <a:avLst/>
            </a:prstGeom>
            <a:ln>
              <a:solidFill>
                <a:srgbClr val="000C14"/>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624712" y="3089276"/>
              <a:ext cx="209140" cy="0"/>
            </a:xfrm>
            <a:prstGeom prst="line">
              <a:avLst/>
            </a:prstGeom>
            <a:ln>
              <a:solidFill>
                <a:srgbClr val="000C14"/>
              </a:solidFill>
            </a:ln>
          </p:spPr>
          <p:style>
            <a:lnRef idx="1">
              <a:schemeClr val="accent1"/>
            </a:lnRef>
            <a:fillRef idx="0">
              <a:schemeClr val="accent1"/>
            </a:fillRef>
            <a:effectRef idx="0">
              <a:schemeClr val="accent1"/>
            </a:effectRef>
            <a:fontRef idx="minor">
              <a:schemeClr val="tx1"/>
            </a:fontRef>
          </p:style>
        </p:cxnSp>
      </p:grpSp>
      <p:cxnSp>
        <p:nvCxnSpPr>
          <p:cNvPr id="135" name="Straight Connector 134"/>
          <p:cNvCxnSpPr/>
          <p:nvPr/>
        </p:nvCxnSpPr>
        <p:spPr>
          <a:xfrm flipH="1">
            <a:off x="4764002" y="2974658"/>
            <a:ext cx="1025330" cy="0"/>
          </a:xfrm>
          <a:prstGeom prst="line">
            <a:avLst/>
          </a:prstGeom>
          <a:ln w="19050"/>
        </p:spPr>
        <p:style>
          <a:lnRef idx="2">
            <a:schemeClr val="accent1"/>
          </a:lnRef>
          <a:fillRef idx="0">
            <a:schemeClr val="accent1"/>
          </a:fillRef>
          <a:effectRef idx="1">
            <a:schemeClr val="accent1"/>
          </a:effectRef>
          <a:fontRef idx="minor">
            <a:schemeClr val="tx1"/>
          </a:fontRef>
        </p:style>
      </p:cxnSp>
      <p:sp>
        <p:nvSpPr>
          <p:cNvPr id="140" name="Flowchart: Connector 139"/>
          <p:cNvSpPr/>
          <p:nvPr/>
        </p:nvSpPr>
        <p:spPr>
          <a:xfrm>
            <a:off x="5246001" y="2940368"/>
            <a:ext cx="68580" cy="6858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4" name="Straight Arrow Connector 143"/>
          <p:cNvCxnSpPr/>
          <p:nvPr/>
        </p:nvCxnSpPr>
        <p:spPr>
          <a:xfrm>
            <a:off x="4643835" y="2561289"/>
            <a:ext cx="0" cy="263367"/>
          </a:xfrm>
          <a:prstGeom prst="straightConnector1">
            <a:avLst/>
          </a:prstGeom>
          <a:ln w="19050">
            <a:solidFill>
              <a:srgbClr val="000C14"/>
            </a:solidFill>
            <a:tailEnd type="arrow"/>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a:off x="5163424" y="2567639"/>
            <a:ext cx="0" cy="267193"/>
          </a:xfrm>
          <a:prstGeom prst="straightConnector1">
            <a:avLst/>
          </a:prstGeom>
          <a:ln w="19050">
            <a:solidFill>
              <a:srgbClr val="000C14"/>
            </a:solidFill>
            <a:tailEnd type="arrow"/>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a:off x="5669850" y="2570814"/>
            <a:ext cx="0" cy="262431"/>
          </a:xfrm>
          <a:prstGeom prst="straightConnector1">
            <a:avLst/>
          </a:prstGeom>
          <a:ln w="19050">
            <a:solidFill>
              <a:srgbClr val="000C14"/>
            </a:solidFill>
            <a:tailEnd type="arrow"/>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a:off x="6313340" y="1073867"/>
            <a:ext cx="356572" cy="0"/>
          </a:xfrm>
          <a:prstGeom prst="straightConnector1">
            <a:avLst/>
          </a:prstGeom>
          <a:ln w="19050">
            <a:solidFill>
              <a:srgbClr val="000C14"/>
            </a:solidFill>
            <a:tailEnd type="arrow"/>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6313340" y="1459267"/>
            <a:ext cx="356572" cy="0"/>
          </a:xfrm>
          <a:prstGeom prst="straightConnector1">
            <a:avLst/>
          </a:prstGeom>
          <a:ln w="19050">
            <a:solidFill>
              <a:srgbClr val="000C14"/>
            </a:solidFill>
            <a:tailEnd type="arrow"/>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a:off x="6313340" y="1838914"/>
            <a:ext cx="356572" cy="0"/>
          </a:xfrm>
          <a:prstGeom prst="straightConnector1">
            <a:avLst/>
          </a:prstGeom>
          <a:ln w="19050">
            <a:solidFill>
              <a:srgbClr val="000C14"/>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4231480" y="878083"/>
            <a:ext cx="272891" cy="256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241006" y="1289520"/>
            <a:ext cx="251460" cy="234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4221956" y="1657550"/>
            <a:ext cx="270510" cy="262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0" name="Straight Connector 39"/>
          <p:cNvCxnSpPr/>
          <p:nvPr/>
        </p:nvCxnSpPr>
        <p:spPr>
          <a:xfrm>
            <a:off x="1820917" y="1934646"/>
            <a:ext cx="2776948" cy="0"/>
          </a:xfrm>
          <a:prstGeom prst="line">
            <a:avLst/>
          </a:prstGeom>
        </p:spPr>
        <p:style>
          <a:lnRef idx="2">
            <a:schemeClr val="accent1"/>
          </a:lnRef>
          <a:fillRef idx="0">
            <a:schemeClr val="accent1"/>
          </a:fillRef>
          <a:effectRef idx="1">
            <a:schemeClr val="accent1"/>
          </a:effectRef>
          <a:fontRef idx="minor">
            <a:schemeClr val="tx1"/>
          </a:fontRef>
        </p:style>
      </p:cxnSp>
      <p:sp>
        <p:nvSpPr>
          <p:cNvPr id="85" name="Rounded Rectangle 84"/>
          <p:cNvSpPr/>
          <p:nvPr/>
        </p:nvSpPr>
        <p:spPr bwMode="auto">
          <a:xfrm>
            <a:off x="3994150" y="852366"/>
            <a:ext cx="2012951" cy="2497189"/>
          </a:xfrm>
          <a:prstGeom prst="roundRect">
            <a:avLst/>
          </a:prstGeom>
          <a:solidFill>
            <a:schemeClr val="tx1">
              <a:lumMod val="60000"/>
              <a:lumOff val="40000"/>
              <a:alpha val="2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3077" name="Picture 5"/>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6077299" y="874504"/>
            <a:ext cx="207547" cy="266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6058249" y="1230399"/>
            <a:ext cx="226597" cy="306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6077299" y="1642773"/>
            <a:ext cx="221835" cy="290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3" name="Straight Connector 42"/>
          <p:cNvCxnSpPr/>
          <p:nvPr/>
        </p:nvCxnSpPr>
        <p:spPr>
          <a:xfrm>
            <a:off x="4558944" y="1934646"/>
            <a:ext cx="277694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4558944" y="1548883"/>
            <a:ext cx="2776948" cy="0"/>
          </a:xfrm>
          <a:prstGeom prst="line">
            <a:avLst/>
          </a:prstGeom>
        </p:spPr>
        <p:style>
          <a:lnRef idx="2">
            <a:schemeClr val="accent1"/>
          </a:lnRef>
          <a:fillRef idx="0">
            <a:schemeClr val="accent1"/>
          </a:fillRef>
          <a:effectRef idx="1">
            <a:schemeClr val="accent1"/>
          </a:effectRef>
          <a:fontRef idx="minor">
            <a:schemeClr val="tx1"/>
          </a:fontRef>
        </p:style>
      </p:cxnSp>
      <p:pic>
        <p:nvPicPr>
          <p:cNvPr id="3083" name="Picture 11"/>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1883651" y="923925"/>
            <a:ext cx="214532" cy="198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1781996" y="1163121"/>
            <a:ext cx="2776948" cy="0"/>
          </a:xfrm>
          <a:prstGeom prst="line">
            <a:avLst/>
          </a:prstGeom>
        </p:spPr>
        <p:style>
          <a:lnRef idx="2">
            <a:schemeClr val="accent1"/>
          </a:lnRef>
          <a:fillRef idx="0">
            <a:schemeClr val="accent1"/>
          </a:fillRef>
          <a:effectRef idx="1">
            <a:schemeClr val="accent1"/>
          </a:effectRef>
          <a:fontRef idx="minor">
            <a:schemeClr val="tx1"/>
          </a:fontRef>
        </p:style>
      </p:cxnSp>
      <p:pic>
        <p:nvPicPr>
          <p:cNvPr id="3084" name="Picture 12"/>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1904510" y="1328215"/>
            <a:ext cx="188977" cy="196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5" name="Picture 13"/>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1883651" y="1695859"/>
            <a:ext cx="208376" cy="209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6" name="Picture 14"/>
          <p:cNvPicPr>
            <a:picLocks noChangeAspect="1" noChangeArrowheads="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7379585" y="923925"/>
            <a:ext cx="246106" cy="240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4" name="Straight Connector 43"/>
          <p:cNvCxnSpPr/>
          <p:nvPr/>
        </p:nvCxnSpPr>
        <p:spPr>
          <a:xfrm>
            <a:off x="7296971" y="1173717"/>
            <a:ext cx="1037404" cy="0"/>
          </a:xfrm>
          <a:prstGeom prst="line">
            <a:avLst/>
          </a:prstGeom>
        </p:spPr>
        <p:style>
          <a:lnRef idx="2">
            <a:schemeClr val="accent1"/>
          </a:lnRef>
          <a:fillRef idx="0">
            <a:schemeClr val="accent1"/>
          </a:fillRef>
          <a:effectRef idx="1">
            <a:schemeClr val="accent1"/>
          </a:effectRef>
          <a:fontRef idx="minor">
            <a:schemeClr val="tx1"/>
          </a:fontRef>
        </p:style>
      </p:cxnSp>
      <p:pic>
        <p:nvPicPr>
          <p:cNvPr id="3087" name="Picture 15"/>
          <p:cNvPicPr>
            <a:picLocks noChangeAspect="1"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7379585" y="1297735"/>
            <a:ext cx="227808" cy="250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5" name="Straight Connector 44"/>
          <p:cNvCxnSpPr/>
          <p:nvPr/>
        </p:nvCxnSpPr>
        <p:spPr>
          <a:xfrm>
            <a:off x="7335892" y="1559479"/>
            <a:ext cx="998483" cy="0"/>
          </a:xfrm>
          <a:prstGeom prst="line">
            <a:avLst/>
          </a:prstGeom>
        </p:spPr>
        <p:style>
          <a:lnRef idx="2">
            <a:schemeClr val="accent1"/>
          </a:lnRef>
          <a:fillRef idx="0">
            <a:schemeClr val="accent1"/>
          </a:fillRef>
          <a:effectRef idx="1">
            <a:schemeClr val="accent1"/>
          </a:effectRef>
          <a:fontRef idx="minor">
            <a:schemeClr val="tx1"/>
          </a:fontRef>
        </p:style>
      </p:cxnSp>
      <p:pic>
        <p:nvPicPr>
          <p:cNvPr id="3088" name="Picture 16"/>
          <p:cNvPicPr>
            <a:picLocks noChangeAspect="1"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7392264" y="1730095"/>
            <a:ext cx="202450" cy="214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6" name="Straight Connector 45"/>
          <p:cNvCxnSpPr/>
          <p:nvPr/>
        </p:nvCxnSpPr>
        <p:spPr>
          <a:xfrm>
            <a:off x="7345417" y="1945242"/>
            <a:ext cx="998483" cy="0"/>
          </a:xfrm>
          <a:prstGeom prst="line">
            <a:avLst/>
          </a:prstGeom>
        </p:spPr>
        <p:style>
          <a:lnRef idx="2">
            <a:schemeClr val="accent1"/>
          </a:lnRef>
          <a:fillRef idx="0">
            <a:schemeClr val="accent1"/>
          </a:fillRef>
          <a:effectRef idx="1">
            <a:schemeClr val="accent1"/>
          </a:effectRef>
          <a:fontRef idx="minor">
            <a:schemeClr val="tx1"/>
          </a:fontRef>
        </p:style>
      </p:cxnSp>
      <p:sp>
        <p:nvSpPr>
          <p:cNvPr id="182" name="Content Placeholder 1"/>
          <p:cNvSpPr>
            <a:spLocks noGrp="1"/>
          </p:cNvSpPr>
          <p:nvPr>
            <p:ph idx="1"/>
          </p:nvPr>
        </p:nvSpPr>
        <p:spPr>
          <a:xfrm>
            <a:off x="678900" y="3150111"/>
            <a:ext cx="7673930" cy="3188736"/>
          </a:xfrm>
        </p:spPr>
        <p:txBody>
          <a:bodyPr/>
          <a:lstStyle/>
          <a:p>
            <a:pPr marL="0" indent="0">
              <a:buNone/>
            </a:pPr>
            <a:r>
              <a:rPr lang="en-US" sz="2400" dirty="0" smtClean="0"/>
              <a:t>Auxiliary variables:</a:t>
            </a:r>
          </a:p>
          <a:p>
            <a:endParaRPr lang="en-US" sz="2400" dirty="0" smtClean="0"/>
          </a:p>
          <a:p>
            <a:endParaRPr lang="en-US" sz="2400" dirty="0"/>
          </a:p>
          <a:p>
            <a:pPr marL="0" indent="0">
              <a:buNone/>
            </a:pPr>
            <a:endParaRPr lang="en-US" sz="2400" dirty="0" smtClean="0"/>
          </a:p>
          <a:p>
            <a:pPr marL="0" indent="0">
              <a:buNone/>
            </a:pPr>
            <a:r>
              <a:rPr lang="en-US" sz="2400" dirty="0" smtClean="0"/>
              <a:t>Ohm’s law:</a:t>
            </a:r>
          </a:p>
          <a:p>
            <a:endParaRPr lang="en-US" sz="2400" dirty="0"/>
          </a:p>
          <a:p>
            <a:pPr marL="0" indent="0">
              <a:buNone/>
            </a:pPr>
            <a:r>
              <a:rPr lang="en-US" sz="2400" dirty="0" smtClean="0"/>
              <a:t>Power balance:</a:t>
            </a:r>
            <a:endParaRPr lang="en-US" sz="2400" dirty="0"/>
          </a:p>
        </p:txBody>
      </p:sp>
      <p:pic>
        <p:nvPicPr>
          <p:cNvPr id="3089" name="Picture 17"/>
          <p:cNvPicPr>
            <a:picLocks noChangeAspect="1"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6171547" y="2023099"/>
            <a:ext cx="1029334" cy="33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3" name="Object 72"/>
          <p:cNvGraphicFramePr>
            <a:graphicFrameLocks noChangeAspect="1"/>
          </p:cNvGraphicFramePr>
          <p:nvPr>
            <p:extLst>
              <p:ext uri="{D42A27DB-BD31-4B8C-83A1-F6EECF244321}">
                <p14:modId xmlns:p14="http://schemas.microsoft.com/office/powerpoint/2010/main" val="3902653823"/>
              </p:ext>
            </p:extLst>
          </p:nvPr>
        </p:nvGraphicFramePr>
        <p:xfrm>
          <a:off x="1371600" y="3645142"/>
          <a:ext cx="3884613" cy="982724"/>
        </p:xfrm>
        <a:graphic>
          <a:graphicData uri="http://schemas.openxmlformats.org/presentationml/2006/ole">
            <mc:AlternateContent xmlns:mc="http://schemas.openxmlformats.org/markup-compatibility/2006">
              <mc:Choice xmlns:v="urn:schemas-microsoft-com:vml" Requires="v">
                <p:oleObj spid="_x0000_s14653" name="Equation" r:id="rId20" imgW="1943100" imgH="520700" progId="Equation.3">
                  <p:embed/>
                </p:oleObj>
              </mc:Choice>
              <mc:Fallback>
                <p:oleObj name="Equation" r:id="rId20" imgW="1943100" imgH="520700" progId="Equation.3">
                  <p:embed/>
                  <p:pic>
                    <p:nvPicPr>
                      <p:cNvPr id="0" name=""/>
                      <p:cNvPicPr/>
                      <p:nvPr/>
                    </p:nvPicPr>
                    <p:blipFill>
                      <a:blip r:embed="rId21"/>
                      <a:stretch>
                        <a:fillRect/>
                      </a:stretch>
                    </p:blipFill>
                    <p:spPr>
                      <a:xfrm>
                        <a:off x="1371600" y="3645142"/>
                        <a:ext cx="3884613" cy="982724"/>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BFM: 3phase (wye)</a:t>
            </a:r>
            <a:endParaRPr lang="en-US" dirty="0"/>
          </a:p>
        </p:txBody>
      </p:sp>
      <p:graphicFrame>
        <p:nvGraphicFramePr>
          <p:cNvPr id="79" name="Object 78"/>
          <p:cNvGraphicFramePr>
            <a:graphicFrameLocks noChangeAspect="1"/>
          </p:cNvGraphicFramePr>
          <p:nvPr>
            <p:extLst>
              <p:ext uri="{D42A27DB-BD31-4B8C-83A1-F6EECF244321}">
                <p14:modId xmlns:p14="http://schemas.microsoft.com/office/powerpoint/2010/main" val="2100489221"/>
              </p:ext>
            </p:extLst>
          </p:nvPr>
        </p:nvGraphicFramePr>
        <p:xfrm>
          <a:off x="6400800" y="3699365"/>
          <a:ext cx="2636838" cy="960503"/>
        </p:xfrm>
        <a:graphic>
          <a:graphicData uri="http://schemas.openxmlformats.org/presentationml/2006/ole">
            <mc:AlternateContent xmlns:mc="http://schemas.openxmlformats.org/markup-compatibility/2006">
              <mc:Choice xmlns:v="urn:schemas-microsoft-com:vml" Requires="v">
                <p:oleObj spid="_x0000_s14654" name="Equation" r:id="rId22" imgW="1346200" imgH="520700" progId="Equation.3">
                  <p:embed/>
                </p:oleObj>
              </mc:Choice>
              <mc:Fallback>
                <p:oleObj name="Equation" r:id="rId22" imgW="1346200" imgH="520700" progId="Equation.3">
                  <p:embed/>
                  <p:pic>
                    <p:nvPicPr>
                      <p:cNvPr id="0" name=""/>
                      <p:cNvPicPr/>
                      <p:nvPr/>
                    </p:nvPicPr>
                    <p:blipFill>
                      <a:blip r:embed="rId23"/>
                      <a:stretch>
                        <a:fillRect/>
                      </a:stretch>
                    </p:blipFill>
                    <p:spPr>
                      <a:xfrm>
                        <a:off x="6400800" y="3699365"/>
                        <a:ext cx="2636838" cy="960503"/>
                      </a:xfrm>
                      <a:prstGeom prst="rect">
                        <a:avLst/>
                      </a:prstGeom>
                      <a:solidFill>
                        <a:srgbClr val="F6E0AE"/>
                      </a:solidFill>
                      <a:ln>
                        <a:solidFill>
                          <a:srgbClr val="0000FF"/>
                        </a:solidFill>
                      </a:ln>
                    </p:spPr>
                  </p:pic>
                </p:oleObj>
              </mc:Fallback>
            </mc:AlternateContent>
          </a:graphicData>
        </a:graphic>
      </p:graphicFrame>
      <p:sp>
        <p:nvSpPr>
          <p:cNvPr id="80" name="TextBox 79"/>
          <p:cNvSpPr txBox="1"/>
          <p:nvPr/>
        </p:nvSpPr>
        <p:spPr>
          <a:xfrm>
            <a:off x="6627650" y="4659868"/>
            <a:ext cx="2211550" cy="369332"/>
          </a:xfrm>
          <a:prstGeom prst="rect">
            <a:avLst/>
          </a:prstGeom>
          <a:noFill/>
        </p:spPr>
        <p:txBody>
          <a:bodyPr wrap="none" rtlCol="0">
            <a:spAutoFit/>
          </a:bodyPr>
          <a:lstStyle/>
          <a:p>
            <a:r>
              <a:rPr lang="en-US" dirty="0" smtClean="0">
                <a:solidFill>
                  <a:srgbClr val="0000FF"/>
                </a:solidFill>
              </a:rPr>
              <a:t>3x3 rank-1 matrices</a:t>
            </a:r>
            <a:endParaRPr lang="en-US" dirty="0">
              <a:solidFill>
                <a:srgbClr val="0000FF"/>
              </a:solidFill>
            </a:endParaRPr>
          </a:p>
        </p:txBody>
      </p:sp>
    </p:spTree>
    <p:extLst>
      <p:ext uri="{BB962C8B-B14F-4D97-AF65-F5344CB8AC3E}">
        <p14:creationId xmlns:p14="http://schemas.microsoft.com/office/powerpoint/2010/main" val="35282657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dissolve">
                                      <p:cBhvr>
                                        <p:cTn id="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304171" y="2352962"/>
            <a:ext cx="325444" cy="227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1" name="Picture 9"/>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889500" y="2313667"/>
            <a:ext cx="314478" cy="247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2" name="Picture 10"/>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399974" y="2326958"/>
            <a:ext cx="337812" cy="223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2" name="Straight Connector 31"/>
          <p:cNvCxnSpPr/>
          <p:nvPr/>
        </p:nvCxnSpPr>
        <p:spPr>
          <a:xfrm flipV="1">
            <a:off x="1820917" y="1001661"/>
            <a:ext cx="0" cy="1243091"/>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558944" y="1001661"/>
            <a:ext cx="0" cy="1270052"/>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57" idx="0"/>
            <a:endCxn id="62" idx="4"/>
          </p:cNvCxnSpPr>
          <p:nvPr/>
        </p:nvCxnSpPr>
        <p:spPr>
          <a:xfrm flipH="1" flipV="1">
            <a:off x="4729712" y="1202709"/>
            <a:ext cx="634" cy="295571"/>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316021" y="1028623"/>
            <a:ext cx="0" cy="1216129"/>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1820917" y="1548883"/>
            <a:ext cx="277694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520023" y="1163121"/>
            <a:ext cx="277694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822434" y="1163121"/>
            <a:ext cx="998483" cy="10596"/>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2434" y="1548883"/>
            <a:ext cx="99848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822434" y="1934646"/>
            <a:ext cx="99848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8686800" y="1439500"/>
            <a:ext cx="0" cy="326581"/>
          </a:xfrm>
          <a:prstGeom prst="line">
            <a:avLst/>
          </a:prstGeom>
          <a:ln w="60325" cmpd="sng">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387886" y="1423398"/>
            <a:ext cx="0" cy="326581"/>
          </a:xfrm>
          <a:prstGeom prst="line">
            <a:avLst/>
          </a:prstGeom>
          <a:ln w="60325" cmpd="sng">
            <a:prstDash val="sysDot"/>
          </a:ln>
        </p:spPr>
        <p:style>
          <a:lnRef idx="2">
            <a:schemeClr val="accent1"/>
          </a:lnRef>
          <a:fillRef idx="0">
            <a:schemeClr val="accent1"/>
          </a:fillRef>
          <a:effectRef idx="1">
            <a:schemeClr val="accent1"/>
          </a:effectRef>
          <a:fontRef idx="minor">
            <a:schemeClr val="tx1"/>
          </a:fontRef>
        </p:style>
      </p:cxnSp>
      <p:sp>
        <p:nvSpPr>
          <p:cNvPr id="57" name="Freeform 56"/>
          <p:cNvSpPr/>
          <p:nvPr/>
        </p:nvSpPr>
        <p:spPr>
          <a:xfrm>
            <a:off x="4730346" y="1498280"/>
            <a:ext cx="99561" cy="163290"/>
          </a:xfrm>
          <a:custGeom>
            <a:avLst/>
            <a:gdLst>
              <a:gd name="connsiteX0" fmla="*/ 0 w 150997"/>
              <a:gd name="connsiteY0" fmla="*/ 0 h 247650"/>
              <a:gd name="connsiteX1" fmla="*/ 123825 w 150997"/>
              <a:gd name="connsiteY1" fmla="*/ 57150 h 247650"/>
              <a:gd name="connsiteX2" fmla="*/ 142875 w 150997"/>
              <a:gd name="connsiteY2" fmla="*/ 171450 h 247650"/>
              <a:gd name="connsiteX3" fmla="*/ 19050 w 150997"/>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150997" h="247650">
                <a:moveTo>
                  <a:pt x="0" y="0"/>
                </a:moveTo>
                <a:cubicBezTo>
                  <a:pt x="50006" y="14287"/>
                  <a:pt x="100013" y="28575"/>
                  <a:pt x="123825" y="57150"/>
                </a:cubicBezTo>
                <a:cubicBezTo>
                  <a:pt x="147637" y="85725"/>
                  <a:pt x="160337" y="139700"/>
                  <a:pt x="142875" y="171450"/>
                </a:cubicBezTo>
                <a:cubicBezTo>
                  <a:pt x="125413" y="203200"/>
                  <a:pt x="72231" y="225425"/>
                  <a:pt x="19050" y="247650"/>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4743047" y="1863597"/>
            <a:ext cx="99561" cy="163290"/>
          </a:xfrm>
          <a:custGeom>
            <a:avLst/>
            <a:gdLst>
              <a:gd name="connsiteX0" fmla="*/ 0 w 150997"/>
              <a:gd name="connsiteY0" fmla="*/ 0 h 247650"/>
              <a:gd name="connsiteX1" fmla="*/ 123825 w 150997"/>
              <a:gd name="connsiteY1" fmla="*/ 57150 h 247650"/>
              <a:gd name="connsiteX2" fmla="*/ 142875 w 150997"/>
              <a:gd name="connsiteY2" fmla="*/ 171450 h 247650"/>
              <a:gd name="connsiteX3" fmla="*/ 19050 w 150997"/>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150997" h="247650">
                <a:moveTo>
                  <a:pt x="0" y="0"/>
                </a:moveTo>
                <a:cubicBezTo>
                  <a:pt x="50006" y="14287"/>
                  <a:pt x="100013" y="28575"/>
                  <a:pt x="123825" y="57150"/>
                </a:cubicBezTo>
                <a:cubicBezTo>
                  <a:pt x="147637" y="85725"/>
                  <a:pt x="160337" y="139700"/>
                  <a:pt x="142875" y="171450"/>
                </a:cubicBezTo>
                <a:cubicBezTo>
                  <a:pt x="125413" y="203200"/>
                  <a:pt x="72231" y="225425"/>
                  <a:pt x="19050" y="247650"/>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5267550" y="1863597"/>
            <a:ext cx="99561" cy="163290"/>
          </a:xfrm>
          <a:custGeom>
            <a:avLst/>
            <a:gdLst>
              <a:gd name="connsiteX0" fmla="*/ 0 w 150997"/>
              <a:gd name="connsiteY0" fmla="*/ 0 h 247650"/>
              <a:gd name="connsiteX1" fmla="*/ 123825 w 150997"/>
              <a:gd name="connsiteY1" fmla="*/ 57150 h 247650"/>
              <a:gd name="connsiteX2" fmla="*/ 142875 w 150997"/>
              <a:gd name="connsiteY2" fmla="*/ 171450 h 247650"/>
              <a:gd name="connsiteX3" fmla="*/ 19050 w 150997"/>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150997" h="247650">
                <a:moveTo>
                  <a:pt x="0" y="0"/>
                </a:moveTo>
                <a:cubicBezTo>
                  <a:pt x="50006" y="14287"/>
                  <a:pt x="100013" y="28575"/>
                  <a:pt x="123825" y="57150"/>
                </a:cubicBezTo>
                <a:cubicBezTo>
                  <a:pt x="147637" y="85725"/>
                  <a:pt x="160337" y="139700"/>
                  <a:pt x="142875" y="171450"/>
                </a:cubicBezTo>
                <a:cubicBezTo>
                  <a:pt x="125413" y="203200"/>
                  <a:pt x="72231" y="225425"/>
                  <a:pt x="19050" y="247650"/>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p:cNvSpPr/>
          <p:nvPr/>
        </p:nvSpPr>
        <p:spPr>
          <a:xfrm>
            <a:off x="5232875" y="1506678"/>
            <a:ext cx="68580" cy="6858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4695422" y="1134129"/>
            <a:ext cx="68580" cy="6858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5755042" y="1907976"/>
            <a:ext cx="68580" cy="6858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a:stCxn id="58" idx="0"/>
            <a:endCxn id="57" idx="3"/>
          </p:cNvCxnSpPr>
          <p:nvPr/>
        </p:nvCxnSpPr>
        <p:spPr>
          <a:xfrm flipH="1" flipV="1">
            <a:off x="4742907" y="1661570"/>
            <a:ext cx="140" cy="202027"/>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59" idx="0"/>
            <a:endCxn id="61" idx="4"/>
          </p:cNvCxnSpPr>
          <p:nvPr/>
        </p:nvCxnSpPr>
        <p:spPr>
          <a:xfrm flipH="1" flipV="1">
            <a:off x="5267165" y="1575258"/>
            <a:ext cx="385" cy="288339"/>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74" name="Straight Connector 73"/>
          <p:cNvCxnSpPr>
            <a:endCxn id="63" idx="4"/>
          </p:cNvCxnSpPr>
          <p:nvPr/>
        </p:nvCxnSpPr>
        <p:spPr>
          <a:xfrm flipV="1">
            <a:off x="5789332" y="1976556"/>
            <a:ext cx="0" cy="350402"/>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77" name="Straight Connector 76"/>
          <p:cNvCxnSpPr>
            <a:stCxn id="94" idx="0"/>
            <a:endCxn id="58" idx="3"/>
          </p:cNvCxnSpPr>
          <p:nvPr/>
        </p:nvCxnSpPr>
        <p:spPr>
          <a:xfrm flipH="1" flipV="1">
            <a:off x="4755608" y="2026887"/>
            <a:ext cx="8394" cy="300071"/>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82" name="Straight Connector 81"/>
          <p:cNvCxnSpPr>
            <a:stCxn id="95" idx="0"/>
            <a:endCxn id="59" idx="3"/>
          </p:cNvCxnSpPr>
          <p:nvPr/>
        </p:nvCxnSpPr>
        <p:spPr>
          <a:xfrm flipV="1">
            <a:off x="5280111" y="2026887"/>
            <a:ext cx="0" cy="300071"/>
          </a:xfrm>
          <a:prstGeom prst="line">
            <a:avLst/>
          </a:prstGeom>
          <a:ln w="19050"/>
        </p:spPr>
        <p:style>
          <a:lnRef idx="2">
            <a:schemeClr val="accent1"/>
          </a:lnRef>
          <a:fillRef idx="0">
            <a:schemeClr val="accent1"/>
          </a:fillRef>
          <a:effectRef idx="1">
            <a:schemeClr val="accent1"/>
          </a:effectRef>
          <a:fontRef idx="minor">
            <a:schemeClr val="tx1"/>
          </a:fontRef>
        </p:style>
      </p:cxnSp>
      <p:sp>
        <p:nvSpPr>
          <p:cNvPr id="94" name="Rectangle 93"/>
          <p:cNvSpPr/>
          <p:nvPr/>
        </p:nvSpPr>
        <p:spPr>
          <a:xfrm>
            <a:off x="4706852" y="2326958"/>
            <a:ext cx="114300" cy="48771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222961" y="2326958"/>
            <a:ext cx="114300" cy="48771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5732182" y="2317433"/>
            <a:ext cx="114300" cy="48771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p:cNvCxnSpPr>
            <a:endCxn id="96" idx="2"/>
          </p:cNvCxnSpPr>
          <p:nvPr/>
        </p:nvCxnSpPr>
        <p:spPr>
          <a:xfrm flipV="1">
            <a:off x="5789332" y="2805146"/>
            <a:ext cx="0" cy="169512"/>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98" name="Straight Connector 97"/>
          <p:cNvCxnSpPr>
            <a:endCxn id="94" idx="2"/>
          </p:cNvCxnSpPr>
          <p:nvPr/>
        </p:nvCxnSpPr>
        <p:spPr>
          <a:xfrm flipV="1">
            <a:off x="4764002" y="2814671"/>
            <a:ext cx="0" cy="159987"/>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99" name="Straight Connector 98"/>
          <p:cNvCxnSpPr>
            <a:endCxn id="95" idx="2"/>
          </p:cNvCxnSpPr>
          <p:nvPr/>
        </p:nvCxnSpPr>
        <p:spPr>
          <a:xfrm flipV="1">
            <a:off x="5280111" y="2814671"/>
            <a:ext cx="0" cy="336200"/>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131" name="Group 130"/>
          <p:cNvGrpSpPr/>
          <p:nvPr/>
        </p:nvGrpSpPr>
        <p:grpSpPr>
          <a:xfrm>
            <a:off x="5185082" y="3157221"/>
            <a:ext cx="209140" cy="114299"/>
            <a:chOff x="4624712" y="3089276"/>
            <a:chExt cx="209140" cy="114299"/>
          </a:xfrm>
        </p:grpSpPr>
        <p:cxnSp>
          <p:nvCxnSpPr>
            <p:cNvPr id="132" name="Straight Connector 131"/>
            <p:cNvCxnSpPr/>
            <p:nvPr/>
          </p:nvCxnSpPr>
          <p:spPr>
            <a:xfrm>
              <a:off x="4686213" y="3203575"/>
              <a:ext cx="80963" cy="0"/>
            </a:xfrm>
            <a:prstGeom prst="line">
              <a:avLst/>
            </a:prstGeom>
            <a:ln>
              <a:solidFill>
                <a:srgbClr val="000C14"/>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4650496" y="3151188"/>
              <a:ext cx="157162" cy="0"/>
            </a:xfrm>
            <a:prstGeom prst="line">
              <a:avLst/>
            </a:prstGeom>
            <a:ln>
              <a:solidFill>
                <a:srgbClr val="000C14"/>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624712" y="3089276"/>
              <a:ext cx="209140" cy="0"/>
            </a:xfrm>
            <a:prstGeom prst="line">
              <a:avLst/>
            </a:prstGeom>
            <a:ln>
              <a:solidFill>
                <a:srgbClr val="000C14"/>
              </a:solidFill>
            </a:ln>
          </p:spPr>
          <p:style>
            <a:lnRef idx="1">
              <a:schemeClr val="accent1"/>
            </a:lnRef>
            <a:fillRef idx="0">
              <a:schemeClr val="accent1"/>
            </a:fillRef>
            <a:effectRef idx="0">
              <a:schemeClr val="accent1"/>
            </a:effectRef>
            <a:fontRef idx="minor">
              <a:schemeClr val="tx1"/>
            </a:fontRef>
          </p:style>
        </p:cxnSp>
      </p:grpSp>
      <p:cxnSp>
        <p:nvCxnSpPr>
          <p:cNvPr id="135" name="Straight Connector 134"/>
          <p:cNvCxnSpPr/>
          <p:nvPr/>
        </p:nvCxnSpPr>
        <p:spPr>
          <a:xfrm flipH="1">
            <a:off x="4764002" y="2974658"/>
            <a:ext cx="1025330" cy="0"/>
          </a:xfrm>
          <a:prstGeom prst="line">
            <a:avLst/>
          </a:prstGeom>
          <a:ln w="19050"/>
        </p:spPr>
        <p:style>
          <a:lnRef idx="2">
            <a:schemeClr val="accent1"/>
          </a:lnRef>
          <a:fillRef idx="0">
            <a:schemeClr val="accent1"/>
          </a:fillRef>
          <a:effectRef idx="1">
            <a:schemeClr val="accent1"/>
          </a:effectRef>
          <a:fontRef idx="minor">
            <a:schemeClr val="tx1"/>
          </a:fontRef>
        </p:style>
      </p:cxnSp>
      <p:sp>
        <p:nvSpPr>
          <p:cNvPr id="140" name="Flowchart: Connector 139"/>
          <p:cNvSpPr/>
          <p:nvPr/>
        </p:nvSpPr>
        <p:spPr>
          <a:xfrm>
            <a:off x="5246001" y="2940368"/>
            <a:ext cx="68580" cy="6858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4" name="Straight Arrow Connector 143"/>
          <p:cNvCxnSpPr/>
          <p:nvPr/>
        </p:nvCxnSpPr>
        <p:spPr>
          <a:xfrm>
            <a:off x="4643835" y="2561289"/>
            <a:ext cx="0" cy="263367"/>
          </a:xfrm>
          <a:prstGeom prst="straightConnector1">
            <a:avLst/>
          </a:prstGeom>
          <a:ln w="19050">
            <a:solidFill>
              <a:srgbClr val="000C14"/>
            </a:solidFill>
            <a:tailEnd type="arrow"/>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a:off x="5163424" y="2567639"/>
            <a:ext cx="0" cy="267193"/>
          </a:xfrm>
          <a:prstGeom prst="straightConnector1">
            <a:avLst/>
          </a:prstGeom>
          <a:ln w="19050">
            <a:solidFill>
              <a:srgbClr val="000C14"/>
            </a:solidFill>
            <a:tailEnd type="arrow"/>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a:off x="5669850" y="2570814"/>
            <a:ext cx="0" cy="262431"/>
          </a:xfrm>
          <a:prstGeom prst="straightConnector1">
            <a:avLst/>
          </a:prstGeom>
          <a:ln w="19050">
            <a:solidFill>
              <a:srgbClr val="000C14"/>
            </a:solidFill>
            <a:tailEnd type="arrow"/>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a:off x="6313340" y="1073867"/>
            <a:ext cx="356572" cy="0"/>
          </a:xfrm>
          <a:prstGeom prst="straightConnector1">
            <a:avLst/>
          </a:prstGeom>
          <a:ln w="19050">
            <a:solidFill>
              <a:srgbClr val="000C14"/>
            </a:solidFill>
            <a:tailEnd type="arrow"/>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6313340" y="1459267"/>
            <a:ext cx="356572" cy="0"/>
          </a:xfrm>
          <a:prstGeom prst="straightConnector1">
            <a:avLst/>
          </a:prstGeom>
          <a:ln w="19050">
            <a:solidFill>
              <a:srgbClr val="000C14"/>
            </a:solidFill>
            <a:tailEnd type="arrow"/>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a:off x="6313340" y="1838914"/>
            <a:ext cx="356572" cy="0"/>
          </a:xfrm>
          <a:prstGeom prst="straightConnector1">
            <a:avLst/>
          </a:prstGeom>
          <a:ln w="19050">
            <a:solidFill>
              <a:srgbClr val="000C14"/>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4231480" y="878083"/>
            <a:ext cx="272891" cy="256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241006" y="1289520"/>
            <a:ext cx="251460" cy="234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4221956" y="1657550"/>
            <a:ext cx="270510" cy="262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0" name="Straight Connector 39"/>
          <p:cNvCxnSpPr/>
          <p:nvPr/>
        </p:nvCxnSpPr>
        <p:spPr>
          <a:xfrm>
            <a:off x="1820917" y="1934646"/>
            <a:ext cx="2776948" cy="0"/>
          </a:xfrm>
          <a:prstGeom prst="line">
            <a:avLst/>
          </a:prstGeom>
        </p:spPr>
        <p:style>
          <a:lnRef idx="2">
            <a:schemeClr val="accent1"/>
          </a:lnRef>
          <a:fillRef idx="0">
            <a:schemeClr val="accent1"/>
          </a:fillRef>
          <a:effectRef idx="1">
            <a:schemeClr val="accent1"/>
          </a:effectRef>
          <a:fontRef idx="minor">
            <a:schemeClr val="tx1"/>
          </a:fontRef>
        </p:style>
      </p:cxnSp>
      <p:sp>
        <p:nvSpPr>
          <p:cNvPr id="85" name="Rounded Rectangle 84"/>
          <p:cNvSpPr/>
          <p:nvPr/>
        </p:nvSpPr>
        <p:spPr bwMode="auto">
          <a:xfrm>
            <a:off x="3994150" y="852366"/>
            <a:ext cx="2012951" cy="2497189"/>
          </a:xfrm>
          <a:prstGeom prst="roundRect">
            <a:avLst/>
          </a:prstGeom>
          <a:solidFill>
            <a:schemeClr val="tx1">
              <a:lumMod val="60000"/>
              <a:lumOff val="40000"/>
              <a:alpha val="2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3077" name="Picture 5"/>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6077299" y="874504"/>
            <a:ext cx="207547" cy="266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6058249" y="1230399"/>
            <a:ext cx="226597" cy="306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6077299" y="1642773"/>
            <a:ext cx="221835" cy="290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3" name="Straight Connector 42"/>
          <p:cNvCxnSpPr/>
          <p:nvPr/>
        </p:nvCxnSpPr>
        <p:spPr>
          <a:xfrm>
            <a:off x="4558944" y="1934646"/>
            <a:ext cx="277694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4558944" y="1548883"/>
            <a:ext cx="2776948" cy="0"/>
          </a:xfrm>
          <a:prstGeom prst="line">
            <a:avLst/>
          </a:prstGeom>
        </p:spPr>
        <p:style>
          <a:lnRef idx="2">
            <a:schemeClr val="accent1"/>
          </a:lnRef>
          <a:fillRef idx="0">
            <a:schemeClr val="accent1"/>
          </a:fillRef>
          <a:effectRef idx="1">
            <a:schemeClr val="accent1"/>
          </a:effectRef>
          <a:fontRef idx="minor">
            <a:schemeClr val="tx1"/>
          </a:fontRef>
        </p:style>
      </p:cxnSp>
      <p:pic>
        <p:nvPicPr>
          <p:cNvPr id="3083" name="Picture 11"/>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1883651" y="923925"/>
            <a:ext cx="214532" cy="198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1781996" y="1163121"/>
            <a:ext cx="2776948" cy="0"/>
          </a:xfrm>
          <a:prstGeom prst="line">
            <a:avLst/>
          </a:prstGeom>
        </p:spPr>
        <p:style>
          <a:lnRef idx="2">
            <a:schemeClr val="accent1"/>
          </a:lnRef>
          <a:fillRef idx="0">
            <a:schemeClr val="accent1"/>
          </a:fillRef>
          <a:effectRef idx="1">
            <a:schemeClr val="accent1"/>
          </a:effectRef>
          <a:fontRef idx="minor">
            <a:schemeClr val="tx1"/>
          </a:fontRef>
        </p:style>
      </p:cxnSp>
      <p:pic>
        <p:nvPicPr>
          <p:cNvPr id="3084" name="Picture 12"/>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1904510" y="1328215"/>
            <a:ext cx="188977" cy="196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5" name="Picture 13"/>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1883651" y="1695859"/>
            <a:ext cx="208376" cy="209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6" name="Picture 14"/>
          <p:cNvPicPr>
            <a:picLocks noChangeAspect="1" noChangeArrowheads="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7379585" y="923925"/>
            <a:ext cx="246106" cy="240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4" name="Straight Connector 43"/>
          <p:cNvCxnSpPr/>
          <p:nvPr/>
        </p:nvCxnSpPr>
        <p:spPr>
          <a:xfrm>
            <a:off x="7296971" y="1173717"/>
            <a:ext cx="1037404" cy="0"/>
          </a:xfrm>
          <a:prstGeom prst="line">
            <a:avLst/>
          </a:prstGeom>
        </p:spPr>
        <p:style>
          <a:lnRef idx="2">
            <a:schemeClr val="accent1"/>
          </a:lnRef>
          <a:fillRef idx="0">
            <a:schemeClr val="accent1"/>
          </a:fillRef>
          <a:effectRef idx="1">
            <a:schemeClr val="accent1"/>
          </a:effectRef>
          <a:fontRef idx="minor">
            <a:schemeClr val="tx1"/>
          </a:fontRef>
        </p:style>
      </p:cxnSp>
      <p:pic>
        <p:nvPicPr>
          <p:cNvPr id="3087" name="Picture 15"/>
          <p:cNvPicPr>
            <a:picLocks noChangeAspect="1"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7379585" y="1297735"/>
            <a:ext cx="227808" cy="250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5" name="Straight Connector 44"/>
          <p:cNvCxnSpPr/>
          <p:nvPr/>
        </p:nvCxnSpPr>
        <p:spPr>
          <a:xfrm>
            <a:off x="7335892" y="1559479"/>
            <a:ext cx="998483" cy="0"/>
          </a:xfrm>
          <a:prstGeom prst="line">
            <a:avLst/>
          </a:prstGeom>
        </p:spPr>
        <p:style>
          <a:lnRef idx="2">
            <a:schemeClr val="accent1"/>
          </a:lnRef>
          <a:fillRef idx="0">
            <a:schemeClr val="accent1"/>
          </a:fillRef>
          <a:effectRef idx="1">
            <a:schemeClr val="accent1"/>
          </a:effectRef>
          <a:fontRef idx="minor">
            <a:schemeClr val="tx1"/>
          </a:fontRef>
        </p:style>
      </p:cxnSp>
      <p:pic>
        <p:nvPicPr>
          <p:cNvPr id="3088" name="Picture 16"/>
          <p:cNvPicPr>
            <a:picLocks noChangeAspect="1"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7392264" y="1730095"/>
            <a:ext cx="202450" cy="214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6" name="Straight Connector 45"/>
          <p:cNvCxnSpPr/>
          <p:nvPr/>
        </p:nvCxnSpPr>
        <p:spPr>
          <a:xfrm>
            <a:off x="7345417" y="1945242"/>
            <a:ext cx="998483" cy="0"/>
          </a:xfrm>
          <a:prstGeom prst="line">
            <a:avLst/>
          </a:prstGeom>
        </p:spPr>
        <p:style>
          <a:lnRef idx="2">
            <a:schemeClr val="accent1"/>
          </a:lnRef>
          <a:fillRef idx="0">
            <a:schemeClr val="accent1"/>
          </a:fillRef>
          <a:effectRef idx="1">
            <a:schemeClr val="accent1"/>
          </a:effectRef>
          <a:fontRef idx="minor">
            <a:schemeClr val="tx1"/>
          </a:fontRef>
        </p:style>
      </p:cxnSp>
      <p:sp>
        <p:nvSpPr>
          <p:cNvPr id="182" name="Content Placeholder 1"/>
          <p:cNvSpPr>
            <a:spLocks noGrp="1"/>
          </p:cNvSpPr>
          <p:nvPr>
            <p:ph idx="1"/>
          </p:nvPr>
        </p:nvSpPr>
        <p:spPr>
          <a:xfrm>
            <a:off x="678900" y="3150111"/>
            <a:ext cx="7673930" cy="3188736"/>
          </a:xfrm>
        </p:spPr>
        <p:txBody>
          <a:bodyPr/>
          <a:lstStyle/>
          <a:p>
            <a:pPr marL="0" indent="0">
              <a:buNone/>
            </a:pPr>
            <a:r>
              <a:rPr lang="en-US" sz="2400" dirty="0" smtClean="0"/>
              <a:t>Auxiliary variables:</a:t>
            </a:r>
          </a:p>
          <a:p>
            <a:endParaRPr lang="en-US" sz="2400" dirty="0" smtClean="0"/>
          </a:p>
          <a:p>
            <a:endParaRPr lang="en-US" sz="2400" dirty="0"/>
          </a:p>
          <a:p>
            <a:pPr marL="0" indent="0">
              <a:buNone/>
            </a:pPr>
            <a:endParaRPr lang="en-US" sz="2400" dirty="0" smtClean="0"/>
          </a:p>
          <a:p>
            <a:pPr marL="0" indent="0">
              <a:buNone/>
            </a:pPr>
            <a:r>
              <a:rPr lang="en-US" sz="2400" dirty="0" smtClean="0"/>
              <a:t>Ohm’s law:</a:t>
            </a:r>
          </a:p>
          <a:p>
            <a:endParaRPr lang="en-US" sz="2400" dirty="0"/>
          </a:p>
          <a:p>
            <a:pPr marL="0" indent="0">
              <a:buNone/>
            </a:pPr>
            <a:r>
              <a:rPr lang="en-US" sz="2400" dirty="0" smtClean="0"/>
              <a:t>Power balance:</a:t>
            </a:r>
            <a:endParaRPr lang="en-US" sz="2400" dirty="0"/>
          </a:p>
        </p:txBody>
      </p:sp>
      <p:pic>
        <p:nvPicPr>
          <p:cNvPr id="3089" name="Picture 17"/>
          <p:cNvPicPr>
            <a:picLocks noChangeAspect="1"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6171547" y="2023099"/>
            <a:ext cx="1029334" cy="33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91" name="Picture 19"/>
          <p:cNvPicPr>
            <a:picLocks noChangeAspect="1" noChangeArrowheads="1"/>
          </p:cNvPicPr>
          <p:nvPr/>
        </p:nvPicPr>
        <p:blipFill>
          <a:blip r:embed="rId20" cstate="email">
            <a:extLst>
              <a:ext uri="{28A0092B-C50C-407E-A947-70E740481C1C}">
                <a14:useLocalDpi xmlns:a14="http://schemas.microsoft.com/office/drawing/2010/main" val="0"/>
              </a:ext>
            </a:extLst>
          </a:blip>
          <a:srcRect/>
          <a:stretch>
            <a:fillRect/>
          </a:stretch>
        </p:blipFill>
        <p:spPr bwMode="auto">
          <a:xfrm>
            <a:off x="1293037" y="5334000"/>
            <a:ext cx="4269563" cy="391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92" name="Picture 20"/>
          <p:cNvPicPr>
            <a:picLocks noChangeAspect="1" noChangeArrowheads="1"/>
          </p:cNvPicPr>
          <p:nvPr/>
        </p:nvPicPr>
        <p:blipFill>
          <a:blip r:embed="rId21" cstate="email">
            <a:extLst>
              <a:ext uri="{28A0092B-C50C-407E-A947-70E740481C1C}">
                <a14:useLocalDpi xmlns:a14="http://schemas.microsoft.com/office/drawing/2010/main" val="0"/>
              </a:ext>
            </a:extLst>
          </a:blip>
          <a:srcRect/>
          <a:stretch>
            <a:fillRect/>
          </a:stretch>
        </p:blipFill>
        <p:spPr bwMode="auto">
          <a:xfrm>
            <a:off x="1219200" y="6235216"/>
            <a:ext cx="4950746" cy="646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3" name="Object 72"/>
          <p:cNvGraphicFramePr>
            <a:graphicFrameLocks noChangeAspect="1"/>
          </p:cNvGraphicFramePr>
          <p:nvPr>
            <p:extLst>
              <p:ext uri="{D42A27DB-BD31-4B8C-83A1-F6EECF244321}">
                <p14:modId xmlns:p14="http://schemas.microsoft.com/office/powerpoint/2010/main" val="62677713"/>
              </p:ext>
            </p:extLst>
          </p:nvPr>
        </p:nvGraphicFramePr>
        <p:xfrm>
          <a:off x="1371600" y="3645142"/>
          <a:ext cx="3884613" cy="982724"/>
        </p:xfrm>
        <a:graphic>
          <a:graphicData uri="http://schemas.openxmlformats.org/presentationml/2006/ole">
            <mc:AlternateContent xmlns:mc="http://schemas.openxmlformats.org/markup-compatibility/2006">
              <mc:Choice xmlns:v="urn:schemas-microsoft-com:vml" Requires="v">
                <p:oleObj spid="_x0000_s15521" name="Equation" r:id="rId22" imgW="1943100" imgH="520700" progId="Equation.3">
                  <p:embed/>
                </p:oleObj>
              </mc:Choice>
              <mc:Fallback>
                <p:oleObj name="Equation" r:id="rId22" imgW="1943100" imgH="520700" progId="Equation.3">
                  <p:embed/>
                  <p:pic>
                    <p:nvPicPr>
                      <p:cNvPr id="0" name=""/>
                      <p:cNvPicPr/>
                      <p:nvPr/>
                    </p:nvPicPr>
                    <p:blipFill>
                      <a:blip r:embed="rId23"/>
                      <a:stretch>
                        <a:fillRect/>
                      </a:stretch>
                    </p:blipFill>
                    <p:spPr>
                      <a:xfrm>
                        <a:off x="1371600" y="3645142"/>
                        <a:ext cx="3884613" cy="982724"/>
                      </a:xfrm>
                      <a:prstGeom prst="rect">
                        <a:avLst/>
                      </a:prstGeom>
                    </p:spPr>
                  </p:pic>
                </p:oleObj>
              </mc:Fallback>
            </mc:AlternateContent>
          </a:graphicData>
        </a:graphic>
      </p:graphicFrame>
      <p:sp>
        <p:nvSpPr>
          <p:cNvPr id="75" name="TextBox 74"/>
          <p:cNvSpPr txBox="1"/>
          <p:nvPr/>
        </p:nvSpPr>
        <p:spPr>
          <a:xfrm>
            <a:off x="5755042" y="3855963"/>
            <a:ext cx="1249335" cy="369332"/>
          </a:xfrm>
          <a:prstGeom prst="rect">
            <a:avLst/>
          </a:prstGeom>
          <a:noFill/>
        </p:spPr>
        <p:txBody>
          <a:bodyPr wrap="none" rtlCol="0">
            <a:spAutoFit/>
          </a:bodyPr>
          <a:lstStyle/>
          <a:p>
            <a:r>
              <a:rPr lang="en-US" dirty="0" smtClean="0">
                <a:solidFill>
                  <a:srgbClr val="0000FF"/>
                </a:solidFill>
              </a:rPr>
              <a:t>6x6 matrix</a:t>
            </a:r>
            <a:endParaRPr lang="en-US" dirty="0">
              <a:solidFill>
                <a:srgbClr val="0000FF"/>
              </a:solidFill>
            </a:endParaRPr>
          </a:p>
        </p:txBody>
      </p:sp>
      <p:sp>
        <p:nvSpPr>
          <p:cNvPr id="76" name="TextBox 75"/>
          <p:cNvSpPr txBox="1"/>
          <p:nvPr/>
        </p:nvSpPr>
        <p:spPr>
          <a:xfrm>
            <a:off x="6508613" y="5248941"/>
            <a:ext cx="1493130" cy="369332"/>
          </a:xfrm>
          <a:prstGeom prst="rect">
            <a:avLst/>
          </a:prstGeom>
          <a:noFill/>
        </p:spPr>
        <p:txBody>
          <a:bodyPr wrap="none" rtlCol="0">
            <a:spAutoFit/>
          </a:bodyPr>
          <a:lstStyle/>
          <a:p>
            <a:r>
              <a:rPr lang="en-US" dirty="0" smtClean="0">
                <a:solidFill>
                  <a:srgbClr val="0000FF"/>
                </a:solidFill>
              </a:rPr>
              <a:t>3x3 matrices</a:t>
            </a:r>
            <a:endParaRPr lang="en-US" dirty="0">
              <a:solidFill>
                <a:srgbClr val="0000FF"/>
              </a:solidFill>
            </a:endParaRPr>
          </a:p>
        </p:txBody>
      </p:sp>
      <p:sp>
        <p:nvSpPr>
          <p:cNvPr id="78" name="TextBox 77"/>
          <p:cNvSpPr txBox="1"/>
          <p:nvPr/>
        </p:nvSpPr>
        <p:spPr>
          <a:xfrm>
            <a:off x="6915014" y="6240811"/>
            <a:ext cx="1852227" cy="369332"/>
          </a:xfrm>
          <a:prstGeom prst="rect">
            <a:avLst/>
          </a:prstGeom>
          <a:noFill/>
        </p:spPr>
        <p:txBody>
          <a:bodyPr wrap="none" rtlCol="0">
            <a:spAutoFit/>
          </a:bodyPr>
          <a:lstStyle/>
          <a:p>
            <a:r>
              <a:rPr lang="en-US" dirty="0" smtClean="0">
                <a:solidFill>
                  <a:srgbClr val="0000FF"/>
                </a:solidFill>
              </a:rPr>
              <a:t>3-vectors (</a:t>
            </a:r>
            <a:r>
              <a:rPr lang="en-US" dirty="0" err="1" smtClean="0">
                <a:solidFill>
                  <a:srgbClr val="0000FF"/>
                </a:solidFill>
              </a:rPr>
              <a:t>a,b,c</a:t>
            </a:r>
            <a:r>
              <a:rPr lang="en-US" dirty="0" smtClean="0">
                <a:solidFill>
                  <a:srgbClr val="0000FF"/>
                </a:solidFill>
              </a:rPr>
              <a:t>)</a:t>
            </a:r>
            <a:endParaRPr lang="en-US" dirty="0">
              <a:solidFill>
                <a:srgbClr val="0000FF"/>
              </a:solidFill>
            </a:endParaRPr>
          </a:p>
        </p:txBody>
      </p:sp>
      <p:sp>
        <p:nvSpPr>
          <p:cNvPr id="2" name="Title 1"/>
          <p:cNvSpPr>
            <a:spLocks noGrp="1"/>
          </p:cNvSpPr>
          <p:nvPr>
            <p:ph type="title"/>
          </p:nvPr>
        </p:nvSpPr>
        <p:spPr/>
        <p:txBody>
          <a:bodyPr/>
          <a:lstStyle/>
          <a:p>
            <a:r>
              <a:rPr lang="en-US" dirty="0" smtClean="0"/>
              <a:t>BFM: 3phase (wye)</a:t>
            </a:r>
            <a:endParaRPr lang="en-US" dirty="0"/>
          </a:p>
        </p:txBody>
      </p:sp>
    </p:spTree>
    <p:extLst>
      <p:ext uri="{BB962C8B-B14F-4D97-AF65-F5344CB8AC3E}">
        <p14:creationId xmlns:p14="http://schemas.microsoft.com/office/powerpoint/2010/main" val="264527308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304171" y="2352962"/>
            <a:ext cx="325444" cy="227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1" name="Picture 9"/>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889500" y="2313667"/>
            <a:ext cx="314478" cy="247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2" name="Picture 10"/>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399974" y="2326958"/>
            <a:ext cx="337812" cy="223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2" name="Straight Connector 31"/>
          <p:cNvCxnSpPr/>
          <p:nvPr/>
        </p:nvCxnSpPr>
        <p:spPr>
          <a:xfrm flipV="1">
            <a:off x="1820917" y="1001661"/>
            <a:ext cx="0" cy="1243091"/>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558944" y="1001661"/>
            <a:ext cx="0" cy="1270052"/>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57" idx="0"/>
            <a:endCxn id="62" idx="4"/>
          </p:cNvCxnSpPr>
          <p:nvPr/>
        </p:nvCxnSpPr>
        <p:spPr>
          <a:xfrm flipH="1" flipV="1">
            <a:off x="4729712" y="1202709"/>
            <a:ext cx="634" cy="295571"/>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316021" y="1028623"/>
            <a:ext cx="0" cy="1216129"/>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1820917" y="1548883"/>
            <a:ext cx="277694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520023" y="1163121"/>
            <a:ext cx="277694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822434" y="1163121"/>
            <a:ext cx="998483" cy="10596"/>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822434" y="1548883"/>
            <a:ext cx="99848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822434" y="1934646"/>
            <a:ext cx="99848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8686800" y="1439500"/>
            <a:ext cx="0" cy="326581"/>
          </a:xfrm>
          <a:prstGeom prst="line">
            <a:avLst/>
          </a:prstGeom>
          <a:ln w="60325" cmpd="sng">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387886" y="1423398"/>
            <a:ext cx="0" cy="326581"/>
          </a:xfrm>
          <a:prstGeom prst="line">
            <a:avLst/>
          </a:prstGeom>
          <a:ln w="60325" cmpd="sng">
            <a:prstDash val="sysDot"/>
          </a:ln>
        </p:spPr>
        <p:style>
          <a:lnRef idx="2">
            <a:schemeClr val="accent1"/>
          </a:lnRef>
          <a:fillRef idx="0">
            <a:schemeClr val="accent1"/>
          </a:fillRef>
          <a:effectRef idx="1">
            <a:schemeClr val="accent1"/>
          </a:effectRef>
          <a:fontRef idx="minor">
            <a:schemeClr val="tx1"/>
          </a:fontRef>
        </p:style>
      </p:cxnSp>
      <p:sp>
        <p:nvSpPr>
          <p:cNvPr id="57" name="Freeform 56"/>
          <p:cNvSpPr/>
          <p:nvPr/>
        </p:nvSpPr>
        <p:spPr>
          <a:xfrm>
            <a:off x="4730346" y="1498280"/>
            <a:ext cx="99561" cy="163290"/>
          </a:xfrm>
          <a:custGeom>
            <a:avLst/>
            <a:gdLst>
              <a:gd name="connsiteX0" fmla="*/ 0 w 150997"/>
              <a:gd name="connsiteY0" fmla="*/ 0 h 247650"/>
              <a:gd name="connsiteX1" fmla="*/ 123825 w 150997"/>
              <a:gd name="connsiteY1" fmla="*/ 57150 h 247650"/>
              <a:gd name="connsiteX2" fmla="*/ 142875 w 150997"/>
              <a:gd name="connsiteY2" fmla="*/ 171450 h 247650"/>
              <a:gd name="connsiteX3" fmla="*/ 19050 w 150997"/>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150997" h="247650">
                <a:moveTo>
                  <a:pt x="0" y="0"/>
                </a:moveTo>
                <a:cubicBezTo>
                  <a:pt x="50006" y="14287"/>
                  <a:pt x="100013" y="28575"/>
                  <a:pt x="123825" y="57150"/>
                </a:cubicBezTo>
                <a:cubicBezTo>
                  <a:pt x="147637" y="85725"/>
                  <a:pt x="160337" y="139700"/>
                  <a:pt x="142875" y="171450"/>
                </a:cubicBezTo>
                <a:cubicBezTo>
                  <a:pt x="125413" y="203200"/>
                  <a:pt x="72231" y="225425"/>
                  <a:pt x="19050" y="247650"/>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4743047" y="1863597"/>
            <a:ext cx="99561" cy="163290"/>
          </a:xfrm>
          <a:custGeom>
            <a:avLst/>
            <a:gdLst>
              <a:gd name="connsiteX0" fmla="*/ 0 w 150997"/>
              <a:gd name="connsiteY0" fmla="*/ 0 h 247650"/>
              <a:gd name="connsiteX1" fmla="*/ 123825 w 150997"/>
              <a:gd name="connsiteY1" fmla="*/ 57150 h 247650"/>
              <a:gd name="connsiteX2" fmla="*/ 142875 w 150997"/>
              <a:gd name="connsiteY2" fmla="*/ 171450 h 247650"/>
              <a:gd name="connsiteX3" fmla="*/ 19050 w 150997"/>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150997" h="247650">
                <a:moveTo>
                  <a:pt x="0" y="0"/>
                </a:moveTo>
                <a:cubicBezTo>
                  <a:pt x="50006" y="14287"/>
                  <a:pt x="100013" y="28575"/>
                  <a:pt x="123825" y="57150"/>
                </a:cubicBezTo>
                <a:cubicBezTo>
                  <a:pt x="147637" y="85725"/>
                  <a:pt x="160337" y="139700"/>
                  <a:pt x="142875" y="171450"/>
                </a:cubicBezTo>
                <a:cubicBezTo>
                  <a:pt x="125413" y="203200"/>
                  <a:pt x="72231" y="225425"/>
                  <a:pt x="19050" y="247650"/>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5267550" y="1863597"/>
            <a:ext cx="99561" cy="163290"/>
          </a:xfrm>
          <a:custGeom>
            <a:avLst/>
            <a:gdLst>
              <a:gd name="connsiteX0" fmla="*/ 0 w 150997"/>
              <a:gd name="connsiteY0" fmla="*/ 0 h 247650"/>
              <a:gd name="connsiteX1" fmla="*/ 123825 w 150997"/>
              <a:gd name="connsiteY1" fmla="*/ 57150 h 247650"/>
              <a:gd name="connsiteX2" fmla="*/ 142875 w 150997"/>
              <a:gd name="connsiteY2" fmla="*/ 171450 h 247650"/>
              <a:gd name="connsiteX3" fmla="*/ 19050 w 150997"/>
              <a:gd name="connsiteY3" fmla="*/ 247650 h 247650"/>
            </a:gdLst>
            <a:ahLst/>
            <a:cxnLst>
              <a:cxn ang="0">
                <a:pos x="connsiteX0" y="connsiteY0"/>
              </a:cxn>
              <a:cxn ang="0">
                <a:pos x="connsiteX1" y="connsiteY1"/>
              </a:cxn>
              <a:cxn ang="0">
                <a:pos x="connsiteX2" y="connsiteY2"/>
              </a:cxn>
              <a:cxn ang="0">
                <a:pos x="connsiteX3" y="connsiteY3"/>
              </a:cxn>
            </a:cxnLst>
            <a:rect l="l" t="t" r="r" b="b"/>
            <a:pathLst>
              <a:path w="150997" h="247650">
                <a:moveTo>
                  <a:pt x="0" y="0"/>
                </a:moveTo>
                <a:cubicBezTo>
                  <a:pt x="50006" y="14287"/>
                  <a:pt x="100013" y="28575"/>
                  <a:pt x="123825" y="57150"/>
                </a:cubicBezTo>
                <a:cubicBezTo>
                  <a:pt x="147637" y="85725"/>
                  <a:pt x="160337" y="139700"/>
                  <a:pt x="142875" y="171450"/>
                </a:cubicBezTo>
                <a:cubicBezTo>
                  <a:pt x="125413" y="203200"/>
                  <a:pt x="72231" y="225425"/>
                  <a:pt x="19050" y="247650"/>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p:cNvSpPr/>
          <p:nvPr/>
        </p:nvSpPr>
        <p:spPr>
          <a:xfrm>
            <a:off x="5232875" y="1506678"/>
            <a:ext cx="68580" cy="6858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4695422" y="1134129"/>
            <a:ext cx="68580" cy="6858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5755042" y="1907976"/>
            <a:ext cx="68580" cy="6858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a:stCxn id="58" idx="0"/>
            <a:endCxn id="57" idx="3"/>
          </p:cNvCxnSpPr>
          <p:nvPr/>
        </p:nvCxnSpPr>
        <p:spPr>
          <a:xfrm flipH="1" flipV="1">
            <a:off x="4742907" y="1661570"/>
            <a:ext cx="140" cy="202027"/>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59" idx="0"/>
            <a:endCxn id="61" idx="4"/>
          </p:cNvCxnSpPr>
          <p:nvPr/>
        </p:nvCxnSpPr>
        <p:spPr>
          <a:xfrm flipH="1" flipV="1">
            <a:off x="5267165" y="1575258"/>
            <a:ext cx="385" cy="288339"/>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74" name="Straight Connector 73"/>
          <p:cNvCxnSpPr>
            <a:endCxn id="63" idx="4"/>
          </p:cNvCxnSpPr>
          <p:nvPr/>
        </p:nvCxnSpPr>
        <p:spPr>
          <a:xfrm flipV="1">
            <a:off x="5789332" y="1976556"/>
            <a:ext cx="0" cy="350402"/>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77" name="Straight Connector 76"/>
          <p:cNvCxnSpPr>
            <a:stCxn id="94" idx="0"/>
            <a:endCxn id="58" idx="3"/>
          </p:cNvCxnSpPr>
          <p:nvPr/>
        </p:nvCxnSpPr>
        <p:spPr>
          <a:xfrm flipH="1" flipV="1">
            <a:off x="4755608" y="2026887"/>
            <a:ext cx="8394" cy="300071"/>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82" name="Straight Connector 81"/>
          <p:cNvCxnSpPr>
            <a:stCxn id="95" idx="0"/>
            <a:endCxn id="59" idx="3"/>
          </p:cNvCxnSpPr>
          <p:nvPr/>
        </p:nvCxnSpPr>
        <p:spPr>
          <a:xfrm flipV="1">
            <a:off x="5280111" y="2026887"/>
            <a:ext cx="0" cy="300071"/>
          </a:xfrm>
          <a:prstGeom prst="line">
            <a:avLst/>
          </a:prstGeom>
          <a:ln w="19050"/>
        </p:spPr>
        <p:style>
          <a:lnRef idx="2">
            <a:schemeClr val="accent1"/>
          </a:lnRef>
          <a:fillRef idx="0">
            <a:schemeClr val="accent1"/>
          </a:fillRef>
          <a:effectRef idx="1">
            <a:schemeClr val="accent1"/>
          </a:effectRef>
          <a:fontRef idx="minor">
            <a:schemeClr val="tx1"/>
          </a:fontRef>
        </p:style>
      </p:cxnSp>
      <p:sp>
        <p:nvSpPr>
          <p:cNvPr id="94" name="Rectangle 93"/>
          <p:cNvSpPr/>
          <p:nvPr/>
        </p:nvSpPr>
        <p:spPr>
          <a:xfrm>
            <a:off x="4706852" y="2326958"/>
            <a:ext cx="114300" cy="48771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5222961" y="2326958"/>
            <a:ext cx="114300" cy="48771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5732182" y="2317433"/>
            <a:ext cx="114300" cy="48771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p:cNvCxnSpPr>
            <a:endCxn id="96" idx="2"/>
          </p:cNvCxnSpPr>
          <p:nvPr/>
        </p:nvCxnSpPr>
        <p:spPr>
          <a:xfrm flipV="1">
            <a:off x="5789332" y="2805146"/>
            <a:ext cx="0" cy="169512"/>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98" name="Straight Connector 97"/>
          <p:cNvCxnSpPr>
            <a:endCxn id="94" idx="2"/>
          </p:cNvCxnSpPr>
          <p:nvPr/>
        </p:nvCxnSpPr>
        <p:spPr>
          <a:xfrm flipV="1">
            <a:off x="4764002" y="2814671"/>
            <a:ext cx="0" cy="159987"/>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99" name="Straight Connector 98"/>
          <p:cNvCxnSpPr>
            <a:endCxn id="95" idx="2"/>
          </p:cNvCxnSpPr>
          <p:nvPr/>
        </p:nvCxnSpPr>
        <p:spPr>
          <a:xfrm flipV="1">
            <a:off x="5280111" y="2814671"/>
            <a:ext cx="0" cy="336200"/>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131" name="Group 130"/>
          <p:cNvGrpSpPr/>
          <p:nvPr/>
        </p:nvGrpSpPr>
        <p:grpSpPr>
          <a:xfrm>
            <a:off x="5185082" y="3157221"/>
            <a:ext cx="209140" cy="114299"/>
            <a:chOff x="4624712" y="3089276"/>
            <a:chExt cx="209140" cy="114299"/>
          </a:xfrm>
        </p:grpSpPr>
        <p:cxnSp>
          <p:nvCxnSpPr>
            <p:cNvPr id="132" name="Straight Connector 131"/>
            <p:cNvCxnSpPr/>
            <p:nvPr/>
          </p:nvCxnSpPr>
          <p:spPr>
            <a:xfrm>
              <a:off x="4686213" y="3203575"/>
              <a:ext cx="80963" cy="0"/>
            </a:xfrm>
            <a:prstGeom prst="line">
              <a:avLst/>
            </a:prstGeom>
            <a:ln>
              <a:solidFill>
                <a:srgbClr val="000C14"/>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4650496" y="3151188"/>
              <a:ext cx="157162" cy="0"/>
            </a:xfrm>
            <a:prstGeom prst="line">
              <a:avLst/>
            </a:prstGeom>
            <a:ln>
              <a:solidFill>
                <a:srgbClr val="000C14"/>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624712" y="3089276"/>
              <a:ext cx="209140" cy="0"/>
            </a:xfrm>
            <a:prstGeom prst="line">
              <a:avLst/>
            </a:prstGeom>
            <a:ln>
              <a:solidFill>
                <a:srgbClr val="000C14"/>
              </a:solidFill>
            </a:ln>
          </p:spPr>
          <p:style>
            <a:lnRef idx="1">
              <a:schemeClr val="accent1"/>
            </a:lnRef>
            <a:fillRef idx="0">
              <a:schemeClr val="accent1"/>
            </a:fillRef>
            <a:effectRef idx="0">
              <a:schemeClr val="accent1"/>
            </a:effectRef>
            <a:fontRef idx="minor">
              <a:schemeClr val="tx1"/>
            </a:fontRef>
          </p:style>
        </p:cxnSp>
      </p:grpSp>
      <p:cxnSp>
        <p:nvCxnSpPr>
          <p:cNvPr id="135" name="Straight Connector 134"/>
          <p:cNvCxnSpPr/>
          <p:nvPr/>
        </p:nvCxnSpPr>
        <p:spPr>
          <a:xfrm flipH="1">
            <a:off x="4764002" y="2974658"/>
            <a:ext cx="1025330" cy="0"/>
          </a:xfrm>
          <a:prstGeom prst="line">
            <a:avLst/>
          </a:prstGeom>
          <a:ln w="19050"/>
        </p:spPr>
        <p:style>
          <a:lnRef idx="2">
            <a:schemeClr val="accent1"/>
          </a:lnRef>
          <a:fillRef idx="0">
            <a:schemeClr val="accent1"/>
          </a:fillRef>
          <a:effectRef idx="1">
            <a:schemeClr val="accent1"/>
          </a:effectRef>
          <a:fontRef idx="minor">
            <a:schemeClr val="tx1"/>
          </a:fontRef>
        </p:style>
      </p:cxnSp>
      <p:sp>
        <p:nvSpPr>
          <p:cNvPr id="140" name="Flowchart: Connector 139"/>
          <p:cNvSpPr/>
          <p:nvPr/>
        </p:nvSpPr>
        <p:spPr>
          <a:xfrm>
            <a:off x="5246001" y="2940368"/>
            <a:ext cx="68580" cy="6858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4" name="Straight Arrow Connector 143"/>
          <p:cNvCxnSpPr/>
          <p:nvPr/>
        </p:nvCxnSpPr>
        <p:spPr>
          <a:xfrm>
            <a:off x="4643835" y="2561289"/>
            <a:ext cx="0" cy="263367"/>
          </a:xfrm>
          <a:prstGeom prst="straightConnector1">
            <a:avLst/>
          </a:prstGeom>
          <a:ln w="19050">
            <a:solidFill>
              <a:srgbClr val="000C14"/>
            </a:solidFill>
            <a:tailEnd type="arrow"/>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a:off x="5163424" y="2567639"/>
            <a:ext cx="0" cy="267193"/>
          </a:xfrm>
          <a:prstGeom prst="straightConnector1">
            <a:avLst/>
          </a:prstGeom>
          <a:ln w="19050">
            <a:solidFill>
              <a:srgbClr val="000C14"/>
            </a:solidFill>
            <a:tailEnd type="arrow"/>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a:off x="5669850" y="2570814"/>
            <a:ext cx="0" cy="262431"/>
          </a:xfrm>
          <a:prstGeom prst="straightConnector1">
            <a:avLst/>
          </a:prstGeom>
          <a:ln w="19050">
            <a:solidFill>
              <a:srgbClr val="000C14"/>
            </a:solidFill>
            <a:tailEnd type="arrow"/>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a:off x="6313340" y="1073867"/>
            <a:ext cx="356572" cy="0"/>
          </a:xfrm>
          <a:prstGeom prst="straightConnector1">
            <a:avLst/>
          </a:prstGeom>
          <a:ln w="19050">
            <a:solidFill>
              <a:srgbClr val="000C14"/>
            </a:solidFill>
            <a:tailEnd type="arrow"/>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6313340" y="1459267"/>
            <a:ext cx="356572" cy="0"/>
          </a:xfrm>
          <a:prstGeom prst="straightConnector1">
            <a:avLst/>
          </a:prstGeom>
          <a:ln w="19050">
            <a:solidFill>
              <a:srgbClr val="000C14"/>
            </a:solidFill>
            <a:tailEnd type="arrow"/>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a:off x="6313340" y="1838914"/>
            <a:ext cx="356572" cy="0"/>
          </a:xfrm>
          <a:prstGeom prst="straightConnector1">
            <a:avLst/>
          </a:prstGeom>
          <a:ln w="19050">
            <a:solidFill>
              <a:srgbClr val="000C14"/>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4231480" y="878083"/>
            <a:ext cx="272891" cy="256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241006" y="1289520"/>
            <a:ext cx="251460" cy="234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4221956" y="1657550"/>
            <a:ext cx="270510" cy="262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0" name="Straight Connector 39"/>
          <p:cNvCxnSpPr/>
          <p:nvPr/>
        </p:nvCxnSpPr>
        <p:spPr>
          <a:xfrm>
            <a:off x="1820917" y="1934646"/>
            <a:ext cx="2776948" cy="0"/>
          </a:xfrm>
          <a:prstGeom prst="line">
            <a:avLst/>
          </a:prstGeom>
        </p:spPr>
        <p:style>
          <a:lnRef idx="2">
            <a:schemeClr val="accent1"/>
          </a:lnRef>
          <a:fillRef idx="0">
            <a:schemeClr val="accent1"/>
          </a:fillRef>
          <a:effectRef idx="1">
            <a:schemeClr val="accent1"/>
          </a:effectRef>
          <a:fontRef idx="minor">
            <a:schemeClr val="tx1"/>
          </a:fontRef>
        </p:style>
      </p:cxnSp>
      <p:sp>
        <p:nvSpPr>
          <p:cNvPr id="85" name="Rounded Rectangle 84"/>
          <p:cNvSpPr/>
          <p:nvPr/>
        </p:nvSpPr>
        <p:spPr bwMode="auto">
          <a:xfrm>
            <a:off x="3994150" y="852366"/>
            <a:ext cx="2012951" cy="2497189"/>
          </a:xfrm>
          <a:prstGeom prst="roundRect">
            <a:avLst/>
          </a:prstGeom>
          <a:solidFill>
            <a:schemeClr val="tx1">
              <a:lumMod val="60000"/>
              <a:lumOff val="40000"/>
              <a:alpha val="2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3077" name="Picture 5"/>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6077299" y="874504"/>
            <a:ext cx="207547" cy="266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6058249" y="1230399"/>
            <a:ext cx="226597" cy="306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6077299" y="1642773"/>
            <a:ext cx="221835" cy="290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3" name="Straight Connector 42"/>
          <p:cNvCxnSpPr/>
          <p:nvPr/>
        </p:nvCxnSpPr>
        <p:spPr>
          <a:xfrm>
            <a:off x="4558944" y="1934646"/>
            <a:ext cx="277694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4558944" y="1548883"/>
            <a:ext cx="2776948" cy="0"/>
          </a:xfrm>
          <a:prstGeom prst="line">
            <a:avLst/>
          </a:prstGeom>
        </p:spPr>
        <p:style>
          <a:lnRef idx="2">
            <a:schemeClr val="accent1"/>
          </a:lnRef>
          <a:fillRef idx="0">
            <a:schemeClr val="accent1"/>
          </a:fillRef>
          <a:effectRef idx="1">
            <a:schemeClr val="accent1"/>
          </a:effectRef>
          <a:fontRef idx="minor">
            <a:schemeClr val="tx1"/>
          </a:fontRef>
        </p:style>
      </p:cxnSp>
      <p:pic>
        <p:nvPicPr>
          <p:cNvPr id="3083" name="Picture 11"/>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1883651" y="923925"/>
            <a:ext cx="214532" cy="198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1781996" y="1163121"/>
            <a:ext cx="2776948" cy="0"/>
          </a:xfrm>
          <a:prstGeom prst="line">
            <a:avLst/>
          </a:prstGeom>
        </p:spPr>
        <p:style>
          <a:lnRef idx="2">
            <a:schemeClr val="accent1"/>
          </a:lnRef>
          <a:fillRef idx="0">
            <a:schemeClr val="accent1"/>
          </a:fillRef>
          <a:effectRef idx="1">
            <a:schemeClr val="accent1"/>
          </a:effectRef>
          <a:fontRef idx="minor">
            <a:schemeClr val="tx1"/>
          </a:fontRef>
        </p:style>
      </p:cxnSp>
      <p:pic>
        <p:nvPicPr>
          <p:cNvPr id="3084" name="Picture 12"/>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1904510" y="1328215"/>
            <a:ext cx="188977" cy="196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5" name="Picture 13"/>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1883651" y="1695859"/>
            <a:ext cx="208376" cy="209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6" name="Picture 14"/>
          <p:cNvPicPr>
            <a:picLocks noChangeAspect="1" noChangeArrowheads="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7379585" y="923925"/>
            <a:ext cx="246106" cy="240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4" name="Straight Connector 43"/>
          <p:cNvCxnSpPr/>
          <p:nvPr/>
        </p:nvCxnSpPr>
        <p:spPr>
          <a:xfrm>
            <a:off x="7296971" y="1173717"/>
            <a:ext cx="1037404" cy="0"/>
          </a:xfrm>
          <a:prstGeom prst="line">
            <a:avLst/>
          </a:prstGeom>
        </p:spPr>
        <p:style>
          <a:lnRef idx="2">
            <a:schemeClr val="accent1"/>
          </a:lnRef>
          <a:fillRef idx="0">
            <a:schemeClr val="accent1"/>
          </a:fillRef>
          <a:effectRef idx="1">
            <a:schemeClr val="accent1"/>
          </a:effectRef>
          <a:fontRef idx="minor">
            <a:schemeClr val="tx1"/>
          </a:fontRef>
        </p:style>
      </p:cxnSp>
      <p:pic>
        <p:nvPicPr>
          <p:cNvPr id="3087" name="Picture 15"/>
          <p:cNvPicPr>
            <a:picLocks noChangeAspect="1"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7379585" y="1297735"/>
            <a:ext cx="227808" cy="250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5" name="Straight Connector 44"/>
          <p:cNvCxnSpPr/>
          <p:nvPr/>
        </p:nvCxnSpPr>
        <p:spPr>
          <a:xfrm>
            <a:off x="7335892" y="1559479"/>
            <a:ext cx="998483" cy="0"/>
          </a:xfrm>
          <a:prstGeom prst="line">
            <a:avLst/>
          </a:prstGeom>
        </p:spPr>
        <p:style>
          <a:lnRef idx="2">
            <a:schemeClr val="accent1"/>
          </a:lnRef>
          <a:fillRef idx="0">
            <a:schemeClr val="accent1"/>
          </a:fillRef>
          <a:effectRef idx="1">
            <a:schemeClr val="accent1"/>
          </a:effectRef>
          <a:fontRef idx="minor">
            <a:schemeClr val="tx1"/>
          </a:fontRef>
        </p:style>
      </p:cxnSp>
      <p:pic>
        <p:nvPicPr>
          <p:cNvPr id="3088" name="Picture 16"/>
          <p:cNvPicPr>
            <a:picLocks noChangeAspect="1"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7392264" y="1730095"/>
            <a:ext cx="202450" cy="214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6" name="Straight Connector 45"/>
          <p:cNvCxnSpPr/>
          <p:nvPr/>
        </p:nvCxnSpPr>
        <p:spPr>
          <a:xfrm>
            <a:off x="7345417" y="1945242"/>
            <a:ext cx="998483" cy="0"/>
          </a:xfrm>
          <a:prstGeom prst="line">
            <a:avLst/>
          </a:prstGeom>
        </p:spPr>
        <p:style>
          <a:lnRef idx="2">
            <a:schemeClr val="accent1"/>
          </a:lnRef>
          <a:fillRef idx="0">
            <a:schemeClr val="accent1"/>
          </a:fillRef>
          <a:effectRef idx="1">
            <a:schemeClr val="accent1"/>
          </a:effectRef>
          <a:fontRef idx="minor">
            <a:schemeClr val="tx1"/>
          </a:fontRef>
        </p:style>
      </p:cxnSp>
      <p:sp>
        <p:nvSpPr>
          <p:cNvPr id="182" name="Content Placeholder 1"/>
          <p:cNvSpPr>
            <a:spLocks noGrp="1"/>
          </p:cNvSpPr>
          <p:nvPr>
            <p:ph idx="1"/>
          </p:nvPr>
        </p:nvSpPr>
        <p:spPr>
          <a:xfrm>
            <a:off x="678900" y="3150111"/>
            <a:ext cx="7673930" cy="3188736"/>
          </a:xfrm>
        </p:spPr>
        <p:txBody>
          <a:bodyPr/>
          <a:lstStyle/>
          <a:p>
            <a:pPr marL="0" indent="0">
              <a:buNone/>
            </a:pPr>
            <a:r>
              <a:rPr lang="en-US" sz="2400" dirty="0" smtClean="0"/>
              <a:t>Auxiliary variables:</a:t>
            </a:r>
          </a:p>
          <a:p>
            <a:endParaRPr lang="en-US" sz="2400" dirty="0" smtClean="0"/>
          </a:p>
          <a:p>
            <a:endParaRPr lang="en-US" sz="2400" dirty="0"/>
          </a:p>
          <a:p>
            <a:pPr marL="0" indent="0">
              <a:buNone/>
            </a:pPr>
            <a:endParaRPr lang="en-US" sz="2400" dirty="0" smtClean="0"/>
          </a:p>
          <a:p>
            <a:pPr marL="0" indent="0">
              <a:buNone/>
            </a:pPr>
            <a:r>
              <a:rPr lang="en-US" sz="2400" dirty="0" smtClean="0"/>
              <a:t>Ohm’s law:</a:t>
            </a:r>
          </a:p>
          <a:p>
            <a:endParaRPr lang="en-US" sz="2400" dirty="0"/>
          </a:p>
          <a:p>
            <a:pPr marL="0" indent="0">
              <a:buNone/>
            </a:pPr>
            <a:r>
              <a:rPr lang="en-US" sz="2400" dirty="0" smtClean="0"/>
              <a:t>Power balance:</a:t>
            </a:r>
            <a:endParaRPr lang="en-US" sz="2400" dirty="0"/>
          </a:p>
        </p:txBody>
      </p:sp>
      <p:pic>
        <p:nvPicPr>
          <p:cNvPr id="3089" name="Picture 17"/>
          <p:cNvPicPr>
            <a:picLocks noChangeAspect="1"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6171547" y="2023099"/>
            <a:ext cx="1029334" cy="33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91" name="Picture 19"/>
          <p:cNvPicPr>
            <a:picLocks noChangeAspect="1" noChangeArrowheads="1"/>
          </p:cNvPicPr>
          <p:nvPr/>
        </p:nvPicPr>
        <p:blipFill>
          <a:blip r:embed="rId20" cstate="email">
            <a:extLst>
              <a:ext uri="{28A0092B-C50C-407E-A947-70E740481C1C}">
                <a14:useLocalDpi xmlns:a14="http://schemas.microsoft.com/office/drawing/2010/main" val="0"/>
              </a:ext>
            </a:extLst>
          </a:blip>
          <a:srcRect/>
          <a:stretch>
            <a:fillRect/>
          </a:stretch>
        </p:blipFill>
        <p:spPr bwMode="auto">
          <a:xfrm>
            <a:off x="1293037" y="5334000"/>
            <a:ext cx="4269563" cy="391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92" name="Picture 20"/>
          <p:cNvPicPr>
            <a:picLocks noChangeAspect="1" noChangeArrowheads="1"/>
          </p:cNvPicPr>
          <p:nvPr/>
        </p:nvPicPr>
        <p:blipFill>
          <a:blip r:embed="rId21" cstate="email">
            <a:extLst>
              <a:ext uri="{28A0092B-C50C-407E-A947-70E740481C1C}">
                <a14:useLocalDpi xmlns:a14="http://schemas.microsoft.com/office/drawing/2010/main" val="0"/>
              </a:ext>
            </a:extLst>
          </a:blip>
          <a:srcRect/>
          <a:stretch>
            <a:fillRect/>
          </a:stretch>
        </p:blipFill>
        <p:spPr bwMode="auto">
          <a:xfrm>
            <a:off x="1219200" y="6235216"/>
            <a:ext cx="4950746" cy="646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3" name="Object 72"/>
          <p:cNvGraphicFramePr>
            <a:graphicFrameLocks noChangeAspect="1"/>
          </p:cNvGraphicFramePr>
          <p:nvPr>
            <p:extLst>
              <p:ext uri="{D42A27DB-BD31-4B8C-83A1-F6EECF244321}">
                <p14:modId xmlns:p14="http://schemas.microsoft.com/office/powerpoint/2010/main" val="1449117639"/>
              </p:ext>
            </p:extLst>
          </p:nvPr>
        </p:nvGraphicFramePr>
        <p:xfrm>
          <a:off x="1371600" y="3645142"/>
          <a:ext cx="3884613" cy="982724"/>
        </p:xfrm>
        <a:graphic>
          <a:graphicData uri="http://schemas.openxmlformats.org/presentationml/2006/ole">
            <mc:AlternateContent xmlns:mc="http://schemas.openxmlformats.org/markup-compatibility/2006">
              <mc:Choice xmlns:v="urn:schemas-microsoft-com:vml" Requires="v">
                <p:oleObj spid="_x0000_s16543" name="Equation" r:id="rId22" imgW="1943100" imgH="520700" progId="Equation.3">
                  <p:embed/>
                </p:oleObj>
              </mc:Choice>
              <mc:Fallback>
                <p:oleObj name="Equation" r:id="rId22" imgW="1943100" imgH="520700" progId="Equation.3">
                  <p:embed/>
                  <p:pic>
                    <p:nvPicPr>
                      <p:cNvPr id="0" name=""/>
                      <p:cNvPicPr/>
                      <p:nvPr/>
                    </p:nvPicPr>
                    <p:blipFill>
                      <a:blip r:embed="rId23"/>
                      <a:stretch>
                        <a:fillRect/>
                      </a:stretch>
                    </p:blipFill>
                    <p:spPr>
                      <a:xfrm>
                        <a:off x="1371600" y="3645142"/>
                        <a:ext cx="3884613" cy="982724"/>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BFM: 3phase (wye)</a:t>
            </a:r>
            <a:endParaRPr lang="en-US" dirty="0"/>
          </a:p>
        </p:txBody>
      </p:sp>
      <p:sp>
        <p:nvSpPr>
          <p:cNvPr id="79" name="TextBox 78"/>
          <p:cNvSpPr txBox="1"/>
          <p:nvPr/>
        </p:nvSpPr>
        <p:spPr>
          <a:xfrm>
            <a:off x="6924486" y="4450140"/>
            <a:ext cx="1838514" cy="1323439"/>
          </a:xfrm>
          <a:prstGeom prst="rect">
            <a:avLst/>
          </a:prstGeom>
          <a:noFill/>
        </p:spPr>
        <p:txBody>
          <a:bodyPr wrap="none" rtlCol="0">
            <a:spAutoFit/>
          </a:bodyPr>
          <a:lstStyle/>
          <a:p>
            <a:r>
              <a:rPr lang="en-US" sz="2000" dirty="0">
                <a:solidFill>
                  <a:srgbClr val="0000FF"/>
                </a:solidFill>
              </a:rPr>
              <a:t>e</a:t>
            </a:r>
            <a:r>
              <a:rPr lang="en-US" sz="2000" dirty="0" smtClean="0">
                <a:solidFill>
                  <a:srgbClr val="0000FF"/>
                </a:solidFill>
              </a:rPr>
              <a:t>quivalent to</a:t>
            </a:r>
          </a:p>
          <a:p>
            <a:r>
              <a:rPr lang="en-US" sz="2000" dirty="0" err="1" smtClean="0">
                <a:solidFill>
                  <a:srgbClr val="0000FF"/>
                </a:solidFill>
              </a:rPr>
              <a:t>DistFlow</a:t>
            </a:r>
            <a:endParaRPr lang="en-US" sz="2000" dirty="0" smtClean="0">
              <a:solidFill>
                <a:srgbClr val="0000FF"/>
              </a:solidFill>
            </a:endParaRPr>
          </a:p>
          <a:p>
            <a:r>
              <a:rPr lang="en-US" sz="2000" dirty="0" smtClean="0">
                <a:solidFill>
                  <a:srgbClr val="0000FF"/>
                </a:solidFill>
              </a:rPr>
              <a:t>equations</a:t>
            </a:r>
          </a:p>
          <a:p>
            <a:r>
              <a:rPr lang="en-US" sz="2000" dirty="0">
                <a:solidFill>
                  <a:srgbClr val="0000FF"/>
                </a:solidFill>
              </a:rPr>
              <a:t>i</a:t>
            </a:r>
            <a:r>
              <a:rPr lang="en-US" sz="2000" dirty="0" smtClean="0">
                <a:solidFill>
                  <a:srgbClr val="0000FF"/>
                </a:solidFill>
              </a:rPr>
              <a:t>f single-phase</a:t>
            </a:r>
          </a:p>
        </p:txBody>
      </p:sp>
    </p:spTree>
    <p:extLst>
      <p:ext uri="{BB962C8B-B14F-4D97-AF65-F5344CB8AC3E}">
        <p14:creationId xmlns:p14="http://schemas.microsoft.com/office/powerpoint/2010/main" val="400150126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b="24452"/>
          <a:stretch/>
        </p:blipFill>
        <p:spPr bwMode="auto">
          <a:xfrm>
            <a:off x="1262062" y="1295566"/>
            <a:ext cx="7424738" cy="3304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normAutofit/>
          </a:bodyPr>
          <a:lstStyle/>
          <a:p>
            <a:r>
              <a:rPr lang="en-US" dirty="0" smtClean="0"/>
              <a:t>OPF (3phase, wye)</a:t>
            </a:r>
            <a:endParaRPr lang="en-US" dirty="0"/>
          </a:p>
        </p:txBody>
      </p:sp>
      <p:sp>
        <p:nvSpPr>
          <p:cNvPr id="40" name="Content Placeholder 1"/>
          <p:cNvSpPr txBox="1">
            <a:spLocks/>
          </p:cNvSpPr>
          <p:nvPr/>
        </p:nvSpPr>
        <p:spPr>
          <a:xfrm>
            <a:off x="-100013" y="3985967"/>
            <a:ext cx="1914525" cy="93393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b="0" kern="1200">
                <a:solidFill>
                  <a:srgbClr val="353A3E"/>
                </a:solidFill>
                <a:latin typeface="Calibri"/>
                <a:ea typeface="+mn-ea"/>
                <a:cs typeface="Calibri"/>
              </a:defRPr>
            </a:lvl1pPr>
            <a:lvl2pPr marL="742950" indent="-285750" algn="l" defTabSz="914400" rtl="0" eaLnBrk="1" latinLnBrk="0" hangingPunct="1">
              <a:spcBef>
                <a:spcPct val="20000"/>
              </a:spcBef>
              <a:buSzPct val="80000"/>
              <a:buFont typeface="Courier New" pitchFamily="49" charset="0"/>
              <a:buChar char="o"/>
              <a:defRPr sz="2600" kern="1200">
                <a:solidFill>
                  <a:srgbClr val="353A3E"/>
                </a:solidFill>
                <a:latin typeface="Calibri"/>
                <a:ea typeface="+mn-ea"/>
                <a:cs typeface="Calibri"/>
              </a:defRPr>
            </a:lvl2pPr>
            <a:lvl3pPr marL="1143000" indent="-228600" algn="l" defTabSz="914400" rtl="0" eaLnBrk="1" latinLnBrk="0" hangingPunct="1">
              <a:spcBef>
                <a:spcPct val="20000"/>
              </a:spcBef>
              <a:buFont typeface="Calibri" pitchFamily="34" charset="0"/>
              <a:buChar char="–"/>
              <a:defRPr sz="2400" kern="1200">
                <a:solidFill>
                  <a:srgbClr val="353A3E"/>
                </a:solidFill>
                <a:latin typeface="Calibri"/>
                <a:ea typeface="+mn-ea"/>
                <a:cs typeface="Calibri"/>
              </a:defRPr>
            </a:lvl3pPr>
            <a:lvl4pPr marL="1600200" indent="-228600" algn="l" defTabSz="914400" rtl="0" eaLnBrk="1" latinLnBrk="0" hangingPunct="1">
              <a:spcBef>
                <a:spcPct val="20000"/>
              </a:spcBef>
              <a:buFont typeface="Wingdings" pitchFamily="2" charset="2"/>
              <a:buChar char="§"/>
              <a:defRPr sz="2000" kern="1200">
                <a:solidFill>
                  <a:srgbClr val="353A3E"/>
                </a:solidFill>
                <a:latin typeface="Calibri"/>
                <a:ea typeface="+mn-ea"/>
                <a:cs typeface="Calibri"/>
              </a:defRPr>
            </a:lvl4pPr>
            <a:lvl5pPr marL="2057400" indent="-228600" algn="l" defTabSz="914400" rtl="0" eaLnBrk="1" latinLnBrk="0" hangingPunct="1">
              <a:spcBef>
                <a:spcPct val="20000"/>
              </a:spcBef>
              <a:buFont typeface="Arial" pitchFamily="34" charset="0"/>
              <a:buChar char="»"/>
              <a:defRPr sz="2000" kern="1200">
                <a:solidFill>
                  <a:srgbClr val="353A3E"/>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b="1" dirty="0">
                <a:solidFill>
                  <a:schemeClr val="tx1"/>
                </a:solidFill>
                <a:latin typeface="+mn-lt"/>
                <a:ea typeface="+mj-ea"/>
              </a:rPr>
              <a:t>branch flow model</a:t>
            </a:r>
          </a:p>
        </p:txBody>
      </p:sp>
      <p:sp>
        <p:nvSpPr>
          <p:cNvPr id="41" name="Left Brace 40"/>
          <p:cNvSpPr/>
          <p:nvPr/>
        </p:nvSpPr>
        <p:spPr>
          <a:xfrm>
            <a:off x="1752600" y="3133724"/>
            <a:ext cx="228600" cy="261937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Content Placeholder 1"/>
          <p:cNvSpPr txBox="1">
            <a:spLocks/>
          </p:cNvSpPr>
          <p:nvPr/>
        </p:nvSpPr>
        <p:spPr>
          <a:xfrm>
            <a:off x="3557587" y="6062889"/>
            <a:ext cx="1776413" cy="4669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b="0" kern="1200">
                <a:solidFill>
                  <a:srgbClr val="353A3E"/>
                </a:solidFill>
                <a:latin typeface="Calibri"/>
                <a:ea typeface="+mn-ea"/>
                <a:cs typeface="Calibri"/>
              </a:defRPr>
            </a:lvl1pPr>
            <a:lvl2pPr marL="742950" indent="-285750" algn="l" defTabSz="914400" rtl="0" eaLnBrk="1" latinLnBrk="0" hangingPunct="1">
              <a:spcBef>
                <a:spcPct val="20000"/>
              </a:spcBef>
              <a:buSzPct val="80000"/>
              <a:buFont typeface="Courier New" pitchFamily="49" charset="0"/>
              <a:buChar char="o"/>
              <a:defRPr sz="2600" kern="1200">
                <a:solidFill>
                  <a:srgbClr val="353A3E"/>
                </a:solidFill>
                <a:latin typeface="Calibri"/>
                <a:ea typeface="+mn-ea"/>
                <a:cs typeface="Calibri"/>
              </a:defRPr>
            </a:lvl2pPr>
            <a:lvl3pPr marL="1143000" indent="-228600" algn="l" defTabSz="914400" rtl="0" eaLnBrk="1" latinLnBrk="0" hangingPunct="1">
              <a:spcBef>
                <a:spcPct val="20000"/>
              </a:spcBef>
              <a:buFont typeface="Calibri" pitchFamily="34" charset="0"/>
              <a:buChar char="–"/>
              <a:defRPr sz="2400" kern="1200">
                <a:solidFill>
                  <a:srgbClr val="353A3E"/>
                </a:solidFill>
                <a:latin typeface="Calibri"/>
                <a:ea typeface="+mn-ea"/>
                <a:cs typeface="Calibri"/>
              </a:defRPr>
            </a:lvl3pPr>
            <a:lvl4pPr marL="1600200" indent="-228600" algn="l" defTabSz="914400" rtl="0" eaLnBrk="1" latinLnBrk="0" hangingPunct="1">
              <a:spcBef>
                <a:spcPct val="20000"/>
              </a:spcBef>
              <a:buFont typeface="Wingdings" pitchFamily="2" charset="2"/>
              <a:buChar char="§"/>
              <a:defRPr sz="2000" kern="1200">
                <a:solidFill>
                  <a:srgbClr val="353A3E"/>
                </a:solidFill>
                <a:latin typeface="Calibri"/>
                <a:ea typeface="+mn-ea"/>
                <a:cs typeface="Calibri"/>
              </a:defRPr>
            </a:lvl4pPr>
            <a:lvl5pPr marL="2057400" indent="-228600" algn="l" defTabSz="914400" rtl="0" eaLnBrk="1" latinLnBrk="0" hangingPunct="1">
              <a:spcBef>
                <a:spcPct val="20000"/>
              </a:spcBef>
              <a:buFont typeface="Arial" pitchFamily="34" charset="0"/>
              <a:buChar char="»"/>
              <a:defRPr sz="2000" kern="1200">
                <a:solidFill>
                  <a:srgbClr val="353A3E"/>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smtClean="0">
                <a:solidFill>
                  <a:srgbClr val="FF0000"/>
                </a:solidFill>
                <a:latin typeface="+mn-lt"/>
                <a:ea typeface="+mj-ea"/>
              </a:rPr>
              <a:t>non-convex</a:t>
            </a:r>
            <a:endParaRPr lang="en-US" sz="2000" dirty="0">
              <a:solidFill>
                <a:srgbClr val="FF0000"/>
              </a:solidFill>
              <a:latin typeface="+mn-lt"/>
              <a:ea typeface="+mj-ea"/>
            </a:endParaRPr>
          </a:p>
        </p:txBody>
      </p:sp>
      <p:pic>
        <p:nvPicPr>
          <p:cNvPr id="4099"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181224" y="4600327"/>
            <a:ext cx="6143625" cy="1058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Rounded Rectangle 42"/>
          <p:cNvSpPr/>
          <p:nvPr/>
        </p:nvSpPr>
        <p:spPr bwMode="auto">
          <a:xfrm>
            <a:off x="1981200" y="3105149"/>
            <a:ext cx="6705600" cy="2695575"/>
          </a:xfrm>
          <a:prstGeom prst="roundRect">
            <a:avLst/>
          </a:prstGeom>
          <a:solidFill>
            <a:schemeClr val="tx1">
              <a:lumMod val="60000"/>
              <a:lumOff val="40000"/>
              <a:alpha val="2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4" name="Oval 43"/>
          <p:cNvSpPr/>
          <p:nvPr/>
        </p:nvSpPr>
        <p:spPr>
          <a:xfrm>
            <a:off x="4248150" y="4590802"/>
            <a:ext cx="2962275" cy="1057955"/>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p:cNvCxnSpPr>
            <a:stCxn id="46" idx="0"/>
          </p:cNvCxnSpPr>
          <p:nvPr/>
        </p:nvCxnSpPr>
        <p:spPr>
          <a:xfrm flipV="1">
            <a:off x="4445794" y="5538559"/>
            <a:ext cx="431006" cy="52433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82580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SDP relaxation (3phase, wye)</a:t>
            </a:r>
            <a:endParaRPr lang="en-US" dirty="0"/>
          </a:p>
        </p:txBody>
      </p:sp>
      <p:pic>
        <p:nvPicPr>
          <p:cNvPr id="6"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62062" y="1295566"/>
            <a:ext cx="7424738" cy="4374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1"/>
          <p:cNvSpPr txBox="1">
            <a:spLocks/>
          </p:cNvSpPr>
          <p:nvPr/>
        </p:nvSpPr>
        <p:spPr>
          <a:xfrm>
            <a:off x="-100013" y="3985967"/>
            <a:ext cx="1914525" cy="93393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b="0" kern="1200">
                <a:solidFill>
                  <a:srgbClr val="353A3E"/>
                </a:solidFill>
                <a:latin typeface="Calibri"/>
                <a:ea typeface="+mn-ea"/>
                <a:cs typeface="Calibri"/>
              </a:defRPr>
            </a:lvl1pPr>
            <a:lvl2pPr marL="742950" indent="-285750" algn="l" defTabSz="914400" rtl="0" eaLnBrk="1" latinLnBrk="0" hangingPunct="1">
              <a:spcBef>
                <a:spcPct val="20000"/>
              </a:spcBef>
              <a:buSzPct val="80000"/>
              <a:buFont typeface="Courier New" pitchFamily="49" charset="0"/>
              <a:buChar char="o"/>
              <a:defRPr sz="2600" kern="1200">
                <a:solidFill>
                  <a:srgbClr val="353A3E"/>
                </a:solidFill>
                <a:latin typeface="Calibri"/>
                <a:ea typeface="+mn-ea"/>
                <a:cs typeface="Calibri"/>
              </a:defRPr>
            </a:lvl2pPr>
            <a:lvl3pPr marL="1143000" indent="-228600" algn="l" defTabSz="914400" rtl="0" eaLnBrk="1" latinLnBrk="0" hangingPunct="1">
              <a:spcBef>
                <a:spcPct val="20000"/>
              </a:spcBef>
              <a:buFont typeface="Calibri" pitchFamily="34" charset="0"/>
              <a:buChar char="–"/>
              <a:defRPr sz="2400" kern="1200">
                <a:solidFill>
                  <a:srgbClr val="353A3E"/>
                </a:solidFill>
                <a:latin typeface="Calibri"/>
                <a:ea typeface="+mn-ea"/>
                <a:cs typeface="Calibri"/>
              </a:defRPr>
            </a:lvl3pPr>
            <a:lvl4pPr marL="1600200" indent="-228600" algn="l" defTabSz="914400" rtl="0" eaLnBrk="1" latinLnBrk="0" hangingPunct="1">
              <a:spcBef>
                <a:spcPct val="20000"/>
              </a:spcBef>
              <a:buFont typeface="Wingdings" pitchFamily="2" charset="2"/>
              <a:buChar char="§"/>
              <a:defRPr sz="2000" kern="1200">
                <a:solidFill>
                  <a:srgbClr val="353A3E"/>
                </a:solidFill>
                <a:latin typeface="Calibri"/>
                <a:ea typeface="+mn-ea"/>
                <a:cs typeface="Calibri"/>
              </a:defRPr>
            </a:lvl4pPr>
            <a:lvl5pPr marL="2057400" indent="-228600" algn="l" defTabSz="914400" rtl="0" eaLnBrk="1" latinLnBrk="0" hangingPunct="1">
              <a:spcBef>
                <a:spcPct val="20000"/>
              </a:spcBef>
              <a:buFont typeface="Arial" pitchFamily="34" charset="0"/>
              <a:buChar char="»"/>
              <a:defRPr sz="2000" kern="1200">
                <a:solidFill>
                  <a:srgbClr val="353A3E"/>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b="1" dirty="0">
                <a:solidFill>
                  <a:schemeClr val="tx1"/>
                </a:solidFill>
                <a:latin typeface="+mn-lt"/>
                <a:ea typeface="+mj-ea"/>
              </a:rPr>
              <a:t>branch flow model</a:t>
            </a:r>
          </a:p>
        </p:txBody>
      </p:sp>
      <p:sp>
        <p:nvSpPr>
          <p:cNvPr id="8" name="Left Brace 7"/>
          <p:cNvSpPr/>
          <p:nvPr/>
        </p:nvSpPr>
        <p:spPr>
          <a:xfrm>
            <a:off x="1752600" y="3133724"/>
            <a:ext cx="228600" cy="261937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181224" y="4600327"/>
            <a:ext cx="6143625" cy="1058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ounded Rectangle 10"/>
          <p:cNvSpPr/>
          <p:nvPr/>
        </p:nvSpPr>
        <p:spPr bwMode="auto">
          <a:xfrm>
            <a:off x="1981200" y="3105149"/>
            <a:ext cx="6705600" cy="2695575"/>
          </a:xfrm>
          <a:prstGeom prst="roundRect">
            <a:avLst/>
          </a:prstGeom>
          <a:solidFill>
            <a:schemeClr val="tx1">
              <a:lumMod val="60000"/>
              <a:lumOff val="40000"/>
              <a:alpha val="2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14" name="Straight Connector 13"/>
          <p:cNvCxnSpPr/>
          <p:nvPr/>
        </p:nvCxnSpPr>
        <p:spPr>
          <a:xfrm flipV="1">
            <a:off x="4391025" y="4677470"/>
            <a:ext cx="2514600" cy="904419"/>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010710" y="4533652"/>
            <a:ext cx="1542115" cy="1193458"/>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2391710" y="5753098"/>
            <a:ext cx="284469" cy="25786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866900" y="5920128"/>
            <a:ext cx="2266016" cy="646331"/>
          </a:xfrm>
          <a:prstGeom prst="rect">
            <a:avLst/>
          </a:prstGeom>
        </p:spPr>
        <p:txBody>
          <a:bodyPr wrap="square">
            <a:spAutoFit/>
          </a:bodyPr>
          <a:lstStyle/>
          <a:p>
            <a:r>
              <a:rPr lang="en-US" dirty="0" smtClean="0">
                <a:solidFill>
                  <a:srgbClr val="FF0000"/>
                </a:solidFill>
              </a:rPr>
              <a:t>6x6: semidefinite constraint</a:t>
            </a:r>
            <a:endParaRPr lang="en-US" dirty="0">
              <a:solidFill>
                <a:srgbClr val="FF0000"/>
              </a:solidFill>
            </a:endParaRPr>
          </a:p>
        </p:txBody>
      </p:sp>
      <p:sp>
        <p:nvSpPr>
          <p:cNvPr id="22" name="Rectangle 21"/>
          <p:cNvSpPr/>
          <p:nvPr/>
        </p:nvSpPr>
        <p:spPr>
          <a:xfrm>
            <a:off x="6438900" y="6400800"/>
            <a:ext cx="2705100" cy="369332"/>
          </a:xfrm>
          <a:prstGeom prst="rect">
            <a:avLst/>
          </a:prstGeom>
        </p:spPr>
        <p:txBody>
          <a:bodyPr wrap="square">
            <a:spAutoFit/>
          </a:bodyPr>
          <a:lstStyle/>
          <a:p>
            <a:r>
              <a:rPr lang="en-US" dirty="0" smtClean="0"/>
              <a:t>Gan, Low 2014 PSCC</a:t>
            </a:r>
            <a:endParaRPr lang="en-US" dirty="0"/>
          </a:p>
        </p:txBody>
      </p:sp>
    </p:spTree>
    <p:extLst>
      <p:ext uri="{BB962C8B-B14F-4D97-AF65-F5344CB8AC3E}">
        <p14:creationId xmlns:p14="http://schemas.microsoft.com/office/powerpoint/2010/main" val="273785558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Partition &amp; decouple</a:t>
            </a:r>
            <a:endParaRPr lang="en-US" dirty="0"/>
          </a:p>
        </p:txBody>
      </p:sp>
      <p:pic>
        <p:nvPicPr>
          <p:cNvPr id="25" name="Picture 24"/>
          <p:cNvPicPr>
            <a:picLocks noChangeAspect="1"/>
          </p:cNvPicPr>
          <p:nvPr/>
        </p:nvPicPr>
        <p:blipFill>
          <a:blip r:embed="rId4"/>
          <a:stretch>
            <a:fillRect/>
          </a:stretch>
        </p:blipFill>
        <p:spPr>
          <a:xfrm>
            <a:off x="1219200" y="1371600"/>
            <a:ext cx="1761209" cy="584634"/>
          </a:xfrm>
          <a:prstGeom prst="rect">
            <a:avLst/>
          </a:prstGeom>
        </p:spPr>
      </p:pic>
      <p:pic>
        <p:nvPicPr>
          <p:cNvPr id="26" name="Picture 25"/>
          <p:cNvPicPr>
            <a:picLocks noChangeAspect="1"/>
          </p:cNvPicPr>
          <p:nvPr/>
        </p:nvPicPr>
        <p:blipFill>
          <a:blip r:embed="rId5"/>
          <a:stretch>
            <a:fillRect/>
          </a:stretch>
        </p:blipFill>
        <p:spPr>
          <a:xfrm>
            <a:off x="1287117" y="2682522"/>
            <a:ext cx="3056283" cy="594078"/>
          </a:xfrm>
          <a:prstGeom prst="rect">
            <a:avLst/>
          </a:prstGeom>
        </p:spPr>
      </p:pic>
      <p:graphicFrame>
        <p:nvGraphicFramePr>
          <p:cNvPr id="32" name="Object 31"/>
          <p:cNvGraphicFramePr>
            <a:graphicFrameLocks noChangeAspect="1"/>
          </p:cNvGraphicFramePr>
          <p:nvPr>
            <p:extLst>
              <p:ext uri="{D42A27DB-BD31-4B8C-83A1-F6EECF244321}">
                <p14:modId xmlns:p14="http://schemas.microsoft.com/office/powerpoint/2010/main" val="566207844"/>
              </p:ext>
            </p:extLst>
          </p:nvPr>
        </p:nvGraphicFramePr>
        <p:xfrm>
          <a:off x="5715000" y="1846263"/>
          <a:ext cx="558800" cy="430212"/>
        </p:xfrm>
        <a:graphic>
          <a:graphicData uri="http://schemas.openxmlformats.org/presentationml/2006/ole">
            <mc:AlternateContent xmlns:mc="http://schemas.openxmlformats.org/markup-compatibility/2006">
              <mc:Choice xmlns:v="urn:schemas-microsoft-com:vml" Requires="v">
                <p:oleObj spid="_x0000_s20631" name="Equation" r:id="rId6" imgW="279400" imgH="228600" progId="Equation.3">
                  <p:embed/>
                </p:oleObj>
              </mc:Choice>
              <mc:Fallback>
                <p:oleObj name="Equation" r:id="rId6" imgW="279400" imgH="228600" progId="Equation.3">
                  <p:embed/>
                  <p:pic>
                    <p:nvPicPr>
                      <p:cNvPr id="0" name=""/>
                      <p:cNvPicPr/>
                      <p:nvPr/>
                    </p:nvPicPr>
                    <p:blipFill>
                      <a:blip r:embed="rId7"/>
                      <a:stretch>
                        <a:fillRect/>
                      </a:stretch>
                    </p:blipFill>
                    <p:spPr>
                      <a:xfrm>
                        <a:off x="5715000" y="1846263"/>
                        <a:ext cx="558800" cy="430212"/>
                      </a:xfrm>
                      <a:prstGeom prst="rect">
                        <a:avLst/>
                      </a:prstGeom>
                    </p:spPr>
                  </p:pic>
                </p:oleObj>
              </mc:Fallback>
            </mc:AlternateContent>
          </a:graphicData>
        </a:graphic>
      </p:graphicFrame>
      <p:pic>
        <p:nvPicPr>
          <p:cNvPr id="33" name="Picture 32"/>
          <p:cNvPicPr>
            <a:picLocks noChangeAspect="1"/>
          </p:cNvPicPr>
          <p:nvPr/>
        </p:nvPicPr>
        <p:blipFill>
          <a:blip r:embed="rId8"/>
          <a:stretch>
            <a:fillRect/>
          </a:stretch>
        </p:blipFill>
        <p:spPr>
          <a:xfrm>
            <a:off x="5740400" y="1371600"/>
            <a:ext cx="2644320" cy="282774"/>
          </a:xfrm>
          <a:prstGeom prst="rect">
            <a:avLst/>
          </a:prstGeom>
        </p:spPr>
      </p:pic>
      <p:sp>
        <p:nvSpPr>
          <p:cNvPr id="11" name="TextBox 10"/>
          <p:cNvSpPr txBox="1"/>
          <p:nvPr/>
        </p:nvSpPr>
        <p:spPr>
          <a:xfrm>
            <a:off x="6273800" y="1828800"/>
            <a:ext cx="1801507" cy="369332"/>
          </a:xfrm>
          <a:prstGeom prst="rect">
            <a:avLst/>
          </a:prstGeom>
          <a:noFill/>
        </p:spPr>
        <p:txBody>
          <a:bodyPr wrap="none" rtlCol="0">
            <a:spAutoFit/>
          </a:bodyPr>
          <a:lstStyle/>
          <a:p>
            <a:r>
              <a:rPr lang="en-US" dirty="0">
                <a:solidFill>
                  <a:srgbClr val="0000FF"/>
                </a:solidFill>
              </a:rPr>
              <a:t>d</a:t>
            </a:r>
            <a:r>
              <a:rPr lang="en-US" dirty="0" smtClean="0">
                <a:solidFill>
                  <a:srgbClr val="0000FF"/>
                </a:solidFill>
              </a:rPr>
              <a:t>ecoupling </a:t>
            </a:r>
            <a:r>
              <a:rPr lang="en-US" dirty="0" err="1" smtClean="0">
                <a:solidFill>
                  <a:srgbClr val="0000FF"/>
                </a:solidFill>
              </a:rPr>
              <a:t>vars</a:t>
            </a:r>
            <a:endParaRPr lang="en-US" dirty="0">
              <a:solidFill>
                <a:srgbClr val="0000FF"/>
              </a:solidFill>
            </a:endParaRPr>
          </a:p>
        </p:txBody>
      </p:sp>
      <p:sp>
        <p:nvSpPr>
          <p:cNvPr id="35" name="TextBox 34"/>
          <p:cNvSpPr txBox="1"/>
          <p:nvPr/>
        </p:nvSpPr>
        <p:spPr>
          <a:xfrm>
            <a:off x="5638800" y="2590800"/>
            <a:ext cx="3341480" cy="369332"/>
          </a:xfrm>
          <a:prstGeom prst="rect">
            <a:avLst/>
          </a:prstGeom>
          <a:noFill/>
        </p:spPr>
        <p:txBody>
          <a:bodyPr wrap="none" rtlCol="0">
            <a:spAutoFit/>
          </a:bodyPr>
          <a:lstStyle/>
          <a:p>
            <a:r>
              <a:rPr lang="en-US" dirty="0" smtClean="0">
                <a:solidFill>
                  <a:srgbClr val="0000FF"/>
                </a:solidFill>
              </a:rPr>
              <a:t>power balance &amp; voltage </a:t>
            </a:r>
            <a:r>
              <a:rPr lang="en-US" dirty="0" err="1" smtClean="0">
                <a:solidFill>
                  <a:srgbClr val="0000FF"/>
                </a:solidFill>
              </a:rPr>
              <a:t>eqtns</a:t>
            </a:r>
            <a:endParaRPr lang="en-US" dirty="0">
              <a:solidFill>
                <a:srgbClr val="0000FF"/>
              </a:solidFill>
            </a:endParaRPr>
          </a:p>
        </p:txBody>
      </p:sp>
      <p:pic>
        <p:nvPicPr>
          <p:cNvPr id="37" name="Picture 36"/>
          <p:cNvPicPr>
            <a:picLocks noChangeAspect="1"/>
          </p:cNvPicPr>
          <p:nvPr/>
        </p:nvPicPr>
        <p:blipFill>
          <a:blip r:embed="rId9"/>
          <a:stretch>
            <a:fillRect/>
          </a:stretch>
        </p:blipFill>
        <p:spPr>
          <a:xfrm>
            <a:off x="1905000" y="3625998"/>
            <a:ext cx="1989205" cy="255964"/>
          </a:xfrm>
          <a:prstGeom prst="rect">
            <a:avLst/>
          </a:prstGeom>
        </p:spPr>
      </p:pic>
      <p:pic>
        <p:nvPicPr>
          <p:cNvPr id="38" name="Picture 37"/>
          <p:cNvPicPr>
            <a:picLocks noChangeAspect="1"/>
          </p:cNvPicPr>
          <p:nvPr/>
        </p:nvPicPr>
        <p:blipFill>
          <a:blip r:embed="rId10"/>
          <a:stretch>
            <a:fillRect/>
          </a:stretch>
        </p:blipFill>
        <p:spPr>
          <a:xfrm>
            <a:off x="1905000" y="3962400"/>
            <a:ext cx="2048256" cy="256032"/>
          </a:xfrm>
          <a:prstGeom prst="rect">
            <a:avLst/>
          </a:prstGeom>
        </p:spPr>
      </p:pic>
      <p:sp>
        <p:nvSpPr>
          <p:cNvPr id="39" name="TextBox 38"/>
          <p:cNvSpPr txBox="1"/>
          <p:nvPr/>
        </p:nvSpPr>
        <p:spPr>
          <a:xfrm>
            <a:off x="5638800" y="3581400"/>
            <a:ext cx="3264247" cy="646331"/>
          </a:xfrm>
          <a:prstGeom prst="rect">
            <a:avLst/>
          </a:prstGeom>
          <a:noFill/>
        </p:spPr>
        <p:txBody>
          <a:bodyPr wrap="none" rtlCol="0">
            <a:spAutoFit/>
          </a:bodyPr>
          <a:lstStyle/>
          <a:p>
            <a:r>
              <a:rPr lang="en-US" dirty="0" smtClean="0">
                <a:solidFill>
                  <a:srgbClr val="0000FF"/>
                </a:solidFill>
              </a:rPr>
              <a:t>PSD &amp; injection constraints</a:t>
            </a:r>
          </a:p>
          <a:p>
            <a:r>
              <a:rPr lang="en-US" dirty="0">
                <a:solidFill>
                  <a:srgbClr val="0000FF"/>
                </a:solidFill>
              </a:rPr>
              <a:t>v</a:t>
            </a:r>
            <a:r>
              <a:rPr lang="en-US" dirty="0" smtClean="0">
                <a:solidFill>
                  <a:srgbClr val="0000FF"/>
                </a:solidFill>
              </a:rPr>
              <a:t>oltage magnitude constraints</a:t>
            </a:r>
            <a:endParaRPr lang="en-US" dirty="0">
              <a:solidFill>
                <a:srgbClr val="0000FF"/>
              </a:solidFill>
            </a:endParaRPr>
          </a:p>
        </p:txBody>
      </p:sp>
      <p:pic>
        <p:nvPicPr>
          <p:cNvPr id="40" name="Picture 39"/>
          <p:cNvPicPr>
            <a:picLocks noChangeAspect="1"/>
          </p:cNvPicPr>
          <p:nvPr/>
        </p:nvPicPr>
        <p:blipFill>
          <a:blip r:embed="rId11"/>
          <a:stretch>
            <a:fillRect/>
          </a:stretch>
        </p:blipFill>
        <p:spPr>
          <a:xfrm>
            <a:off x="1931206" y="5482830"/>
            <a:ext cx="1988820" cy="274320"/>
          </a:xfrm>
          <a:prstGeom prst="rect">
            <a:avLst/>
          </a:prstGeom>
        </p:spPr>
      </p:pic>
      <p:pic>
        <p:nvPicPr>
          <p:cNvPr id="41" name="Picture 40"/>
          <p:cNvPicPr>
            <a:picLocks noChangeAspect="1"/>
          </p:cNvPicPr>
          <p:nvPr/>
        </p:nvPicPr>
        <p:blipFill>
          <a:blip r:embed="rId12"/>
          <a:stretch>
            <a:fillRect/>
          </a:stretch>
        </p:blipFill>
        <p:spPr>
          <a:xfrm>
            <a:off x="1958100" y="5018778"/>
            <a:ext cx="2658791" cy="274320"/>
          </a:xfrm>
          <a:prstGeom prst="rect">
            <a:avLst/>
          </a:prstGeom>
        </p:spPr>
      </p:pic>
      <p:sp>
        <p:nvSpPr>
          <p:cNvPr id="42" name="Rounded Rectangle 41"/>
          <p:cNvSpPr/>
          <p:nvPr/>
        </p:nvSpPr>
        <p:spPr bwMode="auto">
          <a:xfrm>
            <a:off x="1752600" y="4953000"/>
            <a:ext cx="2971800" cy="914400"/>
          </a:xfrm>
          <a:prstGeom prst="round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43" name="TextBox 42"/>
          <p:cNvSpPr txBox="1"/>
          <p:nvPr/>
        </p:nvSpPr>
        <p:spPr>
          <a:xfrm>
            <a:off x="5651153" y="5068669"/>
            <a:ext cx="2468532" cy="646331"/>
          </a:xfrm>
          <a:prstGeom prst="rect">
            <a:avLst/>
          </a:prstGeom>
          <a:noFill/>
        </p:spPr>
        <p:txBody>
          <a:bodyPr wrap="none" rtlCol="0">
            <a:spAutoFit/>
          </a:bodyPr>
          <a:lstStyle/>
          <a:p>
            <a:r>
              <a:rPr lang="en-US" dirty="0">
                <a:solidFill>
                  <a:srgbClr val="0000FF"/>
                </a:solidFill>
              </a:rPr>
              <a:t>c</a:t>
            </a:r>
            <a:r>
              <a:rPr lang="en-US" dirty="0" smtClean="0">
                <a:solidFill>
                  <a:srgbClr val="0000FF"/>
                </a:solidFill>
              </a:rPr>
              <a:t>onsensus constraints</a:t>
            </a:r>
          </a:p>
          <a:p>
            <a:r>
              <a:rPr lang="en-US" dirty="0" smtClean="0">
                <a:solidFill>
                  <a:srgbClr val="0000FF"/>
                </a:solidFill>
              </a:rPr>
              <a:t>(coupling across </a:t>
            </a:r>
            <a:r>
              <a:rPr lang="en-US" dirty="0" err="1" smtClean="0">
                <a:solidFill>
                  <a:srgbClr val="0000FF"/>
                </a:solidFill>
              </a:rPr>
              <a:t>i</a:t>
            </a:r>
            <a:r>
              <a:rPr lang="en-US" dirty="0" smtClean="0">
                <a:solidFill>
                  <a:srgbClr val="0000FF"/>
                </a:solidFill>
              </a:rPr>
              <a:t>)</a:t>
            </a:r>
            <a:endParaRPr lang="en-US" dirty="0">
              <a:solidFill>
                <a:srgbClr val="0000FF"/>
              </a:solidFill>
            </a:endParaRPr>
          </a:p>
        </p:txBody>
      </p:sp>
    </p:spTree>
    <p:extLst>
      <p:ext uri="{BB962C8B-B14F-4D97-AF65-F5344CB8AC3E}">
        <p14:creationId xmlns:p14="http://schemas.microsoft.com/office/powerpoint/2010/main" val="33168967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dissolve">
                                      <p:cBhvr>
                                        <p:cTn id="15" dur="500"/>
                                        <p:tgtEl>
                                          <p:spTgt spid="37"/>
                                        </p:tgtEl>
                                      </p:cBhvr>
                                    </p:animEffect>
                                  </p:childTnLst>
                                </p:cTn>
                              </p:par>
                              <p:par>
                                <p:cTn id="16" presetID="9" presetClass="entr" presetSubtype="0"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dissolve">
                                      <p:cBhvr>
                                        <p:cTn id="18" dur="500"/>
                                        <p:tgtEl>
                                          <p:spTgt spid="3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dissolve">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dissolve">
                                      <p:cBhvr>
                                        <p:cTn id="26" dur="500"/>
                                        <p:tgtEl>
                                          <p:spTgt spid="43"/>
                                        </p:tgtEl>
                                      </p:cBhvr>
                                    </p:animEffect>
                                  </p:childTnLst>
                                </p:cTn>
                              </p:par>
                              <p:par>
                                <p:cTn id="27" presetID="9"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dissolve">
                                      <p:cBhvr>
                                        <p:cTn id="29" dur="500"/>
                                        <p:tgtEl>
                                          <p:spTgt spid="41"/>
                                        </p:tgtEl>
                                      </p:cBhvr>
                                    </p:animEffect>
                                  </p:childTnLst>
                                </p:cTn>
                              </p:par>
                              <p:par>
                                <p:cTn id="30" presetID="9"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dissolve">
                                      <p:cBhvr>
                                        <p:cTn id="32" dur="500"/>
                                        <p:tgtEl>
                                          <p:spTgt spid="4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dissolve">
                                      <p:cBhvr>
                                        <p:cTn id="3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9" grpId="0"/>
      <p:bldP spid="42" grpId="0" animBg="1"/>
      <p:bldP spid="4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3495821" y="2568448"/>
            <a:ext cx="127704" cy="174752"/>
          </a:xfrm>
          <a:prstGeom prst="rect">
            <a:avLst/>
          </a:prstGeom>
        </p:spPr>
      </p:pic>
      <p:sp>
        <p:nvSpPr>
          <p:cNvPr id="9" name="TextBox 8"/>
          <p:cNvSpPr txBox="1"/>
          <p:nvPr/>
        </p:nvSpPr>
        <p:spPr>
          <a:xfrm>
            <a:off x="3623526" y="2480846"/>
            <a:ext cx="4918033" cy="338554"/>
          </a:xfrm>
          <a:prstGeom prst="rect">
            <a:avLst/>
          </a:prstGeom>
          <a:noFill/>
        </p:spPr>
        <p:txBody>
          <a:bodyPr wrap="none" rtlCol="0">
            <a:spAutoFit/>
          </a:bodyPr>
          <a:lstStyle/>
          <a:p>
            <a:pPr eaLnBrk="1" fontAlgn="auto" hangingPunct="1">
              <a:spcBef>
                <a:spcPts val="0"/>
              </a:spcBef>
              <a:spcAft>
                <a:spcPts val="0"/>
              </a:spcAft>
            </a:pPr>
            <a:r>
              <a:rPr lang="en-US" sz="1600" dirty="0" smtClean="0">
                <a:solidFill>
                  <a:srgbClr val="0000FF"/>
                </a:solidFill>
                <a:latin typeface="Verdana"/>
              </a:rPr>
              <a:t>: </a:t>
            </a:r>
            <a:r>
              <a:rPr lang="en-US" sz="1600" dirty="0" err="1" smtClean="0">
                <a:solidFill>
                  <a:srgbClr val="0000FF"/>
                </a:solidFill>
                <a:latin typeface="Verdana"/>
              </a:rPr>
              <a:t>Lagrangian</a:t>
            </a:r>
            <a:r>
              <a:rPr lang="en-US" sz="1600" dirty="0" smtClean="0">
                <a:solidFill>
                  <a:srgbClr val="0000FF"/>
                </a:solidFill>
                <a:latin typeface="Verdana"/>
              </a:rPr>
              <a:t> multiplier for coupling constraint</a:t>
            </a:r>
            <a:endParaRPr lang="en-US" sz="1600" dirty="0">
              <a:solidFill>
                <a:srgbClr val="0000FF"/>
              </a:solidFill>
              <a:latin typeface="Verdana"/>
            </a:endParaRPr>
          </a:p>
        </p:txBody>
      </p:sp>
      <p:sp>
        <p:nvSpPr>
          <p:cNvPr id="10" name="TextBox 9"/>
          <p:cNvSpPr txBox="1"/>
          <p:nvPr/>
        </p:nvSpPr>
        <p:spPr>
          <a:xfrm>
            <a:off x="762000" y="3352800"/>
            <a:ext cx="2961530" cy="369332"/>
          </a:xfrm>
          <a:prstGeom prst="rect">
            <a:avLst/>
          </a:prstGeom>
          <a:noFill/>
        </p:spPr>
        <p:txBody>
          <a:bodyPr wrap="none" rtlCol="0">
            <a:spAutoFit/>
          </a:bodyPr>
          <a:lstStyle/>
          <a:p>
            <a:pPr eaLnBrk="1" fontAlgn="auto" hangingPunct="1">
              <a:spcBef>
                <a:spcPts val="0"/>
              </a:spcBef>
              <a:spcAft>
                <a:spcPts val="0"/>
              </a:spcAft>
            </a:pPr>
            <a:r>
              <a:rPr lang="en-US" dirty="0">
                <a:solidFill>
                  <a:srgbClr val="0000FF"/>
                </a:solidFill>
                <a:latin typeface="Verdana"/>
              </a:rPr>
              <a:t>a</a:t>
            </a:r>
            <a:r>
              <a:rPr lang="en-US" dirty="0" smtClean="0">
                <a:solidFill>
                  <a:srgbClr val="0000FF"/>
                </a:solidFill>
                <a:latin typeface="Verdana"/>
              </a:rPr>
              <a:t>ugmented </a:t>
            </a:r>
            <a:r>
              <a:rPr lang="en-US" dirty="0" err="1" smtClean="0">
                <a:solidFill>
                  <a:srgbClr val="0000FF"/>
                </a:solidFill>
                <a:latin typeface="Verdana"/>
              </a:rPr>
              <a:t>Lagrangian</a:t>
            </a:r>
            <a:r>
              <a:rPr lang="en-US" dirty="0" smtClean="0">
                <a:solidFill>
                  <a:srgbClr val="0000FF"/>
                </a:solidFill>
                <a:latin typeface="Verdana"/>
              </a:rPr>
              <a:t>:</a:t>
            </a:r>
            <a:endParaRPr lang="en-US" dirty="0">
              <a:solidFill>
                <a:srgbClr val="0000FF"/>
              </a:solidFill>
              <a:latin typeface="Verdana"/>
            </a:endParaRPr>
          </a:p>
        </p:txBody>
      </p:sp>
      <p:sp>
        <p:nvSpPr>
          <p:cNvPr id="12" name="TextBox 11"/>
          <p:cNvSpPr txBox="1"/>
          <p:nvPr/>
        </p:nvSpPr>
        <p:spPr>
          <a:xfrm>
            <a:off x="762000" y="4682628"/>
            <a:ext cx="3993401" cy="369332"/>
          </a:xfrm>
          <a:prstGeom prst="rect">
            <a:avLst/>
          </a:prstGeom>
          <a:noFill/>
        </p:spPr>
        <p:txBody>
          <a:bodyPr wrap="none" rtlCol="0">
            <a:spAutoFit/>
          </a:bodyPr>
          <a:lstStyle/>
          <a:p>
            <a:pPr eaLnBrk="1" fontAlgn="auto" hangingPunct="1">
              <a:spcBef>
                <a:spcPts val="0"/>
              </a:spcBef>
              <a:spcAft>
                <a:spcPts val="0"/>
              </a:spcAft>
            </a:pPr>
            <a:r>
              <a:rPr lang="en-US" dirty="0" smtClean="0">
                <a:solidFill>
                  <a:srgbClr val="0000FF"/>
                </a:solidFill>
                <a:latin typeface="Verdana"/>
              </a:rPr>
              <a:t>ADMM update at each iteration k</a:t>
            </a:r>
            <a:endParaRPr lang="en-US" dirty="0">
              <a:solidFill>
                <a:srgbClr val="0000FF"/>
              </a:solidFill>
              <a:latin typeface="Verdana"/>
            </a:endParaRPr>
          </a:p>
        </p:txBody>
      </p:sp>
      <p:pic>
        <p:nvPicPr>
          <p:cNvPr id="8" name="Picture 7"/>
          <p:cNvPicPr>
            <a:picLocks noChangeAspect="1"/>
          </p:cNvPicPr>
          <p:nvPr/>
        </p:nvPicPr>
        <p:blipFill>
          <a:blip r:embed="rId5"/>
          <a:stretch>
            <a:fillRect/>
          </a:stretch>
        </p:blipFill>
        <p:spPr>
          <a:xfrm>
            <a:off x="914400" y="1295400"/>
            <a:ext cx="2917104" cy="1463040"/>
          </a:xfrm>
          <a:prstGeom prst="rect">
            <a:avLst/>
          </a:prstGeom>
        </p:spPr>
      </p:pic>
      <p:pic>
        <p:nvPicPr>
          <p:cNvPr id="15" name="Picture 14"/>
          <p:cNvPicPr>
            <a:picLocks noChangeAspect="1"/>
          </p:cNvPicPr>
          <p:nvPr/>
        </p:nvPicPr>
        <p:blipFill>
          <a:blip r:embed="rId6"/>
          <a:stretch>
            <a:fillRect/>
          </a:stretch>
        </p:blipFill>
        <p:spPr>
          <a:xfrm>
            <a:off x="1066800" y="5181600"/>
            <a:ext cx="4123944" cy="548640"/>
          </a:xfrm>
          <a:prstGeom prst="rect">
            <a:avLst/>
          </a:prstGeom>
        </p:spPr>
      </p:pic>
      <p:pic>
        <p:nvPicPr>
          <p:cNvPr id="19" name="Picture 18"/>
          <p:cNvPicPr>
            <a:picLocks noChangeAspect="1"/>
          </p:cNvPicPr>
          <p:nvPr/>
        </p:nvPicPr>
        <p:blipFill>
          <a:blip r:embed="rId7"/>
          <a:stretch>
            <a:fillRect/>
          </a:stretch>
        </p:blipFill>
        <p:spPr>
          <a:xfrm>
            <a:off x="1112473" y="5860406"/>
            <a:ext cx="4149089" cy="548640"/>
          </a:xfrm>
          <a:prstGeom prst="rect">
            <a:avLst/>
          </a:prstGeom>
        </p:spPr>
      </p:pic>
      <p:pic>
        <p:nvPicPr>
          <p:cNvPr id="20" name="Picture 19"/>
          <p:cNvPicPr>
            <a:picLocks noChangeAspect="1"/>
          </p:cNvPicPr>
          <p:nvPr/>
        </p:nvPicPr>
        <p:blipFill>
          <a:blip r:embed="rId8"/>
          <a:stretch>
            <a:fillRect/>
          </a:stretch>
        </p:blipFill>
        <p:spPr>
          <a:xfrm>
            <a:off x="1112473" y="6506289"/>
            <a:ext cx="3753834" cy="359957"/>
          </a:xfrm>
          <a:prstGeom prst="rect">
            <a:avLst/>
          </a:prstGeom>
        </p:spPr>
      </p:pic>
      <p:sp>
        <p:nvSpPr>
          <p:cNvPr id="4" name="Title 3"/>
          <p:cNvSpPr>
            <a:spLocks noGrp="1"/>
          </p:cNvSpPr>
          <p:nvPr>
            <p:ph type="title"/>
          </p:nvPr>
        </p:nvSpPr>
        <p:spPr/>
        <p:txBody>
          <a:bodyPr/>
          <a:lstStyle/>
          <a:p>
            <a:r>
              <a:rPr lang="en-US" dirty="0" smtClean="0"/>
              <a:t>ADMM</a:t>
            </a:r>
            <a:endParaRPr lang="en-US" dirty="0"/>
          </a:p>
        </p:txBody>
      </p:sp>
      <p:graphicFrame>
        <p:nvGraphicFramePr>
          <p:cNvPr id="22" name="Object 21"/>
          <p:cNvGraphicFramePr>
            <a:graphicFrameLocks noChangeAspect="1"/>
          </p:cNvGraphicFramePr>
          <p:nvPr>
            <p:extLst>
              <p:ext uri="{D42A27DB-BD31-4B8C-83A1-F6EECF244321}">
                <p14:modId xmlns:p14="http://schemas.microsoft.com/office/powerpoint/2010/main" val="1504908401"/>
              </p:ext>
            </p:extLst>
          </p:nvPr>
        </p:nvGraphicFramePr>
        <p:xfrm>
          <a:off x="1066800" y="3657600"/>
          <a:ext cx="7753804" cy="838200"/>
        </p:xfrm>
        <a:graphic>
          <a:graphicData uri="http://schemas.openxmlformats.org/presentationml/2006/ole">
            <mc:AlternateContent xmlns:mc="http://schemas.openxmlformats.org/markup-compatibility/2006">
              <mc:Choice xmlns:v="urn:schemas-microsoft-com:vml" Requires="v">
                <p:oleObj spid="_x0000_s22672" name="Equation" r:id="rId9" imgW="3429000" imgH="393700" progId="Equation.3">
                  <p:embed/>
                </p:oleObj>
              </mc:Choice>
              <mc:Fallback>
                <p:oleObj name="Equation" r:id="rId9" imgW="3429000" imgH="393700" progId="Equation.3">
                  <p:embed/>
                  <p:pic>
                    <p:nvPicPr>
                      <p:cNvPr id="0" name=""/>
                      <p:cNvPicPr/>
                      <p:nvPr/>
                    </p:nvPicPr>
                    <p:blipFill>
                      <a:blip r:embed="rId10"/>
                      <a:stretch>
                        <a:fillRect/>
                      </a:stretch>
                    </p:blipFill>
                    <p:spPr>
                      <a:xfrm>
                        <a:off x="1066800" y="3657600"/>
                        <a:ext cx="7753804" cy="838200"/>
                      </a:xfrm>
                      <a:prstGeom prst="rect">
                        <a:avLst/>
                      </a:prstGeom>
                    </p:spPr>
                  </p:pic>
                </p:oleObj>
              </mc:Fallback>
            </mc:AlternateContent>
          </a:graphicData>
        </a:graphic>
      </p:graphicFrame>
      <p:grpSp>
        <p:nvGrpSpPr>
          <p:cNvPr id="13" name="Group 12"/>
          <p:cNvGrpSpPr/>
          <p:nvPr/>
        </p:nvGrpSpPr>
        <p:grpSpPr>
          <a:xfrm>
            <a:off x="5486400" y="5029200"/>
            <a:ext cx="3360559" cy="1323439"/>
            <a:chOff x="7452543" y="1447466"/>
            <a:chExt cx="3360559" cy="1323439"/>
          </a:xfrm>
        </p:grpSpPr>
        <p:sp>
          <p:nvSpPr>
            <p:cNvPr id="14" name="Left Brace 13"/>
            <p:cNvSpPr/>
            <p:nvPr/>
          </p:nvSpPr>
          <p:spPr>
            <a:xfrm flipH="1">
              <a:off x="7452543" y="1523666"/>
              <a:ext cx="197556" cy="1143000"/>
            </a:xfrm>
            <a:prstGeom prst="leftBrace">
              <a:avLst>
                <a:gd name="adj1" fmla="val 49712"/>
                <a:gd name="adj2" fmla="val 50000"/>
              </a:avLst>
            </a:prstGeom>
            <a:ln>
              <a:solidFill>
                <a:srgbClr val="0000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p>
          </p:txBody>
        </p:sp>
        <p:sp>
          <p:nvSpPr>
            <p:cNvPr id="16" name="TextBox 15"/>
            <p:cNvSpPr txBox="1"/>
            <p:nvPr/>
          </p:nvSpPr>
          <p:spPr>
            <a:xfrm>
              <a:off x="7909743" y="1447466"/>
              <a:ext cx="2903359" cy="1323439"/>
            </a:xfrm>
            <a:prstGeom prst="rect">
              <a:avLst/>
            </a:prstGeom>
            <a:noFill/>
          </p:spPr>
          <p:txBody>
            <a:bodyPr wrap="none" rtlCol="0">
              <a:spAutoFit/>
            </a:bodyPr>
            <a:lstStyle/>
            <a:p>
              <a:r>
                <a:rPr lang="en-US" sz="2000" dirty="0" smtClean="0">
                  <a:solidFill>
                    <a:srgbClr val="0000FF"/>
                  </a:solidFill>
                </a:rPr>
                <a:t>reduce min to</a:t>
              </a:r>
            </a:p>
            <a:p>
              <a:pPr marL="342900" indent="-342900">
                <a:buFont typeface="Arial"/>
                <a:buChar char="•"/>
              </a:pPr>
              <a:r>
                <a:rPr lang="en-US" sz="2000" dirty="0" smtClean="0">
                  <a:solidFill>
                    <a:srgbClr val="0000FF"/>
                  </a:solidFill>
                </a:rPr>
                <a:t>QP: closed-form </a:t>
              </a:r>
              <a:r>
                <a:rPr lang="en-US" sz="2000" dirty="0" err="1" smtClean="0">
                  <a:solidFill>
                    <a:srgbClr val="0000FF"/>
                  </a:solidFill>
                </a:rPr>
                <a:t>soln</a:t>
              </a:r>
              <a:endParaRPr lang="en-US" sz="2000" dirty="0" smtClean="0">
                <a:solidFill>
                  <a:srgbClr val="0000FF"/>
                </a:solidFill>
              </a:endParaRPr>
            </a:p>
            <a:p>
              <a:pPr marL="342900" indent="-342900">
                <a:buFont typeface="Arial"/>
                <a:buChar char="•"/>
              </a:pPr>
              <a:r>
                <a:rPr lang="en-US" sz="2000" dirty="0" smtClean="0">
                  <a:solidFill>
                    <a:srgbClr val="0000FF"/>
                  </a:solidFill>
                </a:rPr>
                <a:t>SDP: 6x6 eigenvalue </a:t>
              </a:r>
            </a:p>
            <a:p>
              <a:r>
                <a:rPr lang="en-US" sz="2000" dirty="0" smtClean="0">
                  <a:solidFill>
                    <a:srgbClr val="0000FF"/>
                  </a:solidFill>
                </a:rPr>
                <a:t>     problems </a:t>
              </a:r>
              <a:endParaRPr lang="en-US" sz="2000" dirty="0">
                <a:solidFill>
                  <a:srgbClr val="0000FF"/>
                </a:solidFill>
              </a:endParaRPr>
            </a:p>
          </p:txBody>
        </p:sp>
      </p:grpSp>
      <p:sp>
        <p:nvSpPr>
          <p:cNvPr id="17" name="Rectangle 16"/>
          <p:cNvSpPr/>
          <p:nvPr/>
        </p:nvSpPr>
        <p:spPr>
          <a:xfrm>
            <a:off x="7543800" y="6550223"/>
            <a:ext cx="1600200" cy="307777"/>
          </a:xfrm>
          <a:prstGeom prst="rect">
            <a:avLst/>
          </a:prstGeom>
        </p:spPr>
        <p:txBody>
          <a:bodyPr wrap="square">
            <a:spAutoFit/>
          </a:bodyPr>
          <a:lstStyle/>
          <a:p>
            <a:r>
              <a:rPr lang="en-US" sz="1400" dirty="0" smtClean="0"/>
              <a:t>[</a:t>
            </a:r>
            <a:r>
              <a:rPr lang="en-US" sz="1400" dirty="0" err="1" smtClean="0"/>
              <a:t>Peng</a:t>
            </a:r>
            <a:r>
              <a:rPr lang="en-US" sz="1400" dirty="0" smtClean="0"/>
              <a:t> &amp; L, 2016]</a:t>
            </a:r>
            <a:endParaRPr lang="en-US" sz="1400" dirty="0"/>
          </a:p>
        </p:txBody>
      </p:sp>
    </p:spTree>
    <p:extLst>
      <p:ext uri="{BB962C8B-B14F-4D97-AF65-F5344CB8AC3E}">
        <p14:creationId xmlns:p14="http://schemas.microsoft.com/office/powerpoint/2010/main" val="3163132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dissolv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dissolve">
                                      <p:cBhvr>
                                        <p:cTn id="23" dur="500"/>
                                        <p:tgtEl>
                                          <p:spTgt spid="12"/>
                                        </p:tgtEl>
                                      </p:cBhvr>
                                    </p:animEffect>
                                  </p:childTnLst>
                                </p:cTn>
                              </p:par>
                              <p:par>
                                <p:cTn id="24" presetID="9"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dissolve">
                                      <p:cBhvr>
                                        <p:cTn id="26" dur="500"/>
                                        <p:tgtEl>
                                          <p:spTgt spid="15"/>
                                        </p:tgtEl>
                                      </p:cBhvr>
                                    </p:animEffect>
                                  </p:childTnLst>
                                </p:cTn>
                              </p:par>
                              <p:par>
                                <p:cTn id="27" presetID="9"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dissolve">
                                      <p:cBhvr>
                                        <p:cTn id="29" dur="500"/>
                                        <p:tgtEl>
                                          <p:spTgt spid="19"/>
                                        </p:tgtEl>
                                      </p:cBhvr>
                                    </p:animEffect>
                                  </p:childTnLst>
                                </p:cTn>
                              </p:par>
                              <p:par>
                                <p:cTn id="30" presetID="9"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dissolv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685800" y="1066800"/>
            <a:ext cx="7239000" cy="3276600"/>
          </a:xfrm>
          <a:prstGeom prst="rect">
            <a:avLst/>
          </a:prstGeom>
          <a:solidFill>
            <a:srgbClr val="F6E0AE"/>
          </a:solidFill>
          <a:ln w="28575" cap="flat" cmpd="sng" algn="ctr">
            <a:solidFill>
              <a:srgbClr val="A3B2C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9" name="Rectangle 2"/>
          <p:cNvSpPr>
            <a:spLocks noGrp="1" noChangeArrowheads="1"/>
          </p:cNvSpPr>
          <p:nvPr>
            <p:ph type="title"/>
          </p:nvPr>
        </p:nvSpPr>
        <p:spPr/>
        <p:txBody>
          <a:bodyPr/>
          <a:lstStyle/>
          <a:p>
            <a:pPr eaLnBrk="1" hangingPunct="1"/>
            <a:r>
              <a:rPr lang="en-US" dirty="0" smtClean="0"/>
              <a:t>Autonomous </a:t>
            </a:r>
            <a:r>
              <a:rPr lang="en-US" dirty="0"/>
              <a:t>e</a:t>
            </a:r>
            <a:r>
              <a:rPr lang="en-US" dirty="0" smtClean="0"/>
              <a:t>nergy grid</a:t>
            </a:r>
            <a:endParaRPr lang="en-US" sz="2800" dirty="0"/>
          </a:p>
        </p:txBody>
      </p:sp>
      <p:sp>
        <p:nvSpPr>
          <p:cNvPr id="7" name="Rectangle 6"/>
          <p:cNvSpPr/>
          <p:nvPr/>
        </p:nvSpPr>
        <p:spPr bwMode="auto">
          <a:xfrm>
            <a:off x="2743200" y="5029200"/>
            <a:ext cx="381000" cy="152400"/>
          </a:xfrm>
          <a:prstGeom prst="rect">
            <a:avLst/>
          </a:prstGeom>
          <a:solidFill>
            <a:srgbClr val="FFFFFF"/>
          </a:solidFill>
          <a:ln w="9525" cap="flat" cmpd="sng" algn="ctr">
            <a:noFill/>
            <a:prstDash val="solid"/>
            <a:round/>
            <a:headEnd type="none" w="med" len="med"/>
            <a:tailEnd type="none" w="med" len="med"/>
          </a:ln>
          <a:effectLst/>
        </p:spPr>
        <p:txBody>
          <a:bodyPr vert="horz" wrap="square" lIns="91436" tIns="45716" rIns="91436" bIns="45716" numCol="1" rtlCol="0" anchor="t" anchorCtr="0" compatLnSpc="1">
            <a:prstTxWarp prst="textNoShape">
              <a:avLst/>
            </a:prstTxWarp>
          </a:bodyPr>
          <a:lstStyle/>
          <a:p>
            <a:endParaRPr lang="en-US" smtClean="0">
              <a:solidFill>
                <a:srgbClr val="000000"/>
              </a:solidFill>
            </a:endParaRPr>
          </a:p>
        </p:txBody>
      </p:sp>
      <p:sp>
        <p:nvSpPr>
          <p:cNvPr id="28" name="Rectangle 27"/>
          <p:cNvSpPr/>
          <p:nvPr/>
        </p:nvSpPr>
        <p:spPr bwMode="auto">
          <a:xfrm>
            <a:off x="2819400" y="5410200"/>
            <a:ext cx="457200" cy="228600"/>
          </a:xfrm>
          <a:prstGeom prst="rect">
            <a:avLst/>
          </a:prstGeom>
          <a:solidFill>
            <a:srgbClr val="FFFFFF"/>
          </a:solidFill>
          <a:ln w="9525" cap="flat" cmpd="sng" algn="ctr">
            <a:noFill/>
            <a:prstDash val="solid"/>
            <a:round/>
            <a:headEnd type="none" w="med" len="med"/>
            <a:tailEnd type="none" w="med" len="med"/>
          </a:ln>
          <a:effectLst/>
        </p:spPr>
        <p:txBody>
          <a:bodyPr vert="horz" wrap="square" lIns="91436" tIns="45716" rIns="91436" bIns="45716" numCol="1" rtlCol="0" anchor="t" anchorCtr="0" compatLnSpc="1">
            <a:prstTxWarp prst="textNoShape">
              <a:avLst/>
            </a:prstTxWarp>
          </a:bodyPr>
          <a:lstStyle/>
          <a:p>
            <a:endParaRPr lang="en-US" smtClean="0">
              <a:solidFill>
                <a:srgbClr val="000000"/>
              </a:solidFill>
            </a:endParaRPr>
          </a:p>
        </p:txBody>
      </p:sp>
      <p:sp>
        <p:nvSpPr>
          <p:cNvPr id="20" name="Rectangle 3"/>
          <p:cNvSpPr txBox="1">
            <a:spLocks noChangeArrowheads="1"/>
          </p:cNvSpPr>
          <p:nvPr/>
        </p:nvSpPr>
        <p:spPr bwMode="auto">
          <a:xfrm>
            <a:off x="838200" y="1066800"/>
            <a:ext cx="8229600" cy="5029200"/>
          </a:xfrm>
          <a:prstGeom prst="rect">
            <a:avLst/>
          </a:prstGeom>
          <a:noFill/>
          <a:ln w="9525">
            <a:noFill/>
            <a:miter lim="800000"/>
            <a:headEnd/>
            <a:tailEnd/>
          </a:ln>
        </p:spPr>
        <p:txBody>
          <a:bodyPr vert="horz" wrap="square" lIns="91426" tIns="45712" rIns="91426" bIns="45712" numCol="1" anchor="t" anchorCtr="0" compatLnSpc="1">
            <a:prstTxWarp prst="textNoShape">
              <a:avLst/>
            </a:prstTxWarp>
          </a:bodyPr>
          <a:lstStyle>
            <a:lvl1pPr marL="469852" indent="-469852" algn="l" rtl="0" eaLnBrk="0" fontAlgn="base" hangingPunct="0">
              <a:spcBef>
                <a:spcPct val="20000"/>
              </a:spcBef>
              <a:spcAft>
                <a:spcPct val="0"/>
              </a:spcAft>
              <a:buClr>
                <a:schemeClr val="accent2"/>
              </a:buClr>
              <a:buFont typeface="Wingdings" pitchFamily="2" charset="2"/>
              <a:buChar char="o"/>
              <a:defRPr sz="2800">
                <a:solidFill>
                  <a:schemeClr val="tx1"/>
                </a:solidFill>
                <a:latin typeface="+mn-lt"/>
                <a:ea typeface="+mn-ea"/>
                <a:cs typeface="+mn-cs"/>
              </a:defRPr>
            </a:lvl1pPr>
            <a:lvl2pPr marL="907957" indent="-436518" algn="l" rtl="0" eaLnBrk="0" fontAlgn="base" hangingPunct="0">
              <a:spcBef>
                <a:spcPct val="20000"/>
              </a:spcBef>
              <a:spcAft>
                <a:spcPct val="0"/>
              </a:spcAft>
              <a:buClr>
                <a:schemeClr val="accent2"/>
              </a:buClr>
              <a:buFont typeface="Wingdings" pitchFamily="2" charset="2"/>
              <a:buChar char="n"/>
              <a:defRPr sz="2400">
                <a:solidFill>
                  <a:schemeClr val="tx1"/>
                </a:solidFill>
                <a:latin typeface="+mn-lt"/>
              </a:defRPr>
            </a:lvl2pPr>
            <a:lvl3pPr marL="1304791" indent="-395248" algn="l" rtl="0" eaLnBrk="0" fontAlgn="base" hangingPunct="0">
              <a:spcBef>
                <a:spcPct val="20000"/>
              </a:spcBef>
              <a:spcAft>
                <a:spcPct val="0"/>
              </a:spcAft>
              <a:buClr>
                <a:schemeClr val="accent2"/>
              </a:buClr>
              <a:buFont typeface="Wingdings" pitchFamily="2" charset="2"/>
              <a:buChar char="o"/>
              <a:defRPr sz="2000">
                <a:solidFill>
                  <a:schemeClr val="tx1"/>
                </a:solidFill>
                <a:latin typeface="+mn-lt"/>
              </a:defRPr>
            </a:lvl3pPr>
            <a:lvl4pPr marL="1693690" indent="-387310" algn="l" rtl="0" eaLnBrk="0" fontAlgn="base" hangingPunct="0">
              <a:spcBef>
                <a:spcPct val="20000"/>
              </a:spcBef>
              <a:spcAft>
                <a:spcPct val="0"/>
              </a:spcAft>
              <a:buClr>
                <a:schemeClr val="accent2"/>
              </a:buClr>
              <a:buFont typeface="Wingdings" pitchFamily="2" charset="2"/>
              <a:buChar char="n"/>
              <a:defRPr sz="1600">
                <a:solidFill>
                  <a:schemeClr val="tx1"/>
                </a:solidFill>
                <a:latin typeface="+mn-lt"/>
              </a:defRPr>
            </a:lvl4pPr>
            <a:lvl5pPr marL="2093699" indent="-398423" algn="l" rtl="0" eaLnBrk="0" fontAlgn="base" hangingPunct="0">
              <a:spcBef>
                <a:spcPct val="25000"/>
              </a:spcBef>
              <a:spcAft>
                <a:spcPct val="0"/>
              </a:spcAft>
              <a:buClr>
                <a:schemeClr val="accent2"/>
              </a:buClr>
              <a:buFont typeface="Wingdings" pitchFamily="2" charset="2"/>
              <a:buChar char="§"/>
              <a:defRPr sz="1600">
                <a:solidFill>
                  <a:schemeClr val="tx1"/>
                </a:solidFill>
                <a:latin typeface="+mn-lt"/>
              </a:defRPr>
            </a:lvl5pPr>
            <a:lvl6pPr marL="2550852"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6pPr>
            <a:lvl7pPr marL="3008004"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7pPr>
            <a:lvl8pPr marL="3465158"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8pPr>
            <a:lvl9pPr marL="3922311"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9pPr>
          </a:lstStyle>
          <a:p>
            <a:pPr marL="0" indent="0" eaLnBrk="1" hangingPunct="1">
              <a:buClr>
                <a:srgbClr val="CC0000"/>
              </a:buClr>
              <a:buNone/>
            </a:pPr>
            <a:r>
              <a:rPr lang="en-US" altLang="zh-CN" sz="2400" dirty="0">
                <a:solidFill>
                  <a:srgbClr val="0000FF"/>
                </a:solidFill>
                <a:latin typeface="Verdana"/>
                <a:ea typeface="宋体" pitchFamily="2" charset="-122"/>
              </a:rPr>
              <a:t>Computational challenge</a:t>
            </a:r>
          </a:p>
          <a:p>
            <a:pPr lvl="1" eaLnBrk="1" hangingPunct="1">
              <a:buClr>
                <a:srgbClr val="CC0000"/>
              </a:buClr>
            </a:pPr>
            <a:r>
              <a:rPr lang="en-US" altLang="zh-CN" sz="2000" dirty="0">
                <a:solidFill>
                  <a:srgbClr val="000000"/>
                </a:solidFill>
                <a:latin typeface="Verdana"/>
                <a:ea typeface="宋体" pitchFamily="2" charset="-122"/>
              </a:rPr>
              <a:t>n</a:t>
            </a:r>
            <a:r>
              <a:rPr lang="en-US" altLang="zh-CN" sz="2000" dirty="0" smtClean="0">
                <a:solidFill>
                  <a:srgbClr val="000000"/>
                </a:solidFill>
                <a:latin typeface="Verdana"/>
                <a:ea typeface="宋体" pitchFamily="2" charset="-122"/>
              </a:rPr>
              <a:t>onlinear models, </a:t>
            </a:r>
            <a:r>
              <a:rPr lang="en-US" altLang="zh-CN" sz="2000" dirty="0" err="1" smtClean="0">
                <a:solidFill>
                  <a:srgbClr val="000000"/>
                </a:solidFill>
                <a:latin typeface="Verdana"/>
                <a:ea typeface="宋体" pitchFamily="2" charset="-122"/>
              </a:rPr>
              <a:t>nonconvex</a:t>
            </a:r>
            <a:r>
              <a:rPr lang="en-US" altLang="zh-CN" sz="2000" dirty="0" smtClean="0">
                <a:solidFill>
                  <a:srgbClr val="000000"/>
                </a:solidFill>
                <a:latin typeface="Verdana"/>
                <a:ea typeface="宋体" pitchFamily="2" charset="-122"/>
              </a:rPr>
              <a:t> optimization</a:t>
            </a:r>
            <a:endParaRPr lang="en-US" altLang="zh-CN" sz="2000" dirty="0">
              <a:solidFill>
                <a:srgbClr val="000000"/>
              </a:solidFill>
              <a:latin typeface="Verdana"/>
              <a:ea typeface="宋体" pitchFamily="2" charset="-122"/>
            </a:endParaRPr>
          </a:p>
          <a:p>
            <a:pPr marL="0" indent="0" eaLnBrk="1" hangingPunct="1">
              <a:buClr>
                <a:srgbClr val="CC0000"/>
              </a:buClr>
              <a:buNone/>
            </a:pPr>
            <a:r>
              <a:rPr lang="en-US" altLang="zh-CN" sz="2400" dirty="0">
                <a:solidFill>
                  <a:srgbClr val="0000FF"/>
                </a:solidFill>
                <a:latin typeface="Verdana"/>
                <a:ea typeface="宋体" pitchFamily="2" charset="-122"/>
              </a:rPr>
              <a:t>Scalability challenge</a:t>
            </a:r>
          </a:p>
          <a:p>
            <a:pPr lvl="1" eaLnBrk="1" hangingPunct="1">
              <a:buClr>
                <a:srgbClr val="CC0000"/>
              </a:buClr>
            </a:pPr>
            <a:r>
              <a:rPr lang="en-US" altLang="zh-CN" sz="2000" dirty="0">
                <a:solidFill>
                  <a:srgbClr val="000000"/>
                </a:solidFill>
                <a:latin typeface="Verdana"/>
                <a:ea typeface="宋体" pitchFamily="2" charset="-122"/>
              </a:rPr>
              <a:t>b</a:t>
            </a:r>
            <a:r>
              <a:rPr lang="en-US" altLang="zh-CN" sz="2000" dirty="0" smtClean="0">
                <a:solidFill>
                  <a:srgbClr val="000000"/>
                </a:solidFill>
                <a:latin typeface="Verdana"/>
                <a:ea typeface="宋体" pitchFamily="2" charset="-122"/>
              </a:rPr>
              <a:t>illions </a:t>
            </a:r>
            <a:r>
              <a:rPr lang="en-US" altLang="zh-CN" sz="2000" dirty="0">
                <a:solidFill>
                  <a:srgbClr val="000000"/>
                </a:solidFill>
                <a:latin typeface="Verdana"/>
                <a:ea typeface="宋体" pitchFamily="2" charset="-122"/>
              </a:rPr>
              <a:t>of </a:t>
            </a:r>
            <a:r>
              <a:rPr lang="en-US" altLang="zh-CN" sz="2000" dirty="0" smtClean="0">
                <a:solidFill>
                  <a:srgbClr val="000000"/>
                </a:solidFill>
                <a:latin typeface="Verdana"/>
                <a:ea typeface="宋体" pitchFamily="2" charset="-122"/>
              </a:rPr>
              <a:t>intelligent DERs</a:t>
            </a:r>
          </a:p>
          <a:p>
            <a:pPr marL="0" indent="0" eaLnBrk="1" hangingPunct="1">
              <a:buClr>
                <a:srgbClr val="CC0000"/>
              </a:buClr>
              <a:buNone/>
            </a:pPr>
            <a:r>
              <a:rPr lang="en-US" altLang="zh-CN" sz="2400" dirty="0" smtClean="0">
                <a:solidFill>
                  <a:srgbClr val="0000FF"/>
                </a:solidFill>
                <a:ea typeface="宋体" pitchFamily="2" charset="-122"/>
              </a:rPr>
              <a:t>Increased volatility</a:t>
            </a:r>
          </a:p>
          <a:p>
            <a:pPr lvl="1" eaLnBrk="1" hangingPunct="1">
              <a:buClr>
                <a:srgbClr val="CC0000"/>
              </a:buClr>
            </a:pPr>
            <a:r>
              <a:rPr lang="en-US" altLang="zh-CN" sz="2000" dirty="0">
                <a:solidFill>
                  <a:srgbClr val="000000"/>
                </a:solidFill>
                <a:ea typeface="宋体" pitchFamily="2" charset="-122"/>
              </a:rPr>
              <a:t>i</a:t>
            </a:r>
            <a:r>
              <a:rPr lang="en-US" altLang="zh-CN" sz="2000" dirty="0" smtClean="0">
                <a:solidFill>
                  <a:srgbClr val="000000"/>
                </a:solidFill>
                <a:ea typeface="宋体" pitchFamily="2" charset="-122"/>
              </a:rPr>
              <a:t>n supply, demand, voltage, frequency</a:t>
            </a:r>
            <a:endParaRPr lang="en-US" altLang="zh-CN" sz="2000" dirty="0">
              <a:solidFill>
                <a:srgbClr val="000000"/>
              </a:solidFill>
              <a:ea typeface="宋体" pitchFamily="2" charset="-122"/>
            </a:endParaRPr>
          </a:p>
          <a:p>
            <a:pPr marL="0" indent="0" eaLnBrk="1" hangingPunct="1">
              <a:buClr>
                <a:srgbClr val="CC0000"/>
              </a:buClr>
              <a:buNone/>
            </a:pPr>
            <a:r>
              <a:rPr lang="en-US" altLang="zh-CN" sz="2400" dirty="0" smtClean="0">
                <a:solidFill>
                  <a:srgbClr val="0000FF"/>
                </a:solidFill>
                <a:ea typeface="宋体" pitchFamily="2" charset="-122"/>
              </a:rPr>
              <a:t>Limited sensing and control</a:t>
            </a:r>
            <a:endParaRPr lang="en-US" altLang="zh-CN" sz="2400" dirty="0">
              <a:solidFill>
                <a:srgbClr val="0000FF"/>
              </a:solidFill>
              <a:ea typeface="宋体" pitchFamily="2" charset="-122"/>
            </a:endParaRPr>
          </a:p>
          <a:p>
            <a:pPr lvl="1" eaLnBrk="1" hangingPunct="1">
              <a:buClr>
                <a:srgbClr val="CC0000"/>
              </a:buClr>
            </a:pPr>
            <a:r>
              <a:rPr lang="en-US" altLang="zh-CN" sz="2000" dirty="0" smtClean="0">
                <a:solidFill>
                  <a:srgbClr val="000000"/>
                </a:solidFill>
                <a:ea typeface="宋体" pitchFamily="2" charset="-122"/>
              </a:rPr>
              <a:t>design of/constraint from cyber topology</a:t>
            </a:r>
            <a:endParaRPr lang="en-US" altLang="zh-CN" sz="2000" dirty="0">
              <a:solidFill>
                <a:srgbClr val="000000"/>
              </a:solidFill>
              <a:ea typeface="宋体" pitchFamily="2" charset="-122"/>
            </a:endParaRPr>
          </a:p>
          <a:p>
            <a:pPr marL="0" indent="0" eaLnBrk="1" hangingPunct="1">
              <a:buClr>
                <a:srgbClr val="CC0000"/>
              </a:buClr>
              <a:buNone/>
            </a:pPr>
            <a:r>
              <a:rPr lang="en-US" altLang="zh-CN" sz="2400" dirty="0">
                <a:solidFill>
                  <a:srgbClr val="0000FF"/>
                </a:solidFill>
                <a:ea typeface="宋体" pitchFamily="2" charset="-122"/>
              </a:rPr>
              <a:t>Incomplete or unreliable data</a:t>
            </a:r>
          </a:p>
          <a:p>
            <a:pPr lvl="1" eaLnBrk="1" hangingPunct="1">
              <a:buClr>
                <a:srgbClr val="CC0000"/>
              </a:buClr>
            </a:pPr>
            <a:r>
              <a:rPr lang="en-US" altLang="zh-CN" sz="2000" dirty="0">
                <a:solidFill>
                  <a:srgbClr val="000000"/>
                </a:solidFill>
                <a:ea typeface="宋体" pitchFamily="2" charset="-122"/>
              </a:rPr>
              <a:t>l</a:t>
            </a:r>
            <a:r>
              <a:rPr lang="en-US" altLang="zh-CN" sz="2000" dirty="0" smtClean="0">
                <a:solidFill>
                  <a:srgbClr val="000000"/>
                </a:solidFill>
                <a:ea typeface="宋体" pitchFamily="2" charset="-122"/>
              </a:rPr>
              <a:t>ocal state estimation &amp; system identification</a:t>
            </a:r>
          </a:p>
          <a:p>
            <a:pPr marL="0" indent="0" eaLnBrk="1" hangingPunct="1">
              <a:buClr>
                <a:srgbClr val="CC0000"/>
              </a:buClr>
              <a:buNone/>
            </a:pPr>
            <a:r>
              <a:rPr lang="en-US" altLang="zh-CN" sz="2400" dirty="0" smtClean="0">
                <a:solidFill>
                  <a:srgbClr val="0000FF"/>
                </a:solidFill>
                <a:ea typeface="宋体" pitchFamily="2" charset="-122"/>
              </a:rPr>
              <a:t>Data-driven modeling and control</a:t>
            </a:r>
            <a:endParaRPr lang="en-US" altLang="zh-CN" sz="2400" dirty="0">
              <a:solidFill>
                <a:srgbClr val="0000FF"/>
              </a:solidFill>
              <a:ea typeface="宋体" pitchFamily="2" charset="-122"/>
            </a:endParaRPr>
          </a:p>
          <a:p>
            <a:pPr lvl="1" eaLnBrk="1" hangingPunct="1">
              <a:buClr>
                <a:srgbClr val="CC0000"/>
              </a:buClr>
            </a:pPr>
            <a:r>
              <a:rPr lang="en-US" altLang="zh-CN" sz="2000" dirty="0">
                <a:ea typeface="宋体" pitchFamily="2" charset="-122"/>
              </a:rPr>
              <a:t>r</a:t>
            </a:r>
            <a:r>
              <a:rPr lang="en-US" altLang="zh-CN" sz="2000" dirty="0" smtClean="0">
                <a:ea typeface="宋体" pitchFamily="2" charset="-122"/>
              </a:rPr>
              <a:t>eal-time at scale</a:t>
            </a:r>
            <a:endParaRPr lang="en-US" altLang="zh-CN" sz="2000" dirty="0">
              <a:solidFill>
                <a:srgbClr val="000000"/>
              </a:solidFill>
              <a:ea typeface="宋体" pitchFamily="2" charset="-122"/>
            </a:endParaRPr>
          </a:p>
          <a:p>
            <a:pPr lvl="1" eaLnBrk="1" hangingPunct="1">
              <a:buClr>
                <a:srgbClr val="CC0000"/>
              </a:buClr>
            </a:pPr>
            <a:endParaRPr lang="en-US" altLang="zh-CN" sz="2000" dirty="0">
              <a:solidFill>
                <a:srgbClr val="000000"/>
              </a:solidFill>
              <a:latin typeface="Verdana"/>
              <a:ea typeface="宋体" pitchFamily="2" charset="-122"/>
            </a:endParaRPr>
          </a:p>
        </p:txBody>
      </p:sp>
      <p:sp>
        <p:nvSpPr>
          <p:cNvPr id="3" name="TextBox 2"/>
          <p:cNvSpPr txBox="1"/>
          <p:nvPr/>
        </p:nvSpPr>
        <p:spPr>
          <a:xfrm>
            <a:off x="4800600" y="6305490"/>
            <a:ext cx="4161741" cy="400110"/>
          </a:xfrm>
          <a:prstGeom prst="rect">
            <a:avLst/>
          </a:prstGeom>
          <a:noFill/>
        </p:spPr>
        <p:txBody>
          <a:bodyPr wrap="none" rtlCol="0">
            <a:spAutoFit/>
          </a:bodyPr>
          <a:lstStyle/>
          <a:p>
            <a:r>
              <a:rPr lang="en-US" sz="2000" dirty="0" smtClean="0">
                <a:solidFill>
                  <a:srgbClr val="0000FF"/>
                </a:solidFill>
              </a:rPr>
              <a:t>a sample of our work for illustration</a:t>
            </a:r>
            <a:endParaRPr lang="en-US" sz="2000" dirty="0">
              <a:solidFill>
                <a:srgbClr val="0000FF"/>
              </a:solidFill>
            </a:endParaRPr>
          </a:p>
        </p:txBody>
      </p:sp>
    </p:spTree>
    <p:extLst>
      <p:ext uri="{BB962C8B-B14F-4D97-AF65-F5344CB8AC3E}">
        <p14:creationId xmlns:p14="http://schemas.microsoft.com/office/powerpoint/2010/main" val="7420690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FF"/>
          </a:solidFill>
        </p:spPr>
        <p:txBody>
          <a:bodyPr/>
          <a:lstStyle/>
          <a:p>
            <a:r>
              <a:rPr lang="en-US" dirty="0" smtClean="0"/>
              <a:t>ADMM</a:t>
            </a:r>
            <a:endParaRPr lang="en-US" dirty="0"/>
          </a:p>
        </p:txBody>
      </p:sp>
      <p:sp>
        <p:nvSpPr>
          <p:cNvPr id="3" name="Content Placeholder 2"/>
          <p:cNvSpPr>
            <a:spLocks noGrp="1"/>
          </p:cNvSpPr>
          <p:nvPr>
            <p:ph idx="1"/>
          </p:nvPr>
        </p:nvSpPr>
        <p:spPr>
          <a:xfrm>
            <a:off x="838200" y="1143000"/>
            <a:ext cx="8229600" cy="3048000"/>
          </a:xfrm>
        </p:spPr>
        <p:txBody>
          <a:bodyPr/>
          <a:lstStyle/>
          <a:p>
            <a:pPr lvl="1"/>
            <a:endParaRPr lang="en-US" sz="1100" dirty="0" smtClean="0"/>
          </a:p>
          <a:p>
            <a:pPr marL="0" indent="0">
              <a:buNone/>
            </a:pPr>
            <a:r>
              <a:rPr lang="en-US" dirty="0" smtClean="0"/>
              <a:t>Greatly speeds up each ADMM iteration</a:t>
            </a:r>
          </a:p>
          <a:p>
            <a:pPr lvl="1"/>
            <a:r>
              <a:rPr lang="en-US" dirty="0" smtClean="0">
                <a:solidFill>
                  <a:srgbClr val="0000FF"/>
                </a:solidFill>
              </a:rPr>
              <a:t>much faster </a:t>
            </a:r>
            <a:r>
              <a:rPr lang="en-US" dirty="0" smtClean="0"/>
              <a:t>than standard iterative solution for each ADMM </a:t>
            </a:r>
            <a:r>
              <a:rPr lang="en-US" dirty="0" err="1" smtClean="0"/>
              <a:t>subproblem</a:t>
            </a: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2965291526"/>
              </p:ext>
            </p:extLst>
          </p:nvPr>
        </p:nvGraphicFramePr>
        <p:xfrm>
          <a:off x="1524000" y="3505200"/>
          <a:ext cx="7010400" cy="1761663"/>
        </p:xfrm>
        <a:graphic>
          <a:graphicData uri="http://schemas.openxmlformats.org/drawingml/2006/table">
            <a:tbl>
              <a:tblPr firstRow="1" bandRow="1">
                <a:tableStyleId>{5C22544A-7EE6-4342-B048-85BDC9FD1C3A}</a:tableStyleId>
              </a:tblPr>
              <a:tblGrid>
                <a:gridCol w="2570480"/>
                <a:gridCol w="2089271"/>
                <a:gridCol w="2350649"/>
              </a:tblGrid>
              <a:tr h="533400">
                <a:tc>
                  <a:txBody>
                    <a:bodyPr/>
                    <a:lstStyle/>
                    <a:p>
                      <a:pPr algn="ctr"/>
                      <a:r>
                        <a:rPr lang="en-US" dirty="0" smtClean="0"/>
                        <a:t>per-bus</a:t>
                      </a:r>
                    </a:p>
                    <a:p>
                      <a:pPr algn="ctr"/>
                      <a:r>
                        <a:rPr lang="en-US" dirty="0" smtClean="0"/>
                        <a:t>computation</a:t>
                      </a:r>
                      <a:r>
                        <a:rPr lang="en-US" baseline="0" dirty="0" smtClean="0"/>
                        <a:t> time</a:t>
                      </a:r>
                      <a:endParaRPr lang="en-US" dirty="0"/>
                    </a:p>
                  </a:txBody>
                  <a:tcPr/>
                </a:tc>
                <a:tc>
                  <a:txBody>
                    <a:bodyPr/>
                    <a:lstStyle/>
                    <a:p>
                      <a:pPr algn="ctr"/>
                      <a:r>
                        <a:rPr lang="en-US" dirty="0" smtClean="0"/>
                        <a:t>x-update</a:t>
                      </a:r>
                      <a:endParaRPr lang="en-US" dirty="0"/>
                    </a:p>
                  </a:txBody>
                  <a:tcPr/>
                </a:tc>
                <a:tc>
                  <a:txBody>
                    <a:bodyPr/>
                    <a:lstStyle/>
                    <a:p>
                      <a:pPr algn="ctr"/>
                      <a:r>
                        <a:rPr lang="en-US" dirty="0" smtClean="0"/>
                        <a:t>z-update</a:t>
                      </a:r>
                      <a:endParaRPr lang="en-US" dirty="0"/>
                    </a:p>
                  </a:txBody>
                  <a:tcPr/>
                </a:tc>
              </a:tr>
              <a:tr h="373861">
                <a:tc>
                  <a:txBody>
                    <a:bodyPr/>
                    <a:lstStyle/>
                    <a:p>
                      <a:pPr algn="ctr"/>
                      <a:r>
                        <a:rPr lang="en-US" dirty="0" smtClean="0"/>
                        <a:t>Our algorithm</a:t>
                      </a:r>
                      <a:endParaRPr lang="en-US" dirty="0"/>
                    </a:p>
                  </a:txBody>
                  <a:tcPr/>
                </a:tc>
                <a:tc>
                  <a:txBody>
                    <a:bodyPr/>
                    <a:lstStyle/>
                    <a:p>
                      <a:pPr algn="ctr"/>
                      <a:r>
                        <a:rPr lang="en-US" dirty="0" smtClean="0"/>
                        <a:t>1.7 x 10</a:t>
                      </a:r>
                      <a:r>
                        <a:rPr lang="en-US" baseline="30000" dirty="0" smtClean="0"/>
                        <a:t>-4</a:t>
                      </a:r>
                      <a:r>
                        <a:rPr lang="en-US" dirty="0" smtClean="0"/>
                        <a:t> sec</a:t>
                      </a:r>
                      <a:endParaRPr lang="en-US" dirty="0"/>
                    </a:p>
                  </a:txBody>
                  <a:tcPr/>
                </a:tc>
                <a:tc>
                  <a:txBody>
                    <a:bodyPr/>
                    <a:lstStyle/>
                    <a:p>
                      <a:pPr algn="ctr"/>
                      <a:r>
                        <a:rPr lang="en-US" dirty="0" smtClean="0"/>
                        <a:t>5.1 x 10</a:t>
                      </a:r>
                      <a:r>
                        <a:rPr lang="en-US" baseline="30000" dirty="0" smtClean="0"/>
                        <a:t>-4</a:t>
                      </a:r>
                      <a:r>
                        <a:rPr lang="en-US" dirty="0" smtClean="0"/>
                        <a:t> sec</a:t>
                      </a:r>
                      <a:endParaRPr lang="en-US" dirty="0"/>
                    </a:p>
                  </a:txBody>
                  <a:tcPr/>
                </a:tc>
              </a:tr>
              <a:tr h="373861">
                <a:tc>
                  <a:txBody>
                    <a:bodyPr/>
                    <a:lstStyle/>
                    <a:p>
                      <a:pPr algn="ctr"/>
                      <a:r>
                        <a:rPr lang="en-US" dirty="0" smtClean="0"/>
                        <a:t>CVX</a:t>
                      </a:r>
                      <a:endParaRPr lang="en-US" dirty="0"/>
                    </a:p>
                  </a:txBody>
                  <a:tcPr/>
                </a:tc>
                <a:tc>
                  <a:txBody>
                    <a:bodyPr/>
                    <a:lstStyle/>
                    <a:p>
                      <a:pPr algn="ctr"/>
                      <a:r>
                        <a:rPr lang="en-US" dirty="0" smtClean="0"/>
                        <a:t>2</a:t>
                      </a:r>
                      <a:r>
                        <a:rPr lang="en-US" baseline="0" dirty="0" smtClean="0"/>
                        <a:t> x 10</a:t>
                      </a:r>
                      <a:r>
                        <a:rPr lang="en-US" baseline="30000" dirty="0" smtClean="0"/>
                        <a:t>-1  </a:t>
                      </a:r>
                      <a:r>
                        <a:rPr lang="en-US" baseline="0" dirty="0" smtClean="0"/>
                        <a:t>sec</a:t>
                      </a:r>
                      <a:endParaRPr lang="en-US" dirty="0"/>
                    </a:p>
                  </a:txBody>
                  <a:tcPr/>
                </a:tc>
                <a:tc>
                  <a:txBody>
                    <a:bodyPr/>
                    <a:lstStyle/>
                    <a:p>
                      <a:pPr algn="ctr"/>
                      <a:r>
                        <a:rPr lang="en-US" baseline="0" dirty="0" smtClean="0"/>
                        <a:t>3 x 10</a:t>
                      </a:r>
                      <a:r>
                        <a:rPr lang="en-US" baseline="30000" dirty="0" smtClean="0"/>
                        <a:t>-1  </a:t>
                      </a:r>
                      <a:r>
                        <a:rPr lang="en-US" baseline="0" dirty="0" smtClean="0"/>
                        <a:t>sec</a:t>
                      </a:r>
                      <a:endParaRPr lang="en-US" dirty="0"/>
                    </a:p>
                  </a:txBody>
                  <a:tcPr/>
                </a:tc>
              </a:tr>
              <a:tr h="373861">
                <a:tc>
                  <a:txBody>
                    <a:bodyPr/>
                    <a:lstStyle/>
                    <a:p>
                      <a:pPr algn="ctr"/>
                      <a:r>
                        <a:rPr lang="en-US" dirty="0" smtClean="0"/>
                        <a:t>speedup</a:t>
                      </a:r>
                      <a:endParaRPr lang="en-US" dirty="0"/>
                    </a:p>
                  </a:txBody>
                  <a:tcPr/>
                </a:tc>
                <a:tc>
                  <a:txBody>
                    <a:bodyPr/>
                    <a:lstStyle/>
                    <a:p>
                      <a:pPr algn="ctr"/>
                      <a:r>
                        <a:rPr lang="en-US" dirty="0" smtClean="0"/>
                        <a:t>1,176x</a:t>
                      </a:r>
                      <a:endParaRPr lang="en-US" dirty="0"/>
                    </a:p>
                  </a:txBody>
                  <a:tcPr/>
                </a:tc>
                <a:tc>
                  <a:txBody>
                    <a:bodyPr/>
                    <a:lstStyle/>
                    <a:p>
                      <a:pPr algn="ctr"/>
                      <a:r>
                        <a:rPr lang="en-US" dirty="0" smtClean="0"/>
                        <a:t>588x</a:t>
                      </a:r>
                    </a:p>
                  </a:txBody>
                  <a:tcPr/>
                </a:tc>
              </a:tr>
            </a:tbl>
          </a:graphicData>
        </a:graphic>
      </p:graphicFrame>
      <p:sp>
        <p:nvSpPr>
          <p:cNvPr id="6" name="TextBox 5"/>
          <p:cNvSpPr txBox="1"/>
          <p:nvPr/>
        </p:nvSpPr>
        <p:spPr>
          <a:xfrm>
            <a:off x="1503059" y="5344180"/>
            <a:ext cx="6650341" cy="523220"/>
          </a:xfrm>
          <a:prstGeom prst="rect">
            <a:avLst/>
          </a:prstGeom>
          <a:noFill/>
        </p:spPr>
        <p:txBody>
          <a:bodyPr wrap="none" rtlCol="0">
            <a:spAutoFit/>
          </a:bodyPr>
          <a:lstStyle/>
          <a:p>
            <a:r>
              <a:rPr lang="en-US" sz="1400" dirty="0" smtClean="0"/>
              <a:t>per-bus computation time : time to solve 1 sample ADMM iteration for Rossi circuit </a:t>
            </a:r>
          </a:p>
          <a:p>
            <a:r>
              <a:rPr lang="en-US" sz="1400" dirty="0" smtClean="0"/>
              <a:t>with 2,065 buses, divided by 2,065, for both algorithms (single-phase)</a:t>
            </a:r>
            <a:endParaRPr lang="en-US" sz="1400" dirty="0"/>
          </a:p>
        </p:txBody>
      </p:sp>
    </p:spTree>
    <p:extLst>
      <p:ext uri="{BB962C8B-B14F-4D97-AF65-F5344CB8AC3E}">
        <p14:creationId xmlns:p14="http://schemas.microsoft.com/office/powerpoint/2010/main" val="955167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smtClean="0"/>
              <a:t>Challenges</a:t>
            </a:r>
          </a:p>
        </p:txBody>
      </p:sp>
      <p:sp>
        <p:nvSpPr>
          <p:cNvPr id="4" name="TextBox 3"/>
          <p:cNvSpPr txBox="1"/>
          <p:nvPr/>
        </p:nvSpPr>
        <p:spPr>
          <a:xfrm>
            <a:off x="9400679" y="762000"/>
            <a:ext cx="184666" cy="369332"/>
          </a:xfrm>
          <a:prstGeom prst="rect">
            <a:avLst/>
          </a:prstGeom>
          <a:noFill/>
        </p:spPr>
        <p:txBody>
          <a:bodyPr wrap="none" rtlCol="0">
            <a:spAutoFit/>
          </a:bodyPr>
          <a:lstStyle/>
          <a:p>
            <a:endParaRPr lang="en-US" dirty="0"/>
          </a:p>
        </p:txBody>
      </p:sp>
      <p:sp>
        <p:nvSpPr>
          <p:cNvPr id="31" name="Content Placeholder 2"/>
          <p:cNvSpPr>
            <a:spLocks noGrp="1"/>
          </p:cNvSpPr>
          <p:nvPr>
            <p:ph idx="1"/>
          </p:nvPr>
        </p:nvSpPr>
        <p:spPr>
          <a:xfrm>
            <a:off x="914400" y="1066800"/>
            <a:ext cx="8229600" cy="3048000"/>
          </a:xfrm>
        </p:spPr>
        <p:txBody>
          <a:bodyPr>
            <a:normAutofit lnSpcReduction="10000"/>
          </a:bodyPr>
          <a:lstStyle/>
          <a:p>
            <a:pPr marL="0" indent="0">
              <a:buNone/>
            </a:pPr>
            <a:r>
              <a:rPr lang="en-US" dirty="0" smtClean="0"/>
              <a:t>Challenges for practical application</a:t>
            </a:r>
          </a:p>
          <a:p>
            <a:pPr lvl="1"/>
            <a:r>
              <a:rPr lang="en-US" dirty="0" smtClean="0"/>
              <a:t>ADMM too slow for high precision solution</a:t>
            </a:r>
          </a:p>
          <a:p>
            <a:pPr lvl="1"/>
            <a:r>
              <a:rPr lang="en-US" dirty="0" smtClean="0"/>
              <a:t>Relaxation </a:t>
            </a:r>
            <a:r>
              <a:rPr lang="en-US" sz="1800" dirty="0" smtClean="0"/>
              <a:t>(feasible power flow)</a:t>
            </a:r>
          </a:p>
          <a:p>
            <a:pPr lvl="2"/>
            <a:r>
              <a:rPr lang="en-US" dirty="0" smtClean="0"/>
              <a:t>Wye loads: empirically exact but no proof</a:t>
            </a:r>
          </a:p>
          <a:p>
            <a:pPr lvl="2"/>
            <a:r>
              <a:rPr lang="en-US" dirty="0" smtClean="0"/>
              <a:t>Delta loads: empirically inexact</a:t>
            </a:r>
          </a:p>
          <a:p>
            <a:pPr lvl="1"/>
            <a:r>
              <a:rPr lang="en-US" dirty="0" smtClean="0">
                <a:solidFill>
                  <a:srgbClr val="0000FF"/>
                </a:solidFill>
              </a:rPr>
              <a:t>Offline </a:t>
            </a:r>
            <a:r>
              <a:rPr lang="en-US" sz="1800" dirty="0" smtClean="0">
                <a:solidFill>
                  <a:srgbClr val="0000FF"/>
                </a:solidFill>
              </a:rPr>
              <a:t>(distributed) </a:t>
            </a:r>
            <a:r>
              <a:rPr lang="en-US" dirty="0" smtClean="0">
                <a:solidFill>
                  <a:srgbClr val="0000FF"/>
                </a:solidFill>
              </a:rPr>
              <a:t>algorithm</a:t>
            </a:r>
          </a:p>
          <a:p>
            <a:pPr lvl="2"/>
            <a:r>
              <a:rPr lang="en-US" dirty="0" smtClean="0"/>
              <a:t>Intermediate iterates are not feasible and cannot be applied to network</a:t>
            </a:r>
            <a:endParaRPr lang="en-US" dirty="0"/>
          </a:p>
        </p:txBody>
      </p:sp>
      <p:pic>
        <p:nvPicPr>
          <p:cNvPr id="5" name="Picture 4"/>
          <p:cNvPicPr>
            <a:picLocks noChangeAspect="1"/>
          </p:cNvPicPr>
          <p:nvPr/>
        </p:nvPicPr>
        <p:blipFill>
          <a:blip r:embed="rId3"/>
          <a:stretch>
            <a:fillRect/>
          </a:stretch>
        </p:blipFill>
        <p:spPr>
          <a:xfrm>
            <a:off x="1981200" y="4546488"/>
            <a:ext cx="5105400" cy="2159112"/>
          </a:xfrm>
          <a:prstGeom prst="rect">
            <a:avLst/>
          </a:prstGeom>
        </p:spPr>
      </p:pic>
    </p:spTree>
    <p:extLst>
      <p:ext uri="{BB962C8B-B14F-4D97-AF65-F5344CB8AC3E}">
        <p14:creationId xmlns:p14="http://schemas.microsoft.com/office/powerpoint/2010/main" val="4490603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a:srcRect l="8939" r="9189"/>
          <a:stretch/>
        </p:blipFill>
        <p:spPr>
          <a:xfrm>
            <a:off x="5622810" y="2819400"/>
            <a:ext cx="1126981" cy="1471680"/>
          </a:xfrm>
          <a:prstGeom prst="rect">
            <a:avLst/>
          </a:prstGeom>
        </p:spPr>
      </p:pic>
      <p:sp>
        <p:nvSpPr>
          <p:cNvPr id="19" name="TextBox 18"/>
          <p:cNvSpPr txBox="1"/>
          <p:nvPr/>
        </p:nvSpPr>
        <p:spPr>
          <a:xfrm>
            <a:off x="5155935" y="4309646"/>
            <a:ext cx="2225790" cy="338554"/>
          </a:xfrm>
          <a:prstGeom prst="rect">
            <a:avLst/>
          </a:prstGeom>
          <a:noFill/>
        </p:spPr>
        <p:txBody>
          <a:bodyPr wrap="none" rtlCol="0">
            <a:spAutoFit/>
          </a:bodyPr>
          <a:lstStyle/>
          <a:p>
            <a:r>
              <a:rPr lang="en-US" sz="1600" dirty="0" err="1" smtClean="0"/>
              <a:t>Dvijotham</a:t>
            </a:r>
            <a:r>
              <a:rPr lang="en-US" sz="1600" dirty="0" smtClean="0"/>
              <a:t> (</a:t>
            </a:r>
            <a:r>
              <a:rPr lang="en-US" sz="1600" dirty="0" err="1" smtClean="0"/>
              <a:t>DeepMind</a:t>
            </a:r>
            <a:r>
              <a:rPr lang="en-US" sz="1600" dirty="0" smtClean="0"/>
              <a:t>)</a:t>
            </a:r>
            <a:endParaRPr lang="en-US" sz="1600" dirty="0"/>
          </a:p>
        </p:txBody>
      </p:sp>
      <p:sp>
        <p:nvSpPr>
          <p:cNvPr id="3" name="TextBox 2"/>
          <p:cNvSpPr txBox="1"/>
          <p:nvPr/>
        </p:nvSpPr>
        <p:spPr>
          <a:xfrm>
            <a:off x="1143000" y="1267361"/>
            <a:ext cx="6324600" cy="1138773"/>
          </a:xfrm>
          <a:prstGeom prst="rect">
            <a:avLst/>
          </a:prstGeom>
          <a:noFill/>
        </p:spPr>
        <p:txBody>
          <a:bodyPr wrap="square" rtlCol="0">
            <a:spAutoFit/>
          </a:bodyPr>
          <a:lstStyle/>
          <a:p>
            <a:pPr algn="ctr"/>
            <a:r>
              <a:rPr lang="en-US" sz="4000" dirty="0" err="1" smtClean="0">
                <a:solidFill>
                  <a:srgbClr val="0000FF"/>
                </a:solidFill>
              </a:rPr>
              <a:t>Realtime</a:t>
            </a:r>
            <a:r>
              <a:rPr lang="en-US" sz="4000" dirty="0" smtClean="0">
                <a:solidFill>
                  <a:srgbClr val="0000FF"/>
                </a:solidFill>
              </a:rPr>
              <a:t> AC OPF</a:t>
            </a:r>
          </a:p>
          <a:p>
            <a:pPr algn="ctr"/>
            <a:r>
              <a:rPr lang="en-US" sz="2800" dirty="0">
                <a:solidFill>
                  <a:srgbClr val="0000FF"/>
                </a:solidFill>
              </a:rPr>
              <a:t>f</a:t>
            </a:r>
            <a:r>
              <a:rPr lang="en-US" sz="2800" dirty="0" smtClean="0">
                <a:solidFill>
                  <a:srgbClr val="0000FF"/>
                </a:solidFill>
              </a:rPr>
              <a:t>or tracking</a:t>
            </a:r>
          </a:p>
        </p:txBody>
      </p:sp>
      <p:pic>
        <p:nvPicPr>
          <p:cNvPr id="15" name="Picture 14"/>
          <p:cNvPicPr>
            <a:picLocks noChangeAspect="1"/>
          </p:cNvPicPr>
          <p:nvPr/>
        </p:nvPicPr>
        <p:blipFill rotWithShape="1">
          <a:blip r:embed="rId4"/>
          <a:srcRect l="14952" r="12042"/>
          <a:stretch/>
        </p:blipFill>
        <p:spPr>
          <a:xfrm>
            <a:off x="2209800" y="2785646"/>
            <a:ext cx="1112621" cy="1524000"/>
          </a:xfrm>
          <a:prstGeom prst="rect">
            <a:avLst/>
          </a:prstGeom>
        </p:spPr>
      </p:pic>
      <p:sp>
        <p:nvSpPr>
          <p:cNvPr id="16" name="TextBox 15"/>
          <p:cNvSpPr txBox="1"/>
          <p:nvPr/>
        </p:nvSpPr>
        <p:spPr>
          <a:xfrm>
            <a:off x="2248254" y="4309646"/>
            <a:ext cx="1028346" cy="338554"/>
          </a:xfrm>
          <a:prstGeom prst="rect">
            <a:avLst/>
          </a:prstGeom>
          <a:noFill/>
        </p:spPr>
        <p:txBody>
          <a:bodyPr wrap="none" rtlCol="0">
            <a:spAutoFit/>
          </a:bodyPr>
          <a:lstStyle/>
          <a:p>
            <a:r>
              <a:rPr lang="en-US" sz="1600" dirty="0" err="1" smtClean="0"/>
              <a:t>Gan</a:t>
            </a:r>
            <a:r>
              <a:rPr lang="en-US" sz="1600" dirty="0" smtClean="0"/>
              <a:t> (FB)</a:t>
            </a:r>
            <a:endParaRPr lang="en-US" sz="1600" dirty="0"/>
          </a:p>
        </p:txBody>
      </p:sp>
      <p:pic>
        <p:nvPicPr>
          <p:cNvPr id="20" name="Picture 19"/>
          <p:cNvPicPr>
            <a:picLocks noChangeAspect="1"/>
          </p:cNvPicPr>
          <p:nvPr/>
        </p:nvPicPr>
        <p:blipFill rotWithShape="1">
          <a:blip r:embed="rId5"/>
          <a:srcRect l="10276" r="11194"/>
          <a:stretch/>
        </p:blipFill>
        <p:spPr>
          <a:xfrm>
            <a:off x="3806371" y="2861846"/>
            <a:ext cx="1136954" cy="1447800"/>
          </a:xfrm>
          <a:prstGeom prst="rect">
            <a:avLst/>
          </a:prstGeom>
        </p:spPr>
      </p:pic>
      <p:sp>
        <p:nvSpPr>
          <p:cNvPr id="21" name="TextBox 20"/>
          <p:cNvSpPr txBox="1"/>
          <p:nvPr/>
        </p:nvSpPr>
        <p:spPr>
          <a:xfrm>
            <a:off x="3652960" y="4309646"/>
            <a:ext cx="1518965" cy="338554"/>
          </a:xfrm>
          <a:prstGeom prst="rect">
            <a:avLst/>
          </a:prstGeom>
          <a:noFill/>
        </p:spPr>
        <p:txBody>
          <a:bodyPr wrap="none" rtlCol="0">
            <a:spAutoFit/>
          </a:bodyPr>
          <a:lstStyle/>
          <a:p>
            <a:r>
              <a:rPr lang="en-US" sz="1600" dirty="0" smtClean="0"/>
              <a:t>Tang (Caltech)</a:t>
            </a:r>
            <a:endParaRPr lang="en-US" sz="1600" dirty="0"/>
          </a:p>
        </p:txBody>
      </p:sp>
      <p:sp>
        <p:nvSpPr>
          <p:cNvPr id="9" name="TextBox 8"/>
          <p:cNvSpPr txBox="1"/>
          <p:nvPr/>
        </p:nvSpPr>
        <p:spPr>
          <a:xfrm>
            <a:off x="6096000" y="6211669"/>
            <a:ext cx="3030498" cy="646331"/>
          </a:xfrm>
          <a:prstGeom prst="rect">
            <a:avLst/>
          </a:prstGeom>
          <a:noFill/>
        </p:spPr>
        <p:txBody>
          <a:bodyPr wrap="square" rtlCol="0">
            <a:spAutoFit/>
          </a:bodyPr>
          <a:lstStyle/>
          <a:p>
            <a:pPr indent="-4764" algn="r"/>
            <a:r>
              <a:rPr lang="en-US" dirty="0" err="1" smtClean="0">
                <a:solidFill>
                  <a:srgbClr val="0000FF"/>
                </a:solidFill>
              </a:rPr>
              <a:t>Gan</a:t>
            </a:r>
            <a:r>
              <a:rPr lang="en-US" dirty="0" smtClean="0">
                <a:solidFill>
                  <a:srgbClr val="0000FF"/>
                </a:solidFill>
              </a:rPr>
              <a:t> &amp; L, JSAC 2016</a:t>
            </a:r>
          </a:p>
          <a:p>
            <a:pPr indent="-4764" algn="r"/>
            <a:r>
              <a:rPr lang="en-US" dirty="0" smtClean="0">
                <a:solidFill>
                  <a:srgbClr val="0000FF"/>
                </a:solidFill>
              </a:rPr>
              <a:t>Tang et al, TSG 2017</a:t>
            </a:r>
            <a:endParaRPr lang="en-US" dirty="0">
              <a:solidFill>
                <a:srgbClr val="0000FF"/>
              </a:solidFill>
            </a:endParaRPr>
          </a:p>
        </p:txBody>
      </p:sp>
      <p:sp>
        <p:nvSpPr>
          <p:cNvPr id="2" name="TextBox 1"/>
          <p:cNvSpPr txBox="1"/>
          <p:nvPr/>
        </p:nvSpPr>
        <p:spPr>
          <a:xfrm>
            <a:off x="228600" y="6211669"/>
            <a:ext cx="4483131" cy="646331"/>
          </a:xfrm>
          <a:prstGeom prst="rect">
            <a:avLst/>
          </a:prstGeom>
          <a:noFill/>
        </p:spPr>
        <p:txBody>
          <a:bodyPr wrap="none" rtlCol="0">
            <a:spAutoFit/>
          </a:bodyPr>
          <a:lstStyle/>
          <a:p>
            <a:r>
              <a:rPr lang="en-US" dirty="0" smtClean="0"/>
              <a:t>See also: </a:t>
            </a:r>
            <a:r>
              <a:rPr lang="en-US" dirty="0" err="1" smtClean="0"/>
              <a:t>Dall’Anese</a:t>
            </a:r>
            <a:r>
              <a:rPr lang="en-US" dirty="0" smtClean="0"/>
              <a:t> et al, Bernstein et al, </a:t>
            </a:r>
          </a:p>
          <a:p>
            <a:r>
              <a:rPr lang="en-US" dirty="0" smtClean="0"/>
              <a:t>Hug &amp; </a:t>
            </a:r>
            <a:r>
              <a:rPr lang="en-US" dirty="0" err="1" smtClean="0"/>
              <a:t>Dorfler</a:t>
            </a:r>
            <a:r>
              <a:rPr lang="en-US" dirty="0" smtClean="0"/>
              <a:t> et al, Callaway et al</a:t>
            </a:r>
            <a:endParaRPr lang="en-US" dirty="0"/>
          </a:p>
        </p:txBody>
      </p:sp>
    </p:spTree>
    <p:extLst>
      <p:ext uri="{BB962C8B-B14F-4D97-AF65-F5344CB8AC3E}">
        <p14:creationId xmlns:p14="http://schemas.microsoft.com/office/powerpoint/2010/main" val="20279922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p:txBody>
          <a:bodyPr/>
          <a:lstStyle/>
          <a:p>
            <a:r>
              <a:rPr lang="en-US" dirty="0" smtClean="0"/>
              <a:t>OPF</a:t>
            </a:r>
            <a:endParaRPr lang="en-US" dirty="0"/>
          </a:p>
        </p:txBody>
      </p:sp>
      <p:sp>
        <p:nvSpPr>
          <p:cNvPr id="8" name="TextBox 7"/>
          <p:cNvSpPr txBox="1"/>
          <p:nvPr/>
        </p:nvSpPr>
        <p:spPr>
          <a:xfrm>
            <a:off x="5715000" y="2362200"/>
            <a:ext cx="3076082" cy="461665"/>
          </a:xfrm>
          <a:prstGeom prst="rect">
            <a:avLst/>
          </a:prstGeom>
          <a:noFill/>
        </p:spPr>
        <p:txBody>
          <a:bodyPr wrap="none" rtlCol="0">
            <a:spAutoFit/>
          </a:bodyPr>
          <a:lstStyle/>
          <a:p>
            <a:r>
              <a:rPr lang="en-US" sz="2400" dirty="0">
                <a:solidFill>
                  <a:srgbClr val="0000FF"/>
                </a:solidFill>
              </a:rPr>
              <a:t>p</a:t>
            </a:r>
            <a:r>
              <a:rPr lang="en-US" sz="2400" dirty="0" smtClean="0">
                <a:solidFill>
                  <a:srgbClr val="0000FF"/>
                </a:solidFill>
              </a:rPr>
              <a:t>ower flow equations</a:t>
            </a:r>
            <a:endParaRPr lang="en-US" sz="2400" dirty="0">
              <a:solidFill>
                <a:srgbClr val="0000FF"/>
              </a:solidFill>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2113927456"/>
              </p:ext>
            </p:extLst>
          </p:nvPr>
        </p:nvGraphicFramePr>
        <p:xfrm>
          <a:off x="914400" y="1119188"/>
          <a:ext cx="4800600" cy="3187700"/>
        </p:xfrm>
        <a:graphic>
          <a:graphicData uri="http://schemas.openxmlformats.org/presentationml/2006/ole">
            <mc:AlternateContent xmlns:mc="http://schemas.openxmlformats.org/markup-compatibility/2006">
              <mc:Choice xmlns:v="urn:schemas-microsoft-com:vml" Requires="v">
                <p:oleObj spid="_x0000_s42084" name="Equation" r:id="rId4" imgW="1651000" imgH="1168400" progId="Equation.3">
                  <p:embed/>
                </p:oleObj>
              </mc:Choice>
              <mc:Fallback>
                <p:oleObj name="Equation" r:id="rId4" imgW="1651000" imgH="1168400" progId="Equation.3">
                  <p:embed/>
                  <p:pic>
                    <p:nvPicPr>
                      <p:cNvPr id="0" name=""/>
                      <p:cNvPicPr/>
                      <p:nvPr/>
                    </p:nvPicPr>
                    <p:blipFill>
                      <a:blip r:embed="rId5"/>
                      <a:stretch>
                        <a:fillRect/>
                      </a:stretch>
                    </p:blipFill>
                    <p:spPr>
                      <a:xfrm>
                        <a:off x="914400" y="1119188"/>
                        <a:ext cx="4800600" cy="3187700"/>
                      </a:xfrm>
                      <a:prstGeom prst="rect">
                        <a:avLst/>
                      </a:prstGeom>
                    </p:spPr>
                  </p:pic>
                </p:oleObj>
              </mc:Fallback>
            </mc:AlternateContent>
          </a:graphicData>
        </a:graphic>
      </p:graphicFrame>
      <p:sp>
        <p:nvSpPr>
          <p:cNvPr id="13" name="TextBox 12"/>
          <p:cNvSpPr txBox="1"/>
          <p:nvPr/>
        </p:nvSpPr>
        <p:spPr>
          <a:xfrm>
            <a:off x="5760141" y="3048000"/>
            <a:ext cx="3383859" cy="461665"/>
          </a:xfrm>
          <a:prstGeom prst="rect">
            <a:avLst/>
          </a:prstGeom>
          <a:solidFill>
            <a:schemeClr val="bg1"/>
          </a:solidFill>
        </p:spPr>
        <p:txBody>
          <a:bodyPr wrap="none" rtlCol="0">
            <a:spAutoFit/>
          </a:bodyPr>
          <a:lstStyle/>
          <a:p>
            <a:r>
              <a:rPr lang="en-US" sz="2400" dirty="0" smtClean="0">
                <a:solidFill>
                  <a:srgbClr val="0000FF"/>
                </a:solidFill>
              </a:rPr>
              <a:t>operational constraints</a:t>
            </a:r>
            <a:endParaRPr lang="en-US" sz="2400" dirty="0">
              <a:solidFill>
                <a:srgbClr val="0000FF"/>
              </a:solidFill>
            </a:endParaRPr>
          </a:p>
        </p:txBody>
      </p:sp>
      <p:sp>
        <p:nvSpPr>
          <p:cNvPr id="15" name="TextBox 14"/>
          <p:cNvSpPr txBox="1"/>
          <p:nvPr/>
        </p:nvSpPr>
        <p:spPr>
          <a:xfrm>
            <a:off x="5748446" y="3657600"/>
            <a:ext cx="2100154" cy="461665"/>
          </a:xfrm>
          <a:prstGeom prst="rect">
            <a:avLst/>
          </a:prstGeom>
          <a:solidFill>
            <a:schemeClr val="bg1"/>
          </a:solidFill>
        </p:spPr>
        <p:txBody>
          <a:bodyPr wrap="none" rtlCol="0">
            <a:spAutoFit/>
          </a:bodyPr>
          <a:lstStyle/>
          <a:p>
            <a:r>
              <a:rPr lang="en-US" sz="2400" dirty="0">
                <a:solidFill>
                  <a:srgbClr val="0000FF"/>
                </a:solidFill>
              </a:rPr>
              <a:t>c</a:t>
            </a:r>
            <a:r>
              <a:rPr lang="en-US" sz="2400" dirty="0" smtClean="0">
                <a:solidFill>
                  <a:srgbClr val="0000FF"/>
                </a:solidFill>
              </a:rPr>
              <a:t>apacity limits</a:t>
            </a:r>
            <a:endParaRPr lang="en-US" sz="2400" dirty="0">
              <a:solidFill>
                <a:srgbClr val="0000FF"/>
              </a:solidFill>
            </a:endParaRPr>
          </a:p>
        </p:txBody>
      </p:sp>
      <p:sp>
        <p:nvSpPr>
          <p:cNvPr id="9" name="Rectangle 8"/>
          <p:cNvSpPr/>
          <p:nvPr/>
        </p:nvSpPr>
        <p:spPr bwMode="auto">
          <a:xfrm>
            <a:off x="1905000" y="2438400"/>
            <a:ext cx="7086600" cy="18288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1327944" y="3657600"/>
            <a:ext cx="1758715" cy="830997"/>
          </a:xfrm>
          <a:prstGeom prst="rect">
            <a:avLst/>
          </a:prstGeom>
          <a:noFill/>
        </p:spPr>
        <p:txBody>
          <a:bodyPr wrap="none" rtlCol="0">
            <a:spAutoFit/>
          </a:bodyPr>
          <a:lstStyle/>
          <a:p>
            <a:pPr algn="ctr"/>
            <a:r>
              <a:rPr lang="en-US" sz="2400" dirty="0">
                <a:solidFill>
                  <a:srgbClr val="0000FF"/>
                </a:solidFill>
              </a:rPr>
              <a:t>c</a:t>
            </a:r>
            <a:r>
              <a:rPr lang="en-US" sz="2400" dirty="0" smtClean="0">
                <a:solidFill>
                  <a:srgbClr val="0000FF"/>
                </a:solidFill>
              </a:rPr>
              <a:t>ontrollable </a:t>
            </a:r>
          </a:p>
          <a:p>
            <a:pPr algn="ctr"/>
            <a:r>
              <a:rPr lang="en-US" sz="2400" dirty="0" smtClean="0">
                <a:solidFill>
                  <a:srgbClr val="0000FF"/>
                </a:solidFill>
              </a:rPr>
              <a:t>devices</a:t>
            </a:r>
            <a:endParaRPr lang="en-US" sz="2400" dirty="0">
              <a:solidFill>
                <a:srgbClr val="0000FF"/>
              </a:solidFill>
            </a:endParaRPr>
          </a:p>
        </p:txBody>
      </p:sp>
      <p:sp>
        <p:nvSpPr>
          <p:cNvPr id="11" name="TextBox 10"/>
          <p:cNvSpPr txBox="1"/>
          <p:nvPr/>
        </p:nvSpPr>
        <p:spPr>
          <a:xfrm>
            <a:off x="3352800" y="3664803"/>
            <a:ext cx="2101056" cy="830997"/>
          </a:xfrm>
          <a:prstGeom prst="rect">
            <a:avLst/>
          </a:prstGeom>
          <a:noFill/>
        </p:spPr>
        <p:txBody>
          <a:bodyPr wrap="none" rtlCol="0">
            <a:spAutoFit/>
          </a:bodyPr>
          <a:lstStyle/>
          <a:p>
            <a:pPr algn="ctr"/>
            <a:r>
              <a:rPr lang="en-US" sz="2400" dirty="0">
                <a:solidFill>
                  <a:srgbClr val="0000FF"/>
                </a:solidFill>
              </a:rPr>
              <a:t>u</a:t>
            </a:r>
            <a:r>
              <a:rPr lang="en-US" sz="2400" dirty="0" smtClean="0">
                <a:solidFill>
                  <a:srgbClr val="0000FF"/>
                </a:solidFill>
              </a:rPr>
              <a:t>ncontrollable</a:t>
            </a:r>
          </a:p>
          <a:p>
            <a:pPr algn="ctr"/>
            <a:r>
              <a:rPr lang="en-US" sz="2400" dirty="0" smtClean="0">
                <a:solidFill>
                  <a:srgbClr val="0000FF"/>
                </a:solidFill>
              </a:rPr>
              <a:t>state</a:t>
            </a:r>
            <a:endParaRPr lang="en-US" sz="2400" dirty="0">
              <a:solidFill>
                <a:srgbClr val="0000FF"/>
              </a:solidFill>
            </a:endParaRPr>
          </a:p>
        </p:txBody>
      </p:sp>
      <p:cxnSp>
        <p:nvCxnSpPr>
          <p:cNvPr id="3" name="Straight Arrow Connector 2"/>
          <p:cNvCxnSpPr/>
          <p:nvPr/>
        </p:nvCxnSpPr>
        <p:spPr bwMode="auto">
          <a:xfrm flipV="1">
            <a:off x="2209800" y="2286000"/>
            <a:ext cx="0" cy="1295400"/>
          </a:xfrm>
          <a:prstGeom prst="straightConnector1">
            <a:avLst/>
          </a:prstGeom>
          <a:solidFill>
            <a:schemeClr val="accent1"/>
          </a:solidFill>
          <a:ln w="19050" cap="flat" cmpd="sng" algn="ctr">
            <a:solidFill>
              <a:srgbClr val="0000FF"/>
            </a:solidFill>
            <a:prstDash val="solid"/>
            <a:round/>
            <a:headEnd type="none" w="med" len="med"/>
            <a:tailEnd type="triangle"/>
          </a:ln>
          <a:effectLst/>
        </p:spPr>
      </p:cxnSp>
      <p:cxnSp>
        <p:nvCxnSpPr>
          <p:cNvPr id="14" name="Straight Arrow Connector 13"/>
          <p:cNvCxnSpPr/>
          <p:nvPr/>
        </p:nvCxnSpPr>
        <p:spPr bwMode="auto">
          <a:xfrm flipH="1" flipV="1">
            <a:off x="2743200" y="2286000"/>
            <a:ext cx="1524000" cy="1371600"/>
          </a:xfrm>
          <a:prstGeom prst="straightConnector1">
            <a:avLst/>
          </a:prstGeom>
          <a:solidFill>
            <a:schemeClr val="accent1"/>
          </a:solidFill>
          <a:ln w="19050" cap="flat" cmpd="sng" algn="ctr">
            <a:solidFill>
              <a:srgbClr val="0000FF"/>
            </a:solidFill>
            <a:prstDash val="solid"/>
            <a:round/>
            <a:headEnd type="none" w="med" len="med"/>
            <a:tailEnd type="triangle"/>
          </a:ln>
          <a:effectLst/>
        </p:spPr>
      </p:cxnSp>
    </p:spTree>
    <p:extLst>
      <p:ext uri="{BB962C8B-B14F-4D97-AF65-F5344CB8AC3E}">
        <p14:creationId xmlns:p14="http://schemas.microsoft.com/office/powerpoint/2010/main" val="39171977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p:txBody>
          <a:bodyPr/>
          <a:lstStyle/>
          <a:p>
            <a:r>
              <a:rPr lang="en-US" dirty="0" smtClean="0"/>
              <a:t>OPF</a:t>
            </a:r>
            <a:endParaRPr lang="en-US" dirty="0"/>
          </a:p>
        </p:txBody>
      </p:sp>
      <p:sp>
        <p:nvSpPr>
          <p:cNvPr id="8" name="TextBox 7"/>
          <p:cNvSpPr txBox="1"/>
          <p:nvPr/>
        </p:nvSpPr>
        <p:spPr>
          <a:xfrm>
            <a:off x="5715000" y="2362200"/>
            <a:ext cx="3076082" cy="461665"/>
          </a:xfrm>
          <a:prstGeom prst="rect">
            <a:avLst/>
          </a:prstGeom>
          <a:noFill/>
        </p:spPr>
        <p:txBody>
          <a:bodyPr wrap="none" rtlCol="0">
            <a:spAutoFit/>
          </a:bodyPr>
          <a:lstStyle/>
          <a:p>
            <a:r>
              <a:rPr lang="en-US" sz="2400" dirty="0">
                <a:solidFill>
                  <a:srgbClr val="0000FF"/>
                </a:solidFill>
              </a:rPr>
              <a:t>p</a:t>
            </a:r>
            <a:r>
              <a:rPr lang="en-US" sz="2400" dirty="0" smtClean="0">
                <a:solidFill>
                  <a:srgbClr val="0000FF"/>
                </a:solidFill>
              </a:rPr>
              <a:t>ower flow equations</a:t>
            </a:r>
            <a:endParaRPr lang="en-US" sz="2400" dirty="0">
              <a:solidFill>
                <a:srgbClr val="0000FF"/>
              </a:solidFill>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761152912"/>
              </p:ext>
            </p:extLst>
          </p:nvPr>
        </p:nvGraphicFramePr>
        <p:xfrm>
          <a:off x="914400" y="1119188"/>
          <a:ext cx="4800600" cy="3187700"/>
        </p:xfrm>
        <a:graphic>
          <a:graphicData uri="http://schemas.openxmlformats.org/presentationml/2006/ole">
            <mc:AlternateContent xmlns:mc="http://schemas.openxmlformats.org/markup-compatibility/2006">
              <mc:Choice xmlns:v="urn:schemas-microsoft-com:vml" Requires="v">
                <p:oleObj spid="_x0000_s43108" name="Equation" r:id="rId4" imgW="1651000" imgH="1168400" progId="Equation.3">
                  <p:embed/>
                </p:oleObj>
              </mc:Choice>
              <mc:Fallback>
                <p:oleObj name="Equation" r:id="rId4" imgW="1651000" imgH="1168400" progId="Equation.3">
                  <p:embed/>
                  <p:pic>
                    <p:nvPicPr>
                      <p:cNvPr id="0" name=""/>
                      <p:cNvPicPr/>
                      <p:nvPr/>
                    </p:nvPicPr>
                    <p:blipFill>
                      <a:blip r:embed="rId5"/>
                      <a:stretch>
                        <a:fillRect/>
                      </a:stretch>
                    </p:blipFill>
                    <p:spPr>
                      <a:xfrm>
                        <a:off x="914400" y="1119188"/>
                        <a:ext cx="4800600" cy="3187700"/>
                      </a:xfrm>
                      <a:prstGeom prst="rect">
                        <a:avLst/>
                      </a:prstGeom>
                    </p:spPr>
                  </p:pic>
                </p:oleObj>
              </mc:Fallback>
            </mc:AlternateContent>
          </a:graphicData>
        </a:graphic>
      </p:graphicFrame>
      <p:sp>
        <p:nvSpPr>
          <p:cNvPr id="13" name="TextBox 12"/>
          <p:cNvSpPr txBox="1"/>
          <p:nvPr/>
        </p:nvSpPr>
        <p:spPr>
          <a:xfrm>
            <a:off x="5760141" y="3048000"/>
            <a:ext cx="3383859" cy="461665"/>
          </a:xfrm>
          <a:prstGeom prst="rect">
            <a:avLst/>
          </a:prstGeom>
          <a:solidFill>
            <a:schemeClr val="bg1"/>
          </a:solidFill>
        </p:spPr>
        <p:txBody>
          <a:bodyPr wrap="none" rtlCol="0">
            <a:spAutoFit/>
          </a:bodyPr>
          <a:lstStyle/>
          <a:p>
            <a:r>
              <a:rPr lang="en-US" sz="2400" dirty="0" smtClean="0">
                <a:solidFill>
                  <a:srgbClr val="0000FF"/>
                </a:solidFill>
              </a:rPr>
              <a:t>operational constraints</a:t>
            </a:r>
            <a:endParaRPr lang="en-US" sz="2400" dirty="0">
              <a:solidFill>
                <a:srgbClr val="0000FF"/>
              </a:solidFill>
            </a:endParaRPr>
          </a:p>
        </p:txBody>
      </p:sp>
      <p:sp>
        <p:nvSpPr>
          <p:cNvPr id="15" name="TextBox 14"/>
          <p:cNvSpPr txBox="1"/>
          <p:nvPr/>
        </p:nvSpPr>
        <p:spPr>
          <a:xfrm>
            <a:off x="5748446" y="3657600"/>
            <a:ext cx="2100154" cy="461665"/>
          </a:xfrm>
          <a:prstGeom prst="rect">
            <a:avLst/>
          </a:prstGeom>
          <a:solidFill>
            <a:schemeClr val="bg1"/>
          </a:solidFill>
        </p:spPr>
        <p:txBody>
          <a:bodyPr wrap="none" rtlCol="0">
            <a:spAutoFit/>
          </a:bodyPr>
          <a:lstStyle/>
          <a:p>
            <a:r>
              <a:rPr lang="en-US" sz="2400" dirty="0">
                <a:solidFill>
                  <a:srgbClr val="0000FF"/>
                </a:solidFill>
              </a:rPr>
              <a:t>c</a:t>
            </a:r>
            <a:r>
              <a:rPr lang="en-US" sz="2400" dirty="0" smtClean="0">
                <a:solidFill>
                  <a:srgbClr val="0000FF"/>
                </a:solidFill>
              </a:rPr>
              <a:t>apacity limits</a:t>
            </a:r>
            <a:endParaRPr lang="en-US" sz="2400" dirty="0">
              <a:solidFill>
                <a:srgbClr val="0000FF"/>
              </a:solidFill>
            </a:endParaRPr>
          </a:p>
        </p:txBody>
      </p:sp>
      <p:sp>
        <p:nvSpPr>
          <p:cNvPr id="9" name="Rectangle 8"/>
          <p:cNvSpPr/>
          <p:nvPr/>
        </p:nvSpPr>
        <p:spPr bwMode="auto">
          <a:xfrm>
            <a:off x="1905000" y="3048000"/>
            <a:ext cx="7086600" cy="12192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3851965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p:txBody>
          <a:bodyPr/>
          <a:lstStyle/>
          <a:p>
            <a:r>
              <a:rPr lang="en-US" dirty="0" smtClean="0"/>
              <a:t>OPF</a:t>
            </a:r>
            <a:endParaRPr lang="en-US" dirty="0"/>
          </a:p>
        </p:txBody>
      </p:sp>
      <p:sp>
        <p:nvSpPr>
          <p:cNvPr id="8" name="TextBox 7"/>
          <p:cNvSpPr txBox="1"/>
          <p:nvPr/>
        </p:nvSpPr>
        <p:spPr>
          <a:xfrm>
            <a:off x="5715000" y="2362200"/>
            <a:ext cx="3076082" cy="461665"/>
          </a:xfrm>
          <a:prstGeom prst="rect">
            <a:avLst/>
          </a:prstGeom>
          <a:noFill/>
        </p:spPr>
        <p:txBody>
          <a:bodyPr wrap="none" rtlCol="0">
            <a:spAutoFit/>
          </a:bodyPr>
          <a:lstStyle/>
          <a:p>
            <a:r>
              <a:rPr lang="en-US" sz="2400" dirty="0">
                <a:solidFill>
                  <a:srgbClr val="0000FF"/>
                </a:solidFill>
              </a:rPr>
              <a:t>p</a:t>
            </a:r>
            <a:r>
              <a:rPr lang="en-US" sz="2400" dirty="0" smtClean="0">
                <a:solidFill>
                  <a:srgbClr val="0000FF"/>
                </a:solidFill>
              </a:rPr>
              <a:t>ower flow equations</a:t>
            </a:r>
            <a:endParaRPr lang="en-US" sz="2400" dirty="0">
              <a:solidFill>
                <a:srgbClr val="0000FF"/>
              </a:solidFill>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111152297"/>
              </p:ext>
            </p:extLst>
          </p:nvPr>
        </p:nvGraphicFramePr>
        <p:xfrm>
          <a:off x="914400" y="1119188"/>
          <a:ext cx="4800600" cy="3187700"/>
        </p:xfrm>
        <a:graphic>
          <a:graphicData uri="http://schemas.openxmlformats.org/presentationml/2006/ole">
            <mc:AlternateContent xmlns:mc="http://schemas.openxmlformats.org/markup-compatibility/2006">
              <mc:Choice xmlns:v="urn:schemas-microsoft-com:vml" Requires="v">
                <p:oleObj spid="_x0000_s44227" name="Equation" r:id="rId4" imgW="1651000" imgH="1168400" progId="Equation.3">
                  <p:embed/>
                </p:oleObj>
              </mc:Choice>
              <mc:Fallback>
                <p:oleObj name="Equation" r:id="rId4" imgW="1651000" imgH="1168400" progId="Equation.3">
                  <p:embed/>
                  <p:pic>
                    <p:nvPicPr>
                      <p:cNvPr id="0" name=""/>
                      <p:cNvPicPr/>
                      <p:nvPr/>
                    </p:nvPicPr>
                    <p:blipFill>
                      <a:blip r:embed="rId5"/>
                      <a:stretch>
                        <a:fillRect/>
                      </a:stretch>
                    </p:blipFill>
                    <p:spPr>
                      <a:xfrm>
                        <a:off x="914400" y="1119188"/>
                        <a:ext cx="4800600" cy="3187700"/>
                      </a:xfrm>
                      <a:prstGeom prst="rect">
                        <a:avLst/>
                      </a:prstGeom>
                    </p:spPr>
                  </p:pic>
                </p:oleObj>
              </mc:Fallback>
            </mc:AlternateContent>
          </a:graphicData>
        </a:graphic>
      </p:graphicFrame>
      <p:sp>
        <p:nvSpPr>
          <p:cNvPr id="13" name="TextBox 12"/>
          <p:cNvSpPr txBox="1"/>
          <p:nvPr/>
        </p:nvSpPr>
        <p:spPr>
          <a:xfrm>
            <a:off x="5760141" y="3048000"/>
            <a:ext cx="3383859" cy="461665"/>
          </a:xfrm>
          <a:prstGeom prst="rect">
            <a:avLst/>
          </a:prstGeom>
          <a:solidFill>
            <a:schemeClr val="bg1"/>
          </a:solidFill>
        </p:spPr>
        <p:txBody>
          <a:bodyPr wrap="none" rtlCol="0">
            <a:spAutoFit/>
          </a:bodyPr>
          <a:lstStyle/>
          <a:p>
            <a:r>
              <a:rPr lang="en-US" sz="2400" dirty="0" smtClean="0">
                <a:solidFill>
                  <a:srgbClr val="0000FF"/>
                </a:solidFill>
              </a:rPr>
              <a:t>operational constraints</a:t>
            </a:r>
            <a:endParaRPr lang="en-US" sz="2400" dirty="0">
              <a:solidFill>
                <a:srgbClr val="0000FF"/>
              </a:solidFill>
            </a:endParaRPr>
          </a:p>
        </p:txBody>
      </p:sp>
      <p:sp>
        <p:nvSpPr>
          <p:cNvPr id="15" name="TextBox 14"/>
          <p:cNvSpPr txBox="1"/>
          <p:nvPr/>
        </p:nvSpPr>
        <p:spPr>
          <a:xfrm>
            <a:off x="5748446" y="3657600"/>
            <a:ext cx="2100154" cy="461665"/>
          </a:xfrm>
          <a:prstGeom prst="rect">
            <a:avLst/>
          </a:prstGeom>
          <a:solidFill>
            <a:schemeClr val="bg1"/>
          </a:solidFill>
        </p:spPr>
        <p:txBody>
          <a:bodyPr wrap="none" rtlCol="0">
            <a:spAutoFit/>
          </a:bodyPr>
          <a:lstStyle/>
          <a:p>
            <a:r>
              <a:rPr lang="en-US" sz="2400" dirty="0">
                <a:solidFill>
                  <a:srgbClr val="0000FF"/>
                </a:solidFill>
              </a:rPr>
              <a:t>c</a:t>
            </a:r>
            <a:r>
              <a:rPr lang="en-US" sz="2400" dirty="0" smtClean="0">
                <a:solidFill>
                  <a:srgbClr val="0000FF"/>
                </a:solidFill>
              </a:rPr>
              <a:t>apacity limits</a:t>
            </a:r>
            <a:endParaRPr lang="en-US" sz="2400" dirty="0">
              <a:solidFill>
                <a:srgbClr val="0000FF"/>
              </a:solidFil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885383061"/>
              </p:ext>
            </p:extLst>
          </p:nvPr>
        </p:nvGraphicFramePr>
        <p:xfrm>
          <a:off x="990600" y="5181600"/>
          <a:ext cx="7340600" cy="1109663"/>
        </p:xfrm>
        <a:graphic>
          <a:graphicData uri="http://schemas.openxmlformats.org/presentationml/2006/ole">
            <mc:AlternateContent xmlns:mc="http://schemas.openxmlformats.org/markup-compatibility/2006">
              <mc:Choice xmlns:v="urn:schemas-microsoft-com:vml" Requires="v">
                <p:oleObj spid="_x0000_s44228" name="Equation" r:id="rId6" imgW="2679700" imgH="431800" progId="Equation.3">
                  <p:embed/>
                </p:oleObj>
              </mc:Choice>
              <mc:Fallback>
                <p:oleObj name="Equation" r:id="rId6" imgW="2679700" imgH="431800" progId="Equation.3">
                  <p:embed/>
                  <p:pic>
                    <p:nvPicPr>
                      <p:cNvPr id="0" name=""/>
                      <p:cNvPicPr/>
                      <p:nvPr/>
                    </p:nvPicPr>
                    <p:blipFill>
                      <a:blip r:embed="rId7"/>
                      <a:stretch>
                        <a:fillRect/>
                      </a:stretch>
                    </p:blipFill>
                    <p:spPr>
                      <a:xfrm>
                        <a:off x="990600" y="5181600"/>
                        <a:ext cx="7340600" cy="1109663"/>
                      </a:xfrm>
                      <a:prstGeom prst="rect">
                        <a:avLst/>
                      </a:prstGeom>
                    </p:spPr>
                  </p:pic>
                </p:oleObj>
              </mc:Fallback>
            </mc:AlternateContent>
          </a:graphicData>
        </a:graphic>
      </p:graphicFrame>
    </p:spTree>
    <p:extLst>
      <p:ext uri="{BB962C8B-B14F-4D97-AF65-F5344CB8AC3E}">
        <p14:creationId xmlns:p14="http://schemas.microsoft.com/office/powerpoint/2010/main" val="410433408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p:txBody>
          <a:bodyPr/>
          <a:lstStyle/>
          <a:p>
            <a:r>
              <a:rPr lang="en-US" dirty="0" smtClean="0"/>
              <a:t>Static OPF</a:t>
            </a:r>
            <a:endParaRPr lang="en-US" dirty="0"/>
          </a:p>
        </p:txBody>
      </p:sp>
      <p:sp>
        <p:nvSpPr>
          <p:cNvPr id="11" name="Rectangle 10"/>
          <p:cNvSpPr/>
          <p:nvPr/>
        </p:nvSpPr>
        <p:spPr bwMode="auto">
          <a:xfrm>
            <a:off x="1752600" y="3028950"/>
            <a:ext cx="6096000" cy="4572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3" name="Group 2"/>
          <p:cNvGrpSpPr/>
          <p:nvPr/>
        </p:nvGrpSpPr>
        <p:grpSpPr>
          <a:xfrm>
            <a:off x="975935" y="2800350"/>
            <a:ext cx="5255003" cy="2305050"/>
            <a:chOff x="975935" y="3048000"/>
            <a:chExt cx="5255003" cy="2305050"/>
          </a:xfrm>
        </p:grpSpPr>
        <p:graphicFrame>
          <p:nvGraphicFramePr>
            <p:cNvPr id="12" name="Object 11"/>
            <p:cNvGraphicFramePr>
              <a:graphicFrameLocks noChangeAspect="1"/>
            </p:cNvGraphicFramePr>
            <p:nvPr>
              <p:extLst>
                <p:ext uri="{D42A27DB-BD31-4B8C-83A1-F6EECF244321}">
                  <p14:modId xmlns:p14="http://schemas.microsoft.com/office/powerpoint/2010/main" val="3431984961"/>
                </p:ext>
              </p:extLst>
            </p:nvPr>
          </p:nvGraphicFramePr>
          <p:xfrm>
            <a:off x="1604963" y="3657600"/>
            <a:ext cx="4625975" cy="1695450"/>
          </p:xfrm>
          <a:graphic>
            <a:graphicData uri="http://schemas.openxmlformats.org/presentationml/2006/ole">
              <mc:AlternateContent xmlns:mc="http://schemas.openxmlformats.org/markup-compatibility/2006">
                <mc:Choice xmlns:v="urn:schemas-microsoft-com:vml" Requires="v">
                  <p:oleObj spid="_x0000_s45251" name="Equation" r:id="rId4" imgW="1689100" imgH="660400" progId="Equation.3">
                    <p:embed/>
                  </p:oleObj>
                </mc:Choice>
                <mc:Fallback>
                  <p:oleObj name="Equation" r:id="rId4" imgW="1689100" imgH="660400" progId="Equation.3">
                    <p:embed/>
                    <p:pic>
                      <p:nvPicPr>
                        <p:cNvPr id="0" name=""/>
                        <p:cNvPicPr/>
                        <p:nvPr/>
                      </p:nvPicPr>
                      <p:blipFill>
                        <a:blip r:embed="rId5"/>
                        <a:stretch>
                          <a:fillRect/>
                        </a:stretch>
                      </p:blipFill>
                      <p:spPr>
                        <a:xfrm>
                          <a:off x="1604963" y="3657600"/>
                          <a:ext cx="4625975" cy="1695450"/>
                        </a:xfrm>
                        <a:prstGeom prst="rect">
                          <a:avLst/>
                        </a:prstGeom>
                        <a:ln w="38100" cmpd="sng">
                          <a:noFill/>
                        </a:ln>
                      </p:spPr>
                    </p:pic>
                  </p:oleObj>
                </mc:Fallback>
              </mc:AlternateContent>
            </a:graphicData>
          </a:graphic>
        </p:graphicFrame>
        <p:sp>
          <p:nvSpPr>
            <p:cNvPr id="2" name="TextBox 1"/>
            <p:cNvSpPr txBox="1"/>
            <p:nvPr/>
          </p:nvSpPr>
          <p:spPr>
            <a:xfrm>
              <a:off x="975935" y="3048000"/>
              <a:ext cx="4815265" cy="523220"/>
            </a:xfrm>
            <a:prstGeom prst="rect">
              <a:avLst/>
            </a:prstGeom>
            <a:noFill/>
          </p:spPr>
          <p:txBody>
            <a:bodyPr wrap="none" rtlCol="0">
              <a:spAutoFit/>
            </a:bodyPr>
            <a:lstStyle/>
            <a:p>
              <a:r>
                <a:rPr lang="en-US" sz="2800" dirty="0"/>
                <a:t>g</a:t>
              </a:r>
              <a:r>
                <a:rPr lang="en-US" sz="2800" dirty="0" smtClean="0"/>
                <a:t>radient projection algorithm:</a:t>
              </a:r>
              <a:endParaRPr lang="en-US" sz="2800" dirty="0"/>
            </a:p>
          </p:txBody>
        </p:sp>
      </p:grpSp>
      <p:sp>
        <p:nvSpPr>
          <p:cNvPr id="7" name="TextBox 6"/>
          <p:cNvSpPr txBox="1"/>
          <p:nvPr/>
        </p:nvSpPr>
        <p:spPr>
          <a:xfrm>
            <a:off x="6934200" y="3714750"/>
            <a:ext cx="1695747" cy="400110"/>
          </a:xfrm>
          <a:prstGeom prst="rect">
            <a:avLst/>
          </a:prstGeom>
          <a:noFill/>
        </p:spPr>
        <p:txBody>
          <a:bodyPr wrap="none" rtlCol="0">
            <a:spAutoFit/>
          </a:bodyPr>
          <a:lstStyle/>
          <a:p>
            <a:r>
              <a:rPr lang="en-US" sz="2000" dirty="0">
                <a:solidFill>
                  <a:srgbClr val="0000FF"/>
                </a:solidFill>
              </a:rPr>
              <a:t>a</a:t>
            </a:r>
            <a:r>
              <a:rPr lang="en-US" sz="2000" dirty="0" smtClean="0">
                <a:solidFill>
                  <a:srgbClr val="0000FF"/>
                </a:solidFill>
              </a:rPr>
              <a:t>ctive control</a:t>
            </a:r>
            <a:endParaRPr lang="en-US" sz="2000" dirty="0">
              <a:solidFill>
                <a:srgbClr val="0000FF"/>
              </a:solidFill>
            </a:endParaRPr>
          </a:p>
        </p:txBody>
      </p:sp>
      <p:sp>
        <p:nvSpPr>
          <p:cNvPr id="14" name="TextBox 13"/>
          <p:cNvSpPr txBox="1"/>
          <p:nvPr/>
        </p:nvSpPr>
        <p:spPr>
          <a:xfrm>
            <a:off x="6934200" y="4610040"/>
            <a:ext cx="1781157" cy="400110"/>
          </a:xfrm>
          <a:prstGeom prst="rect">
            <a:avLst/>
          </a:prstGeom>
          <a:noFill/>
        </p:spPr>
        <p:txBody>
          <a:bodyPr wrap="none" rtlCol="0">
            <a:spAutoFit/>
          </a:bodyPr>
          <a:lstStyle/>
          <a:p>
            <a:r>
              <a:rPr lang="en-US" sz="2000" dirty="0">
                <a:solidFill>
                  <a:srgbClr val="0000FF"/>
                </a:solidFill>
              </a:rPr>
              <a:t>l</a:t>
            </a:r>
            <a:r>
              <a:rPr lang="en-US" sz="2000" dirty="0" smtClean="0">
                <a:solidFill>
                  <a:srgbClr val="0000FF"/>
                </a:solidFill>
              </a:rPr>
              <a:t>aw of physics</a:t>
            </a:r>
          </a:p>
        </p:txBody>
      </p:sp>
      <p:graphicFrame>
        <p:nvGraphicFramePr>
          <p:cNvPr id="17" name="Object 16"/>
          <p:cNvGraphicFramePr>
            <a:graphicFrameLocks noChangeAspect="1"/>
          </p:cNvGraphicFramePr>
          <p:nvPr>
            <p:extLst>
              <p:ext uri="{D42A27DB-BD31-4B8C-83A1-F6EECF244321}">
                <p14:modId xmlns:p14="http://schemas.microsoft.com/office/powerpoint/2010/main" val="4026117109"/>
              </p:ext>
            </p:extLst>
          </p:nvPr>
        </p:nvGraphicFramePr>
        <p:xfrm>
          <a:off x="1651000" y="1198563"/>
          <a:ext cx="3478213" cy="1011237"/>
        </p:xfrm>
        <a:graphic>
          <a:graphicData uri="http://schemas.openxmlformats.org/presentationml/2006/ole">
            <mc:AlternateContent xmlns:mc="http://schemas.openxmlformats.org/markup-compatibility/2006">
              <mc:Choice xmlns:v="urn:schemas-microsoft-com:vml" Requires="v">
                <p:oleObj spid="_x0000_s45252" name="Equation" r:id="rId6" imgW="1270000" imgH="393700" progId="Equation.3">
                  <p:embed/>
                </p:oleObj>
              </mc:Choice>
              <mc:Fallback>
                <p:oleObj name="Equation" r:id="rId6" imgW="1270000" imgH="393700" progId="Equation.3">
                  <p:embed/>
                  <p:pic>
                    <p:nvPicPr>
                      <p:cNvPr id="0" name=""/>
                      <p:cNvPicPr/>
                      <p:nvPr/>
                    </p:nvPicPr>
                    <p:blipFill>
                      <a:blip r:embed="rId7"/>
                      <a:stretch>
                        <a:fillRect/>
                      </a:stretch>
                    </p:blipFill>
                    <p:spPr>
                      <a:xfrm>
                        <a:off x="1651000" y="1198563"/>
                        <a:ext cx="3478213" cy="1011237"/>
                      </a:xfrm>
                      <a:prstGeom prst="rect">
                        <a:avLst/>
                      </a:prstGeom>
                      <a:ln w="38100" cmpd="sng">
                        <a:solidFill>
                          <a:srgbClr val="0000FF"/>
                        </a:solidFill>
                      </a:ln>
                    </p:spPr>
                  </p:pic>
                </p:oleObj>
              </mc:Fallback>
            </mc:AlternateContent>
          </a:graphicData>
        </a:graphic>
      </p:graphicFrame>
      <p:sp>
        <p:nvSpPr>
          <p:cNvPr id="13" name="TextBox 12"/>
          <p:cNvSpPr txBox="1"/>
          <p:nvPr/>
        </p:nvSpPr>
        <p:spPr>
          <a:xfrm>
            <a:off x="6651196" y="6367046"/>
            <a:ext cx="2454418" cy="338554"/>
          </a:xfrm>
          <a:prstGeom prst="rect">
            <a:avLst/>
          </a:prstGeom>
          <a:noFill/>
        </p:spPr>
        <p:txBody>
          <a:bodyPr wrap="none" rtlCol="0">
            <a:spAutoFit/>
          </a:bodyPr>
          <a:lstStyle/>
          <a:p>
            <a:r>
              <a:rPr lang="en-US" sz="1600" dirty="0" smtClean="0">
                <a:solidFill>
                  <a:srgbClr val="0000FF"/>
                </a:solidFill>
              </a:rPr>
              <a:t>[</a:t>
            </a:r>
            <a:r>
              <a:rPr lang="en-US" sz="1600" dirty="0" err="1" smtClean="0">
                <a:solidFill>
                  <a:srgbClr val="0000FF"/>
                </a:solidFill>
              </a:rPr>
              <a:t>Gan</a:t>
            </a:r>
            <a:r>
              <a:rPr lang="en-US" sz="1600" dirty="0" smtClean="0">
                <a:solidFill>
                  <a:srgbClr val="0000FF"/>
                </a:solidFill>
              </a:rPr>
              <a:t> &amp; Low, JSAC 2016]</a:t>
            </a:r>
          </a:p>
        </p:txBody>
      </p:sp>
    </p:spTree>
    <p:extLst>
      <p:ext uri="{BB962C8B-B14F-4D97-AF65-F5344CB8AC3E}">
        <p14:creationId xmlns:p14="http://schemas.microsoft.com/office/powerpoint/2010/main" val="278977023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p:txBody>
          <a:bodyPr/>
          <a:lstStyle/>
          <a:p>
            <a:r>
              <a:rPr lang="en-US" dirty="0" smtClean="0"/>
              <a:t>Online </a:t>
            </a:r>
            <a:r>
              <a:rPr lang="en-US" sz="2400" dirty="0" smtClean="0"/>
              <a:t>(feedback) </a:t>
            </a:r>
            <a:r>
              <a:rPr lang="en-US" dirty="0" smtClean="0"/>
              <a:t>perspective</a:t>
            </a:r>
            <a:endParaRPr lang="en-US" dirty="0"/>
          </a:p>
        </p:txBody>
      </p:sp>
      <p:graphicFrame>
        <p:nvGraphicFramePr>
          <p:cNvPr id="12" name="Object 11"/>
          <p:cNvGraphicFramePr>
            <a:graphicFrameLocks noChangeAspect="1"/>
          </p:cNvGraphicFramePr>
          <p:nvPr>
            <p:extLst>
              <p:ext uri="{D42A27DB-BD31-4B8C-83A1-F6EECF244321}">
                <p14:modId xmlns:p14="http://schemas.microsoft.com/office/powerpoint/2010/main" val="3110236849"/>
              </p:ext>
            </p:extLst>
          </p:nvPr>
        </p:nvGraphicFramePr>
        <p:xfrm>
          <a:off x="1143000" y="4456112"/>
          <a:ext cx="4903788" cy="1106488"/>
        </p:xfrm>
        <a:graphic>
          <a:graphicData uri="http://schemas.openxmlformats.org/presentationml/2006/ole">
            <mc:AlternateContent xmlns:mc="http://schemas.openxmlformats.org/markup-compatibility/2006">
              <mc:Choice xmlns:v="urn:schemas-microsoft-com:vml" Requires="v">
                <p:oleObj spid="_x0000_s46275" name="Equation" r:id="rId4" imgW="1790700" imgH="431800" progId="Equation.3">
                  <p:embed/>
                </p:oleObj>
              </mc:Choice>
              <mc:Fallback>
                <p:oleObj name="Equation" r:id="rId4" imgW="1790700" imgH="431800" progId="Equation.3">
                  <p:embed/>
                  <p:pic>
                    <p:nvPicPr>
                      <p:cNvPr id="0" name=""/>
                      <p:cNvPicPr/>
                      <p:nvPr/>
                    </p:nvPicPr>
                    <p:blipFill>
                      <a:blip r:embed="rId5"/>
                      <a:stretch>
                        <a:fillRect/>
                      </a:stretch>
                    </p:blipFill>
                    <p:spPr>
                      <a:xfrm>
                        <a:off x="1143000" y="4456112"/>
                        <a:ext cx="4903788" cy="1106488"/>
                      </a:xfrm>
                      <a:prstGeom prst="rect">
                        <a:avLst/>
                      </a:prstGeom>
                      <a:ln w="38100" cmpd="sng">
                        <a:solidFill>
                          <a:srgbClr val="0000FF"/>
                        </a:solidFill>
                      </a:ln>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401744058"/>
              </p:ext>
            </p:extLst>
          </p:nvPr>
        </p:nvGraphicFramePr>
        <p:xfrm>
          <a:off x="1627188" y="1255712"/>
          <a:ext cx="3859212" cy="1106488"/>
        </p:xfrm>
        <a:graphic>
          <a:graphicData uri="http://schemas.openxmlformats.org/presentationml/2006/ole">
            <mc:AlternateContent xmlns:mc="http://schemas.openxmlformats.org/markup-compatibility/2006">
              <mc:Choice xmlns:v="urn:schemas-microsoft-com:vml" Requires="v">
                <p:oleObj spid="_x0000_s46276" name="Equation" r:id="rId6" imgW="1409700" imgH="431800" progId="Equation.3">
                  <p:embed/>
                </p:oleObj>
              </mc:Choice>
              <mc:Fallback>
                <p:oleObj name="Equation" r:id="rId6" imgW="1409700" imgH="431800" progId="Equation.3">
                  <p:embed/>
                  <p:pic>
                    <p:nvPicPr>
                      <p:cNvPr id="0" name=""/>
                      <p:cNvPicPr/>
                      <p:nvPr/>
                    </p:nvPicPr>
                    <p:blipFill>
                      <a:blip r:embed="rId7"/>
                      <a:stretch>
                        <a:fillRect/>
                      </a:stretch>
                    </p:blipFill>
                    <p:spPr>
                      <a:xfrm>
                        <a:off x="1627188" y="1255712"/>
                        <a:ext cx="3859212" cy="1106488"/>
                      </a:xfrm>
                      <a:prstGeom prst="rect">
                        <a:avLst/>
                      </a:prstGeom>
                      <a:ln w="38100" cmpd="sng">
                        <a:solidFill>
                          <a:srgbClr val="0000FF"/>
                        </a:solidFill>
                      </a:ln>
                    </p:spPr>
                  </p:pic>
                </p:oleObj>
              </mc:Fallback>
            </mc:AlternateContent>
          </a:graphicData>
        </a:graphic>
      </p:graphicFrame>
      <p:cxnSp>
        <p:nvCxnSpPr>
          <p:cNvPr id="14" name="Straight Arrow Connector 13"/>
          <p:cNvCxnSpPr/>
          <p:nvPr/>
        </p:nvCxnSpPr>
        <p:spPr bwMode="auto">
          <a:xfrm>
            <a:off x="2934180" y="2438400"/>
            <a:ext cx="0" cy="1981200"/>
          </a:xfrm>
          <a:prstGeom prst="straightConnector1">
            <a:avLst/>
          </a:prstGeom>
          <a:solidFill>
            <a:schemeClr val="accent1"/>
          </a:solidFill>
          <a:ln w="38100" cap="flat" cmpd="sng" algn="ctr">
            <a:solidFill>
              <a:srgbClr val="0000FF"/>
            </a:solidFill>
            <a:prstDash val="solid"/>
            <a:round/>
            <a:headEnd type="none" w="med" len="med"/>
            <a:tailEnd type="triangle"/>
          </a:ln>
          <a:effectLst/>
        </p:spPr>
      </p:cxnSp>
      <p:cxnSp>
        <p:nvCxnSpPr>
          <p:cNvPr id="15" name="Straight Arrow Connector 14"/>
          <p:cNvCxnSpPr/>
          <p:nvPr/>
        </p:nvCxnSpPr>
        <p:spPr bwMode="auto">
          <a:xfrm>
            <a:off x="4077180" y="2438400"/>
            <a:ext cx="0" cy="1981200"/>
          </a:xfrm>
          <a:prstGeom prst="straightConnector1">
            <a:avLst/>
          </a:prstGeom>
          <a:solidFill>
            <a:schemeClr val="accent1"/>
          </a:solidFill>
          <a:ln w="38100" cap="flat" cmpd="sng" algn="ctr">
            <a:solidFill>
              <a:srgbClr val="0000FF"/>
            </a:solidFill>
            <a:prstDash val="solid"/>
            <a:round/>
            <a:headEnd type="triangle" w="med" len="med"/>
            <a:tailEnd type="none"/>
          </a:ln>
          <a:effectLst/>
        </p:spPr>
      </p:cxnSp>
      <p:sp>
        <p:nvSpPr>
          <p:cNvPr id="4" name="TextBox 3"/>
          <p:cNvSpPr txBox="1"/>
          <p:nvPr/>
        </p:nvSpPr>
        <p:spPr>
          <a:xfrm>
            <a:off x="1676400" y="3005316"/>
            <a:ext cx="1134629" cy="892552"/>
          </a:xfrm>
          <a:prstGeom prst="rect">
            <a:avLst/>
          </a:prstGeom>
          <a:noFill/>
        </p:spPr>
        <p:txBody>
          <a:bodyPr wrap="none" rtlCol="0">
            <a:spAutoFit/>
          </a:bodyPr>
          <a:lstStyle/>
          <a:p>
            <a:pPr algn="ctr"/>
            <a:r>
              <a:rPr lang="en-US" sz="2400" dirty="0"/>
              <a:t>c</a:t>
            </a:r>
            <a:r>
              <a:rPr lang="en-US" sz="2400" dirty="0" smtClean="0"/>
              <a:t>ontrol</a:t>
            </a:r>
          </a:p>
          <a:p>
            <a:pPr algn="ctr"/>
            <a:r>
              <a:rPr lang="en-US" sz="2800" i="1" dirty="0">
                <a:latin typeface="Times New Roman"/>
                <a:cs typeface="Times New Roman"/>
              </a:rPr>
              <a:t>x</a:t>
            </a:r>
            <a:r>
              <a:rPr lang="en-US" sz="2800" i="1" dirty="0" smtClean="0">
                <a:latin typeface="Times New Roman"/>
                <a:cs typeface="Times New Roman"/>
              </a:rPr>
              <a:t>(t)</a:t>
            </a:r>
            <a:endParaRPr lang="en-US" sz="2800" i="1" dirty="0">
              <a:latin typeface="Times New Roman"/>
              <a:cs typeface="Times New Roman"/>
            </a:endParaRPr>
          </a:p>
        </p:txBody>
      </p:sp>
      <p:sp>
        <p:nvSpPr>
          <p:cNvPr id="17" name="TextBox 16"/>
          <p:cNvSpPr txBox="1"/>
          <p:nvPr/>
        </p:nvSpPr>
        <p:spPr>
          <a:xfrm>
            <a:off x="4264143" y="2776716"/>
            <a:ext cx="2254493" cy="1261884"/>
          </a:xfrm>
          <a:prstGeom prst="rect">
            <a:avLst/>
          </a:prstGeom>
          <a:noFill/>
        </p:spPr>
        <p:txBody>
          <a:bodyPr wrap="none" rtlCol="0">
            <a:spAutoFit/>
          </a:bodyPr>
          <a:lstStyle/>
          <a:p>
            <a:pPr algn="ctr"/>
            <a:r>
              <a:rPr lang="en-US" sz="2400" dirty="0" smtClean="0"/>
              <a:t>measurement,</a:t>
            </a:r>
          </a:p>
          <a:p>
            <a:pPr algn="ctr"/>
            <a:r>
              <a:rPr lang="en-US" sz="2400" dirty="0" smtClean="0"/>
              <a:t>communication</a:t>
            </a:r>
          </a:p>
          <a:p>
            <a:pPr algn="ctr"/>
            <a:r>
              <a:rPr lang="en-US" sz="2800" i="1" dirty="0">
                <a:latin typeface="Times New Roman"/>
                <a:cs typeface="Times New Roman"/>
              </a:rPr>
              <a:t>y</a:t>
            </a:r>
            <a:r>
              <a:rPr lang="en-US" sz="2800" i="1" dirty="0" smtClean="0">
                <a:latin typeface="Times New Roman"/>
                <a:cs typeface="Times New Roman"/>
              </a:rPr>
              <a:t>(t)</a:t>
            </a:r>
            <a:endParaRPr lang="en-US" sz="2800" i="1" dirty="0">
              <a:latin typeface="Times New Roman"/>
              <a:cs typeface="Times New Roman"/>
            </a:endParaRPr>
          </a:p>
        </p:txBody>
      </p:sp>
      <p:sp>
        <p:nvSpPr>
          <p:cNvPr id="9" name="TextBox 8"/>
          <p:cNvSpPr txBox="1"/>
          <p:nvPr/>
        </p:nvSpPr>
        <p:spPr>
          <a:xfrm flipH="1">
            <a:off x="7585436" y="4702314"/>
            <a:ext cx="1111277" cy="707886"/>
          </a:xfrm>
          <a:prstGeom prst="rect">
            <a:avLst/>
          </a:prstGeom>
          <a:noFill/>
        </p:spPr>
        <p:txBody>
          <a:bodyPr wrap="none" rtlCol="0">
            <a:spAutoFit/>
          </a:bodyPr>
          <a:lstStyle/>
          <a:p>
            <a:pPr algn="ctr"/>
            <a:r>
              <a:rPr lang="en-US" sz="2000" dirty="0">
                <a:solidFill>
                  <a:srgbClr val="0000FF"/>
                </a:solidFill>
              </a:rPr>
              <a:t>p</a:t>
            </a:r>
            <a:r>
              <a:rPr lang="en-US" sz="2000" dirty="0" smtClean="0">
                <a:solidFill>
                  <a:srgbClr val="0000FF"/>
                </a:solidFill>
              </a:rPr>
              <a:t>hysical </a:t>
            </a:r>
          </a:p>
          <a:p>
            <a:pPr algn="ctr"/>
            <a:r>
              <a:rPr lang="en-US" sz="2000" dirty="0" smtClean="0">
                <a:solidFill>
                  <a:srgbClr val="0000FF"/>
                </a:solidFill>
              </a:rPr>
              <a:t>network</a:t>
            </a:r>
            <a:endParaRPr lang="en-US" sz="2000" dirty="0">
              <a:solidFill>
                <a:srgbClr val="0000FF"/>
              </a:solidFill>
            </a:endParaRPr>
          </a:p>
        </p:txBody>
      </p:sp>
      <p:sp>
        <p:nvSpPr>
          <p:cNvPr id="11" name="TextBox 10"/>
          <p:cNvSpPr txBox="1"/>
          <p:nvPr/>
        </p:nvSpPr>
        <p:spPr>
          <a:xfrm flipH="1">
            <a:off x="7585436" y="1447800"/>
            <a:ext cx="1082723" cy="707886"/>
          </a:xfrm>
          <a:prstGeom prst="rect">
            <a:avLst/>
          </a:prstGeom>
          <a:noFill/>
        </p:spPr>
        <p:txBody>
          <a:bodyPr wrap="none" rtlCol="0">
            <a:spAutoFit/>
          </a:bodyPr>
          <a:lstStyle/>
          <a:p>
            <a:pPr algn="ctr"/>
            <a:r>
              <a:rPr lang="en-US" sz="2000" dirty="0">
                <a:solidFill>
                  <a:srgbClr val="0000FF"/>
                </a:solidFill>
              </a:rPr>
              <a:t>c</a:t>
            </a:r>
            <a:r>
              <a:rPr lang="en-US" sz="2000" dirty="0" smtClean="0">
                <a:solidFill>
                  <a:srgbClr val="0000FF"/>
                </a:solidFill>
              </a:rPr>
              <a:t>yber </a:t>
            </a:r>
          </a:p>
          <a:p>
            <a:pPr algn="ctr"/>
            <a:r>
              <a:rPr lang="en-US" sz="2000" dirty="0" smtClean="0">
                <a:solidFill>
                  <a:srgbClr val="0000FF"/>
                </a:solidFill>
              </a:rPr>
              <a:t>network</a:t>
            </a:r>
            <a:endParaRPr lang="en-US" sz="2000" dirty="0">
              <a:solidFill>
                <a:srgbClr val="0000FF"/>
              </a:solidFill>
            </a:endParaRPr>
          </a:p>
        </p:txBody>
      </p:sp>
      <p:sp>
        <p:nvSpPr>
          <p:cNvPr id="13" name="TextBox 12"/>
          <p:cNvSpPr txBox="1"/>
          <p:nvPr/>
        </p:nvSpPr>
        <p:spPr>
          <a:xfrm>
            <a:off x="1066800" y="5997714"/>
            <a:ext cx="7467600" cy="707886"/>
          </a:xfrm>
          <a:prstGeom prst="rect">
            <a:avLst/>
          </a:prstGeom>
          <a:noFill/>
        </p:spPr>
        <p:txBody>
          <a:bodyPr wrap="square" rtlCol="0">
            <a:spAutoFit/>
          </a:bodyPr>
          <a:lstStyle/>
          <a:p>
            <a:pPr marL="342900" indent="-342900">
              <a:buFont typeface="Arial"/>
              <a:buChar char="•"/>
            </a:pPr>
            <a:r>
              <a:rPr lang="en-US" sz="2000" dirty="0" smtClean="0">
                <a:solidFill>
                  <a:srgbClr val="0000FF"/>
                </a:solidFill>
              </a:rPr>
              <a:t>Explicitly exploits network as power flow solver</a:t>
            </a:r>
          </a:p>
          <a:p>
            <a:pPr marL="342900" indent="-342900">
              <a:buFont typeface="Arial"/>
              <a:buChar char="•"/>
            </a:pPr>
            <a:r>
              <a:rPr lang="en-US" sz="2000" dirty="0" smtClean="0">
                <a:solidFill>
                  <a:srgbClr val="0000FF"/>
                </a:solidFill>
              </a:rPr>
              <a:t>Naturally tracks changing network conditions</a:t>
            </a:r>
          </a:p>
        </p:txBody>
      </p:sp>
    </p:spTree>
    <p:extLst>
      <p:ext uri="{BB962C8B-B14F-4D97-AF65-F5344CB8AC3E}">
        <p14:creationId xmlns:p14="http://schemas.microsoft.com/office/powerpoint/2010/main" val="35298583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819400" y="5105400"/>
            <a:ext cx="381000" cy="457200"/>
          </a:xfrm>
          <a:prstGeom prst="rect">
            <a:avLst/>
          </a:prstGeom>
          <a:solidFill>
            <a:srgbClr val="84F37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 name="Rectangle 5"/>
          <p:cNvSpPr/>
          <p:nvPr/>
        </p:nvSpPr>
        <p:spPr bwMode="auto">
          <a:xfrm>
            <a:off x="5105400" y="4343400"/>
            <a:ext cx="381000" cy="457200"/>
          </a:xfrm>
          <a:prstGeom prst="rect">
            <a:avLst/>
          </a:prstGeom>
          <a:solidFill>
            <a:srgbClr val="84F37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Rectangle 1"/>
          <p:cNvSpPr/>
          <p:nvPr/>
        </p:nvSpPr>
        <p:spPr bwMode="auto">
          <a:xfrm>
            <a:off x="3505200" y="4343400"/>
            <a:ext cx="381000" cy="457200"/>
          </a:xfrm>
          <a:prstGeom prst="rect">
            <a:avLst/>
          </a:prstGeom>
          <a:solidFill>
            <a:srgbClr val="84F37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0" name="Title 1"/>
          <p:cNvSpPr>
            <a:spLocks noGrp="1"/>
          </p:cNvSpPr>
          <p:nvPr>
            <p:ph type="title"/>
          </p:nvPr>
        </p:nvSpPr>
        <p:spPr>
          <a:xfrm>
            <a:off x="838200" y="228600"/>
            <a:ext cx="8077200" cy="838200"/>
          </a:xfrm>
        </p:spPr>
        <p:txBody>
          <a:bodyPr/>
          <a:lstStyle/>
          <a:p>
            <a:r>
              <a:rPr lang="en-US" dirty="0" smtClean="0"/>
              <a:t>Drifting OPF</a:t>
            </a:r>
            <a:endParaRPr lang="en-US" i="1" dirty="0">
              <a:latin typeface="Times New Roman"/>
              <a:cs typeface="Times New Roman"/>
            </a:endParaRPr>
          </a:p>
        </p:txBody>
      </p:sp>
      <p:graphicFrame>
        <p:nvGraphicFramePr>
          <p:cNvPr id="21" name="Object 20"/>
          <p:cNvGraphicFramePr>
            <a:graphicFrameLocks noChangeAspect="1"/>
          </p:cNvGraphicFramePr>
          <p:nvPr>
            <p:extLst>
              <p:ext uri="{D42A27DB-BD31-4B8C-83A1-F6EECF244321}">
                <p14:modId xmlns:p14="http://schemas.microsoft.com/office/powerpoint/2010/main" val="3852850720"/>
              </p:ext>
            </p:extLst>
          </p:nvPr>
        </p:nvGraphicFramePr>
        <p:xfrm>
          <a:off x="957263" y="1304925"/>
          <a:ext cx="3767137" cy="1871663"/>
        </p:xfrm>
        <a:graphic>
          <a:graphicData uri="http://schemas.openxmlformats.org/presentationml/2006/ole">
            <mc:AlternateContent xmlns:mc="http://schemas.openxmlformats.org/markup-compatibility/2006">
              <mc:Choice xmlns:v="urn:schemas-microsoft-com:vml" Requires="v">
                <p:oleObj spid="_x0000_s47299" name="Equation" r:id="rId4" imgW="1295400" imgH="685800" progId="Equation.3">
                  <p:embed/>
                </p:oleObj>
              </mc:Choice>
              <mc:Fallback>
                <p:oleObj name="Equation" r:id="rId4" imgW="1295400" imgH="685800" progId="Equation.3">
                  <p:embed/>
                  <p:pic>
                    <p:nvPicPr>
                      <p:cNvPr id="0" name=""/>
                      <p:cNvPicPr/>
                      <p:nvPr/>
                    </p:nvPicPr>
                    <p:blipFill>
                      <a:blip r:embed="rId5"/>
                      <a:stretch>
                        <a:fillRect/>
                      </a:stretch>
                    </p:blipFill>
                    <p:spPr>
                      <a:xfrm>
                        <a:off x="957263" y="1304925"/>
                        <a:ext cx="3767137" cy="1871663"/>
                      </a:xfrm>
                      <a:prstGeom prst="rect">
                        <a:avLst/>
                      </a:prstGeom>
                    </p:spPr>
                  </p:pic>
                </p:oleObj>
              </mc:Fallback>
            </mc:AlternateContent>
          </a:graphicData>
        </a:graphic>
      </p:graphicFrame>
      <p:grpSp>
        <p:nvGrpSpPr>
          <p:cNvPr id="3" name="Group 2"/>
          <p:cNvGrpSpPr/>
          <p:nvPr/>
        </p:nvGrpSpPr>
        <p:grpSpPr>
          <a:xfrm>
            <a:off x="969963" y="4191000"/>
            <a:ext cx="6996483" cy="2057400"/>
            <a:chOff x="969963" y="4191000"/>
            <a:chExt cx="6996483" cy="2057400"/>
          </a:xfrm>
        </p:grpSpPr>
        <p:graphicFrame>
          <p:nvGraphicFramePr>
            <p:cNvPr id="4" name="Object 3"/>
            <p:cNvGraphicFramePr>
              <a:graphicFrameLocks noChangeAspect="1"/>
            </p:cNvGraphicFramePr>
            <p:nvPr>
              <p:extLst>
                <p:ext uri="{D42A27DB-BD31-4B8C-83A1-F6EECF244321}">
                  <p14:modId xmlns:p14="http://schemas.microsoft.com/office/powerpoint/2010/main" val="3688212837"/>
                </p:ext>
              </p:extLst>
            </p:nvPr>
          </p:nvGraphicFramePr>
          <p:xfrm>
            <a:off x="969963" y="4291013"/>
            <a:ext cx="4689475" cy="1870075"/>
          </p:xfrm>
          <a:graphic>
            <a:graphicData uri="http://schemas.openxmlformats.org/presentationml/2006/ole">
              <mc:AlternateContent xmlns:mc="http://schemas.openxmlformats.org/markup-compatibility/2006">
                <mc:Choice xmlns:v="urn:schemas-microsoft-com:vml" Requires="v">
                  <p:oleObj spid="_x0000_s47300" name="Equation" r:id="rId6" imgW="1612900" imgH="685800" progId="Equation.3">
                    <p:embed/>
                  </p:oleObj>
                </mc:Choice>
                <mc:Fallback>
                  <p:oleObj name="Equation" r:id="rId6" imgW="1612900" imgH="685800" progId="Equation.3">
                    <p:embed/>
                    <p:pic>
                      <p:nvPicPr>
                        <p:cNvPr id="0" name=""/>
                        <p:cNvPicPr/>
                        <p:nvPr/>
                      </p:nvPicPr>
                      <p:blipFill>
                        <a:blip r:embed="rId7"/>
                        <a:stretch>
                          <a:fillRect/>
                        </a:stretch>
                      </p:blipFill>
                      <p:spPr>
                        <a:xfrm>
                          <a:off x="969963" y="4291013"/>
                          <a:ext cx="4689475" cy="1870075"/>
                        </a:xfrm>
                        <a:prstGeom prst="rect">
                          <a:avLst/>
                        </a:prstGeom>
                      </p:spPr>
                    </p:pic>
                  </p:oleObj>
                </mc:Fallback>
              </mc:AlternateContent>
            </a:graphicData>
          </a:graphic>
        </p:graphicFrame>
        <p:sp>
          <p:nvSpPr>
            <p:cNvPr id="9" name="Right Brace 8"/>
            <p:cNvSpPr/>
            <p:nvPr/>
          </p:nvSpPr>
          <p:spPr bwMode="auto">
            <a:xfrm>
              <a:off x="6172200" y="4191000"/>
              <a:ext cx="381000" cy="2057400"/>
            </a:xfrm>
            <a:prstGeom prst="rightBrace">
              <a:avLst>
                <a:gd name="adj1" fmla="val 40710"/>
                <a:gd name="adj2" fmla="val 50000"/>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6858000" y="4724400"/>
              <a:ext cx="1108446" cy="830997"/>
            </a:xfrm>
            <a:prstGeom prst="rect">
              <a:avLst/>
            </a:prstGeom>
            <a:noFill/>
          </p:spPr>
          <p:txBody>
            <a:bodyPr wrap="none" rtlCol="0">
              <a:spAutoFit/>
            </a:bodyPr>
            <a:lstStyle/>
            <a:p>
              <a:pPr algn="ctr"/>
              <a:r>
                <a:rPr lang="en-US" sz="2400" dirty="0">
                  <a:solidFill>
                    <a:srgbClr val="0000FF"/>
                  </a:solidFill>
                </a:rPr>
                <a:t>d</a:t>
              </a:r>
              <a:r>
                <a:rPr lang="en-US" sz="2400" dirty="0" smtClean="0">
                  <a:solidFill>
                    <a:srgbClr val="0000FF"/>
                  </a:solidFill>
                </a:rPr>
                <a:t>rifting </a:t>
              </a:r>
            </a:p>
            <a:p>
              <a:pPr algn="ctr"/>
              <a:r>
                <a:rPr lang="en-US" sz="2400" dirty="0" smtClean="0">
                  <a:solidFill>
                    <a:srgbClr val="0000FF"/>
                  </a:solidFill>
                </a:rPr>
                <a:t>OPF</a:t>
              </a:r>
            </a:p>
          </p:txBody>
        </p:sp>
      </p:grpSp>
      <p:sp>
        <p:nvSpPr>
          <p:cNvPr id="11" name="Right Brace 10"/>
          <p:cNvSpPr/>
          <p:nvPr/>
        </p:nvSpPr>
        <p:spPr bwMode="auto">
          <a:xfrm>
            <a:off x="6172200" y="1295400"/>
            <a:ext cx="381000" cy="2057400"/>
          </a:xfrm>
          <a:prstGeom prst="rightBrace">
            <a:avLst>
              <a:gd name="adj1" fmla="val 40710"/>
              <a:gd name="adj2" fmla="val 50000"/>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TextBox 11"/>
          <p:cNvSpPr txBox="1"/>
          <p:nvPr/>
        </p:nvSpPr>
        <p:spPr>
          <a:xfrm>
            <a:off x="6960717" y="1828800"/>
            <a:ext cx="903012" cy="830997"/>
          </a:xfrm>
          <a:prstGeom prst="rect">
            <a:avLst/>
          </a:prstGeom>
          <a:noFill/>
        </p:spPr>
        <p:txBody>
          <a:bodyPr wrap="none" rtlCol="0">
            <a:spAutoFit/>
          </a:bodyPr>
          <a:lstStyle/>
          <a:p>
            <a:pPr algn="ctr"/>
            <a:r>
              <a:rPr lang="en-US" sz="2400" dirty="0" smtClean="0">
                <a:solidFill>
                  <a:srgbClr val="0000FF"/>
                </a:solidFill>
              </a:rPr>
              <a:t>static</a:t>
            </a:r>
          </a:p>
          <a:p>
            <a:pPr algn="ctr"/>
            <a:r>
              <a:rPr lang="en-US" sz="2400" dirty="0" smtClean="0">
                <a:solidFill>
                  <a:srgbClr val="0000FF"/>
                </a:solidFill>
              </a:rPr>
              <a:t>OPF</a:t>
            </a:r>
          </a:p>
        </p:txBody>
      </p:sp>
    </p:spTree>
    <p:extLst>
      <p:ext uri="{BB962C8B-B14F-4D97-AF65-F5344CB8AC3E}">
        <p14:creationId xmlns:p14="http://schemas.microsoft.com/office/powerpoint/2010/main" val="253142113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par>
                                <p:cTn id="14" presetID="9"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p:txBody>
          <a:bodyPr/>
          <a:lstStyle/>
          <a:p>
            <a:r>
              <a:rPr lang="en-US" dirty="0" smtClean="0"/>
              <a:t>Drifting OPF</a:t>
            </a:r>
            <a:endParaRPr lang="en-US" dirty="0"/>
          </a:p>
        </p:txBody>
      </p:sp>
      <p:graphicFrame>
        <p:nvGraphicFramePr>
          <p:cNvPr id="17" name="Object 16"/>
          <p:cNvGraphicFramePr>
            <a:graphicFrameLocks noChangeAspect="1"/>
          </p:cNvGraphicFramePr>
          <p:nvPr>
            <p:extLst>
              <p:ext uri="{D42A27DB-BD31-4B8C-83A1-F6EECF244321}">
                <p14:modId xmlns:p14="http://schemas.microsoft.com/office/powerpoint/2010/main" val="133735367"/>
              </p:ext>
            </p:extLst>
          </p:nvPr>
        </p:nvGraphicFramePr>
        <p:xfrm>
          <a:off x="2097087" y="1219200"/>
          <a:ext cx="3617913" cy="1143000"/>
        </p:xfrm>
        <a:graphic>
          <a:graphicData uri="http://schemas.openxmlformats.org/presentationml/2006/ole">
            <mc:AlternateContent xmlns:mc="http://schemas.openxmlformats.org/markup-compatibility/2006">
              <mc:Choice xmlns:v="urn:schemas-microsoft-com:vml" Requires="v">
                <p:oleObj spid="_x0000_s48323" name="Equation" r:id="rId4" imgW="1320800" imgH="444500" progId="Equation.3">
                  <p:embed/>
                </p:oleObj>
              </mc:Choice>
              <mc:Fallback>
                <p:oleObj name="Equation" r:id="rId4" imgW="1320800" imgH="444500" progId="Equation.3">
                  <p:embed/>
                  <p:pic>
                    <p:nvPicPr>
                      <p:cNvPr id="0" name=""/>
                      <p:cNvPicPr/>
                      <p:nvPr/>
                    </p:nvPicPr>
                    <p:blipFill>
                      <a:blip r:embed="rId5"/>
                      <a:stretch>
                        <a:fillRect/>
                      </a:stretch>
                    </p:blipFill>
                    <p:spPr>
                      <a:xfrm>
                        <a:off x="2097087" y="1219200"/>
                        <a:ext cx="3617913" cy="1143000"/>
                      </a:xfrm>
                      <a:prstGeom prst="rect">
                        <a:avLst/>
                      </a:prstGeom>
                      <a:ln w="38100" cmpd="sng">
                        <a:solidFill>
                          <a:srgbClr val="0000FF"/>
                        </a:solidFill>
                      </a:ln>
                    </p:spPr>
                  </p:pic>
                </p:oleObj>
              </mc:Fallback>
            </mc:AlternateContent>
          </a:graphicData>
        </a:graphic>
      </p:graphicFrame>
      <p:grpSp>
        <p:nvGrpSpPr>
          <p:cNvPr id="2" name="Group 1"/>
          <p:cNvGrpSpPr/>
          <p:nvPr/>
        </p:nvGrpSpPr>
        <p:grpSpPr>
          <a:xfrm>
            <a:off x="228600" y="2981980"/>
            <a:ext cx="8915400" cy="2275820"/>
            <a:chOff x="228600" y="2677180"/>
            <a:chExt cx="8915400" cy="2275820"/>
          </a:xfrm>
        </p:grpSpPr>
        <p:grpSp>
          <p:nvGrpSpPr>
            <p:cNvPr id="4" name="Group 3"/>
            <p:cNvGrpSpPr/>
            <p:nvPr/>
          </p:nvGrpSpPr>
          <p:grpSpPr>
            <a:xfrm>
              <a:off x="311150" y="3192462"/>
              <a:ext cx="8832850" cy="1760538"/>
              <a:chOff x="311150" y="2940050"/>
              <a:chExt cx="8832850" cy="1760538"/>
            </a:xfrm>
          </p:grpSpPr>
          <p:graphicFrame>
            <p:nvGraphicFramePr>
              <p:cNvPr id="12" name="Object 11"/>
              <p:cNvGraphicFramePr>
                <a:graphicFrameLocks noChangeAspect="1"/>
              </p:cNvGraphicFramePr>
              <p:nvPr>
                <p:extLst>
                  <p:ext uri="{D42A27DB-BD31-4B8C-83A1-F6EECF244321}">
                    <p14:modId xmlns:p14="http://schemas.microsoft.com/office/powerpoint/2010/main" val="817439406"/>
                  </p:ext>
                </p:extLst>
              </p:nvPr>
            </p:nvGraphicFramePr>
            <p:xfrm>
              <a:off x="311150" y="2940050"/>
              <a:ext cx="6886575" cy="1760538"/>
            </p:xfrm>
            <a:graphic>
              <a:graphicData uri="http://schemas.openxmlformats.org/presentationml/2006/ole">
                <mc:AlternateContent xmlns:mc="http://schemas.openxmlformats.org/markup-compatibility/2006">
                  <mc:Choice xmlns:v="urn:schemas-microsoft-com:vml" Requires="v">
                    <p:oleObj spid="_x0000_s48324" name="Equation" r:id="rId6" imgW="2514600" imgH="685800" progId="Equation.3">
                      <p:embed/>
                    </p:oleObj>
                  </mc:Choice>
                  <mc:Fallback>
                    <p:oleObj name="Equation" r:id="rId6" imgW="2514600" imgH="685800" progId="Equation.3">
                      <p:embed/>
                      <p:pic>
                        <p:nvPicPr>
                          <p:cNvPr id="0" name=""/>
                          <p:cNvPicPr/>
                          <p:nvPr/>
                        </p:nvPicPr>
                        <p:blipFill>
                          <a:blip r:embed="rId7"/>
                          <a:stretch>
                            <a:fillRect/>
                          </a:stretch>
                        </p:blipFill>
                        <p:spPr>
                          <a:xfrm>
                            <a:off x="311150" y="2940050"/>
                            <a:ext cx="6886575" cy="1760538"/>
                          </a:xfrm>
                          <a:prstGeom prst="rect">
                            <a:avLst/>
                          </a:prstGeom>
                          <a:ln w="38100" cmpd="sng">
                            <a:noFill/>
                          </a:ln>
                        </p:spPr>
                      </p:pic>
                    </p:oleObj>
                  </mc:Fallback>
                </mc:AlternateContent>
              </a:graphicData>
            </a:graphic>
          </p:graphicFrame>
          <p:sp>
            <p:nvSpPr>
              <p:cNvPr id="7" name="TextBox 6"/>
              <p:cNvSpPr txBox="1"/>
              <p:nvPr/>
            </p:nvSpPr>
            <p:spPr>
              <a:xfrm>
                <a:off x="7372053" y="3333690"/>
                <a:ext cx="1695747" cy="400110"/>
              </a:xfrm>
              <a:prstGeom prst="rect">
                <a:avLst/>
              </a:prstGeom>
              <a:noFill/>
            </p:spPr>
            <p:txBody>
              <a:bodyPr wrap="none" rtlCol="0">
                <a:spAutoFit/>
              </a:bodyPr>
              <a:lstStyle/>
              <a:p>
                <a:r>
                  <a:rPr lang="en-US" sz="2000" dirty="0">
                    <a:solidFill>
                      <a:srgbClr val="0000FF"/>
                    </a:solidFill>
                  </a:rPr>
                  <a:t>a</a:t>
                </a:r>
                <a:r>
                  <a:rPr lang="en-US" sz="2000" dirty="0" smtClean="0">
                    <a:solidFill>
                      <a:srgbClr val="0000FF"/>
                    </a:solidFill>
                  </a:rPr>
                  <a:t>ctive control</a:t>
                </a:r>
                <a:endParaRPr lang="en-US" sz="2000" dirty="0">
                  <a:solidFill>
                    <a:srgbClr val="0000FF"/>
                  </a:solidFill>
                </a:endParaRPr>
              </a:p>
            </p:txBody>
          </p:sp>
          <p:sp>
            <p:nvSpPr>
              <p:cNvPr id="14" name="TextBox 13"/>
              <p:cNvSpPr txBox="1"/>
              <p:nvPr/>
            </p:nvSpPr>
            <p:spPr>
              <a:xfrm>
                <a:off x="7362843" y="4191000"/>
                <a:ext cx="1781157" cy="400110"/>
              </a:xfrm>
              <a:prstGeom prst="rect">
                <a:avLst/>
              </a:prstGeom>
              <a:noFill/>
            </p:spPr>
            <p:txBody>
              <a:bodyPr wrap="none" rtlCol="0">
                <a:spAutoFit/>
              </a:bodyPr>
              <a:lstStyle/>
              <a:p>
                <a:r>
                  <a:rPr lang="en-US" sz="2000" dirty="0">
                    <a:solidFill>
                      <a:srgbClr val="0000FF"/>
                    </a:solidFill>
                  </a:rPr>
                  <a:t>l</a:t>
                </a:r>
                <a:r>
                  <a:rPr lang="en-US" sz="2000" dirty="0" smtClean="0">
                    <a:solidFill>
                      <a:srgbClr val="0000FF"/>
                    </a:solidFill>
                  </a:rPr>
                  <a:t>aw of physics</a:t>
                </a:r>
              </a:p>
            </p:txBody>
          </p:sp>
        </p:grpSp>
        <p:sp>
          <p:nvSpPr>
            <p:cNvPr id="10" name="TextBox 9"/>
            <p:cNvSpPr txBox="1"/>
            <p:nvPr/>
          </p:nvSpPr>
          <p:spPr>
            <a:xfrm>
              <a:off x="228600" y="2677180"/>
              <a:ext cx="4136043" cy="523220"/>
            </a:xfrm>
            <a:prstGeom prst="rect">
              <a:avLst/>
            </a:prstGeom>
            <a:noFill/>
          </p:spPr>
          <p:txBody>
            <a:bodyPr wrap="none" rtlCol="0">
              <a:spAutoFit/>
            </a:bodyPr>
            <a:lstStyle/>
            <a:p>
              <a:r>
                <a:rPr lang="en-US" sz="2800" dirty="0" smtClean="0"/>
                <a:t>Quasi-Newton algorithm:</a:t>
              </a:r>
              <a:endParaRPr lang="en-US" sz="2800" dirty="0"/>
            </a:p>
          </p:txBody>
        </p:sp>
      </p:grpSp>
      <p:sp>
        <p:nvSpPr>
          <p:cNvPr id="13" name="TextBox 12"/>
          <p:cNvSpPr txBox="1"/>
          <p:nvPr/>
        </p:nvSpPr>
        <p:spPr>
          <a:xfrm>
            <a:off x="6934200" y="6248400"/>
            <a:ext cx="2237812" cy="338554"/>
          </a:xfrm>
          <a:prstGeom prst="rect">
            <a:avLst/>
          </a:prstGeom>
          <a:noFill/>
        </p:spPr>
        <p:txBody>
          <a:bodyPr wrap="none" rtlCol="0">
            <a:spAutoFit/>
          </a:bodyPr>
          <a:lstStyle/>
          <a:p>
            <a:r>
              <a:rPr lang="en-US" sz="1600" dirty="0" smtClean="0">
                <a:solidFill>
                  <a:srgbClr val="0000FF"/>
                </a:solidFill>
              </a:rPr>
              <a:t>[Tang, </a:t>
            </a:r>
            <a:r>
              <a:rPr lang="en-US" sz="1600" dirty="0" err="1" smtClean="0">
                <a:solidFill>
                  <a:srgbClr val="0000FF"/>
                </a:solidFill>
              </a:rPr>
              <a:t>Dj</a:t>
            </a:r>
            <a:r>
              <a:rPr lang="en-US" sz="1600" dirty="0" smtClean="0">
                <a:solidFill>
                  <a:srgbClr val="0000FF"/>
                </a:solidFill>
              </a:rPr>
              <a:t> &amp; Low, 2017]</a:t>
            </a:r>
          </a:p>
        </p:txBody>
      </p:sp>
    </p:spTree>
    <p:extLst>
      <p:ext uri="{BB962C8B-B14F-4D97-AF65-F5344CB8AC3E}">
        <p14:creationId xmlns:p14="http://schemas.microsoft.com/office/powerpoint/2010/main" val="15129924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smtClean="0"/>
              <a:t>Outline</a:t>
            </a:r>
            <a:endParaRPr lang="en-US" sz="2000" dirty="0">
              <a:solidFill>
                <a:srgbClr val="FF0000"/>
              </a:solidFill>
            </a:endParaRPr>
          </a:p>
        </p:txBody>
      </p:sp>
      <p:sp>
        <p:nvSpPr>
          <p:cNvPr id="13" name="TextBox 12"/>
          <p:cNvSpPr txBox="1"/>
          <p:nvPr/>
        </p:nvSpPr>
        <p:spPr>
          <a:xfrm>
            <a:off x="685800" y="5486400"/>
            <a:ext cx="184658" cy="369324"/>
          </a:xfrm>
          <a:prstGeom prst="rect">
            <a:avLst/>
          </a:prstGeom>
          <a:noFill/>
        </p:spPr>
        <p:txBody>
          <a:bodyPr wrap="none" lIns="91436" tIns="45716" rIns="91436" bIns="45716" rtlCol="0">
            <a:spAutoFit/>
          </a:bodyPr>
          <a:lstStyle/>
          <a:p>
            <a:endParaRPr lang="en-US" dirty="0"/>
          </a:p>
        </p:txBody>
      </p:sp>
      <p:grpSp>
        <p:nvGrpSpPr>
          <p:cNvPr id="4" name="Group 3"/>
          <p:cNvGrpSpPr/>
          <p:nvPr/>
        </p:nvGrpSpPr>
        <p:grpSpPr>
          <a:xfrm>
            <a:off x="914400" y="6019800"/>
            <a:ext cx="7162800" cy="762000"/>
            <a:chOff x="838200" y="6019800"/>
            <a:chExt cx="7162800" cy="762000"/>
          </a:xfrm>
        </p:grpSpPr>
        <p:pic>
          <p:nvPicPr>
            <p:cNvPr id="24" name="Picture 23"/>
            <p:cNvPicPr>
              <a:picLocks noChangeAspect="1"/>
            </p:cNvPicPr>
            <p:nvPr/>
          </p:nvPicPr>
          <p:blipFill>
            <a:blip r:embed="rId3"/>
            <a:stretch>
              <a:fillRect/>
            </a:stretch>
          </p:blipFill>
          <p:spPr>
            <a:xfrm>
              <a:off x="4953000" y="6019800"/>
              <a:ext cx="1136489" cy="762000"/>
            </a:xfrm>
            <a:prstGeom prst="rect">
              <a:avLst/>
            </a:prstGeom>
          </p:spPr>
        </p:pic>
        <p:pic>
          <p:nvPicPr>
            <p:cNvPr id="25" name="Picture 2"/>
            <p:cNvPicPr>
              <a:picLocks noChangeAspect="1" noChangeArrowheads="1"/>
            </p:cNvPicPr>
            <p:nvPr/>
          </p:nvPicPr>
          <p:blipFill>
            <a:blip r:embed="rId4" cstate="print"/>
            <a:srcRect/>
            <a:stretch>
              <a:fillRect/>
            </a:stretch>
          </p:blipFill>
          <p:spPr bwMode="auto">
            <a:xfrm>
              <a:off x="3069061" y="6184403"/>
              <a:ext cx="1208425" cy="413667"/>
            </a:xfrm>
            <a:prstGeom prst="rect">
              <a:avLst/>
            </a:prstGeom>
            <a:noFill/>
            <a:ln w="9525">
              <a:noFill/>
              <a:miter lim="800000"/>
              <a:headEnd/>
              <a:tailEnd/>
            </a:ln>
            <a:effectLst/>
          </p:spPr>
        </p:pic>
        <p:pic>
          <p:nvPicPr>
            <p:cNvPr id="26" name="Picture 1"/>
            <p:cNvPicPr>
              <a:picLocks noChangeAspect="1" noChangeArrowheads="1"/>
            </p:cNvPicPr>
            <p:nvPr/>
          </p:nvPicPr>
          <p:blipFill>
            <a:blip r:embed="rId5" cstate="print"/>
            <a:srcRect/>
            <a:stretch>
              <a:fillRect/>
            </a:stretch>
          </p:blipFill>
          <p:spPr bwMode="auto">
            <a:xfrm>
              <a:off x="838200" y="6169532"/>
              <a:ext cx="401718" cy="428538"/>
            </a:xfrm>
            <a:prstGeom prst="rect">
              <a:avLst/>
            </a:prstGeom>
            <a:noFill/>
            <a:ln w="9525">
              <a:noFill/>
              <a:miter lim="800000"/>
              <a:headEnd/>
              <a:tailEnd/>
            </a:ln>
            <a:effectLst/>
          </p:spPr>
        </p:pic>
        <p:pic>
          <p:nvPicPr>
            <p:cNvPr id="28" name="Picture 27"/>
            <p:cNvPicPr>
              <a:picLocks noChangeAspect="1"/>
            </p:cNvPicPr>
            <p:nvPr/>
          </p:nvPicPr>
          <p:blipFill>
            <a:blip r:embed="rId6"/>
            <a:stretch>
              <a:fillRect/>
            </a:stretch>
          </p:blipFill>
          <p:spPr>
            <a:xfrm>
              <a:off x="1406109" y="6240247"/>
              <a:ext cx="941747" cy="357823"/>
            </a:xfrm>
            <a:prstGeom prst="rect">
              <a:avLst/>
            </a:prstGeom>
          </p:spPr>
        </p:pic>
        <p:pic>
          <p:nvPicPr>
            <p:cNvPr id="29" name="Picture 28"/>
            <p:cNvPicPr>
              <a:picLocks noChangeAspect="1"/>
            </p:cNvPicPr>
            <p:nvPr/>
          </p:nvPicPr>
          <p:blipFill>
            <a:blip r:embed="rId7"/>
            <a:stretch>
              <a:fillRect/>
            </a:stretch>
          </p:blipFill>
          <p:spPr>
            <a:xfrm>
              <a:off x="6172200" y="6172200"/>
              <a:ext cx="403203" cy="405915"/>
            </a:xfrm>
            <a:prstGeom prst="rect">
              <a:avLst/>
            </a:prstGeom>
          </p:spPr>
        </p:pic>
        <p:pic>
          <p:nvPicPr>
            <p:cNvPr id="30" name="Picture 29"/>
            <p:cNvPicPr>
              <a:picLocks noChangeAspect="1"/>
            </p:cNvPicPr>
            <p:nvPr/>
          </p:nvPicPr>
          <p:blipFill>
            <a:blip r:embed="rId8"/>
            <a:stretch>
              <a:fillRect/>
            </a:stretch>
          </p:blipFill>
          <p:spPr>
            <a:xfrm>
              <a:off x="2482253" y="6196923"/>
              <a:ext cx="434408" cy="432477"/>
            </a:xfrm>
            <a:prstGeom prst="rect">
              <a:avLst/>
            </a:prstGeom>
          </p:spPr>
        </p:pic>
        <p:pic>
          <p:nvPicPr>
            <p:cNvPr id="31" name="Picture 30"/>
            <p:cNvPicPr>
              <a:picLocks noChangeAspect="1"/>
            </p:cNvPicPr>
            <p:nvPr/>
          </p:nvPicPr>
          <p:blipFill>
            <a:blip r:embed="rId9"/>
            <a:stretch>
              <a:fillRect/>
            </a:stretch>
          </p:blipFill>
          <p:spPr>
            <a:xfrm>
              <a:off x="4419600" y="6172200"/>
              <a:ext cx="457200" cy="457200"/>
            </a:xfrm>
            <a:prstGeom prst="rect">
              <a:avLst/>
            </a:prstGeom>
          </p:spPr>
        </p:pic>
        <p:pic>
          <p:nvPicPr>
            <p:cNvPr id="3" name="Picture 2"/>
            <p:cNvPicPr>
              <a:picLocks noChangeAspect="1"/>
            </p:cNvPicPr>
            <p:nvPr/>
          </p:nvPicPr>
          <p:blipFill>
            <a:blip r:embed="rId10"/>
            <a:stretch>
              <a:fillRect/>
            </a:stretch>
          </p:blipFill>
          <p:spPr>
            <a:xfrm>
              <a:off x="6705600" y="6172200"/>
              <a:ext cx="1295400" cy="449069"/>
            </a:xfrm>
            <a:prstGeom prst="rect">
              <a:avLst/>
            </a:prstGeom>
          </p:spPr>
        </p:pic>
      </p:grpSp>
      <p:sp>
        <p:nvSpPr>
          <p:cNvPr id="15" name="Content Placeholder 5"/>
          <p:cNvSpPr>
            <a:spLocks noGrp="1"/>
          </p:cNvSpPr>
          <p:nvPr>
            <p:ph idx="1"/>
          </p:nvPr>
        </p:nvSpPr>
        <p:spPr>
          <a:xfrm>
            <a:off x="838200" y="1066800"/>
            <a:ext cx="8001000" cy="4952999"/>
          </a:xfrm>
        </p:spPr>
        <p:txBody>
          <a:bodyPr/>
          <a:lstStyle/>
          <a:p>
            <a:pPr marL="0" indent="0">
              <a:buNone/>
            </a:pPr>
            <a:r>
              <a:rPr lang="en-US" dirty="0" smtClean="0"/>
              <a:t>Relaxations of AC OPF</a:t>
            </a:r>
            <a:endParaRPr lang="en-US" dirty="0"/>
          </a:p>
          <a:p>
            <a:pPr lvl="1"/>
            <a:r>
              <a:rPr lang="en-US" sz="2000" dirty="0" smtClean="0"/>
              <a:t>Dealing with </a:t>
            </a:r>
            <a:r>
              <a:rPr lang="en-US" sz="2000" dirty="0" err="1" smtClean="0"/>
              <a:t>nonconvexity</a:t>
            </a:r>
            <a:endParaRPr lang="en-US" sz="2000" dirty="0" smtClean="0"/>
          </a:p>
          <a:p>
            <a:pPr lvl="1"/>
            <a:endParaRPr lang="en-US" sz="1400" dirty="0"/>
          </a:p>
          <a:p>
            <a:pPr marL="0" indent="0">
              <a:buNone/>
            </a:pPr>
            <a:r>
              <a:rPr lang="en-US" dirty="0" smtClean="0"/>
              <a:t>Distributed AC OPF</a:t>
            </a:r>
          </a:p>
          <a:p>
            <a:pPr lvl="1">
              <a:buClr>
                <a:srgbClr val="CC0000"/>
              </a:buClr>
            </a:pPr>
            <a:r>
              <a:rPr lang="en-US" sz="2000" dirty="0" smtClean="0">
                <a:solidFill>
                  <a:srgbClr val="000000"/>
                </a:solidFill>
              </a:rPr>
              <a:t>Dealing with scalability</a:t>
            </a:r>
          </a:p>
          <a:p>
            <a:pPr lvl="1">
              <a:buClr>
                <a:srgbClr val="CC0000"/>
              </a:buClr>
            </a:pPr>
            <a:endParaRPr lang="en-US" sz="1400" dirty="0" smtClean="0"/>
          </a:p>
          <a:p>
            <a:pPr marL="0" indent="0">
              <a:buNone/>
            </a:pPr>
            <a:r>
              <a:rPr lang="en-US" dirty="0" err="1" smtClean="0"/>
              <a:t>Realtime</a:t>
            </a:r>
            <a:r>
              <a:rPr lang="en-US" dirty="0" smtClean="0"/>
              <a:t> AC OPF</a:t>
            </a:r>
            <a:endParaRPr lang="en-US" dirty="0"/>
          </a:p>
          <a:p>
            <a:pPr lvl="1">
              <a:buClr>
                <a:srgbClr val="CC0000"/>
              </a:buClr>
            </a:pPr>
            <a:r>
              <a:rPr lang="en-US" sz="2000" dirty="0" smtClean="0">
                <a:solidFill>
                  <a:srgbClr val="000000"/>
                </a:solidFill>
              </a:rPr>
              <a:t>Dealing with volatility</a:t>
            </a:r>
          </a:p>
          <a:p>
            <a:pPr lvl="1">
              <a:buClr>
                <a:srgbClr val="CC0000"/>
              </a:buClr>
            </a:pPr>
            <a:endParaRPr lang="en-US" sz="2000" dirty="0">
              <a:solidFill>
                <a:srgbClr val="000000"/>
              </a:solidFill>
            </a:endParaRPr>
          </a:p>
          <a:p>
            <a:pPr marL="0" indent="0">
              <a:buNone/>
            </a:pPr>
            <a:r>
              <a:rPr lang="en-US" dirty="0" smtClean="0"/>
              <a:t>Optimal placement</a:t>
            </a:r>
            <a:endParaRPr lang="en-US" dirty="0"/>
          </a:p>
          <a:p>
            <a:pPr lvl="1">
              <a:buClr>
                <a:srgbClr val="CC0000"/>
              </a:buClr>
            </a:pPr>
            <a:r>
              <a:rPr lang="en-US" sz="2000" dirty="0" smtClean="0">
                <a:solidFill>
                  <a:srgbClr val="000000"/>
                </a:solidFill>
              </a:rPr>
              <a:t>Dealing with limited sensing/control</a:t>
            </a:r>
            <a:endParaRPr lang="en-US" dirty="0">
              <a:solidFill>
                <a:srgbClr val="000000"/>
              </a:solidFill>
            </a:endParaRPr>
          </a:p>
          <a:p>
            <a:pPr lvl="1">
              <a:buClr>
                <a:srgbClr val="CC0000"/>
              </a:buClr>
            </a:pPr>
            <a:endParaRPr lang="en-US" sz="1200" dirty="0"/>
          </a:p>
        </p:txBody>
      </p:sp>
    </p:spTree>
    <p:extLst>
      <p:ext uri="{BB962C8B-B14F-4D97-AF65-F5344CB8AC3E}">
        <p14:creationId xmlns:p14="http://schemas.microsoft.com/office/powerpoint/2010/main" val="20409588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dissolve">
                                      <p:cBhvr>
                                        <p:cTn id="10" dur="500"/>
                                        <p:tgtEl>
                                          <p:spTgt spid="1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animEffect transition="in" filter="dissolve">
                                      <p:cBhvr>
                                        <p:cTn id="15" dur="500"/>
                                        <p:tgtEl>
                                          <p:spTgt spid="15">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5">
                                            <p:txEl>
                                              <p:pRg st="4" end="4"/>
                                            </p:txEl>
                                          </p:spTgt>
                                        </p:tgtEl>
                                        <p:attrNameLst>
                                          <p:attrName>style.visibility</p:attrName>
                                        </p:attrNameLst>
                                      </p:cBhvr>
                                      <p:to>
                                        <p:strVal val="visible"/>
                                      </p:to>
                                    </p:set>
                                    <p:animEffect transition="in" filter="dissolve">
                                      <p:cBhvr>
                                        <p:cTn id="18" dur="500"/>
                                        <p:tgtEl>
                                          <p:spTgt spid="15">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5">
                                            <p:txEl>
                                              <p:pRg st="6" end="6"/>
                                            </p:txEl>
                                          </p:spTgt>
                                        </p:tgtEl>
                                        <p:attrNameLst>
                                          <p:attrName>style.visibility</p:attrName>
                                        </p:attrNameLst>
                                      </p:cBhvr>
                                      <p:to>
                                        <p:strVal val="visible"/>
                                      </p:to>
                                    </p:set>
                                    <p:animEffect transition="in" filter="dissolve">
                                      <p:cBhvr>
                                        <p:cTn id="23" dur="500"/>
                                        <p:tgtEl>
                                          <p:spTgt spid="15">
                                            <p:txEl>
                                              <p:pRg st="6" end="6"/>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5">
                                            <p:txEl>
                                              <p:pRg st="7" end="7"/>
                                            </p:txEl>
                                          </p:spTgt>
                                        </p:tgtEl>
                                        <p:attrNameLst>
                                          <p:attrName>style.visibility</p:attrName>
                                        </p:attrNameLst>
                                      </p:cBhvr>
                                      <p:to>
                                        <p:strVal val="visible"/>
                                      </p:to>
                                    </p:set>
                                    <p:animEffect transition="in" filter="dissolve">
                                      <p:cBhvr>
                                        <p:cTn id="26" dur="500"/>
                                        <p:tgtEl>
                                          <p:spTgt spid="15">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5">
                                            <p:txEl>
                                              <p:pRg st="9" end="9"/>
                                            </p:txEl>
                                          </p:spTgt>
                                        </p:tgtEl>
                                        <p:attrNameLst>
                                          <p:attrName>style.visibility</p:attrName>
                                        </p:attrNameLst>
                                      </p:cBhvr>
                                      <p:to>
                                        <p:strVal val="visible"/>
                                      </p:to>
                                    </p:set>
                                    <p:animEffect transition="in" filter="dissolve">
                                      <p:cBhvr>
                                        <p:cTn id="31" dur="500"/>
                                        <p:tgtEl>
                                          <p:spTgt spid="15">
                                            <p:txEl>
                                              <p:pRg st="9" end="9"/>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5">
                                            <p:txEl>
                                              <p:pRg st="10" end="10"/>
                                            </p:txEl>
                                          </p:spTgt>
                                        </p:tgtEl>
                                        <p:attrNameLst>
                                          <p:attrName>style.visibility</p:attrName>
                                        </p:attrNameLst>
                                      </p:cBhvr>
                                      <p:to>
                                        <p:strVal val="visible"/>
                                      </p:to>
                                    </p:set>
                                    <p:animEffect transition="in" filter="dissolve">
                                      <p:cBhvr>
                                        <p:cTn id="34" dur="500"/>
                                        <p:tgtEl>
                                          <p:spTgt spid="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p:txBody>
          <a:bodyPr/>
          <a:lstStyle/>
          <a:p>
            <a:r>
              <a:rPr lang="en-US" dirty="0" smtClean="0"/>
              <a:t>Tracking performance</a:t>
            </a:r>
            <a:endParaRPr lang="en-US" dirty="0"/>
          </a:p>
        </p:txBody>
      </p:sp>
      <p:sp>
        <p:nvSpPr>
          <p:cNvPr id="15" name="Rectangle 3"/>
          <p:cNvSpPr txBox="1">
            <a:spLocks noChangeArrowheads="1"/>
          </p:cNvSpPr>
          <p:nvPr/>
        </p:nvSpPr>
        <p:spPr bwMode="auto">
          <a:xfrm>
            <a:off x="838200" y="2590800"/>
            <a:ext cx="8001000" cy="1524000"/>
          </a:xfrm>
          <a:prstGeom prst="rect">
            <a:avLst/>
          </a:prstGeom>
          <a:noFill/>
          <a:ln w="9525">
            <a:noFill/>
            <a:miter lim="800000"/>
            <a:headEnd/>
            <a:tailEnd/>
          </a:ln>
        </p:spPr>
        <p:txBody>
          <a:bodyPr vert="horz" wrap="square" lIns="91430" tIns="45716" rIns="91430" bIns="45716" numCol="1" anchor="t" anchorCtr="0" compatLnSpc="1">
            <a:prstTxWarp prst="textNoShape">
              <a:avLst/>
            </a:prstTxWarp>
          </a:bodyPr>
          <a:lstStyle>
            <a:lvl1pPr marL="469852" indent="-469852" algn="l" rtl="0" eaLnBrk="0" fontAlgn="base" hangingPunct="0">
              <a:spcBef>
                <a:spcPct val="20000"/>
              </a:spcBef>
              <a:spcAft>
                <a:spcPct val="0"/>
              </a:spcAft>
              <a:buClr>
                <a:schemeClr val="accent2"/>
              </a:buClr>
              <a:buFont typeface="Wingdings" pitchFamily="2" charset="2"/>
              <a:buChar char="o"/>
              <a:defRPr sz="2800">
                <a:solidFill>
                  <a:schemeClr val="tx1"/>
                </a:solidFill>
                <a:latin typeface="+mn-lt"/>
                <a:ea typeface="+mn-ea"/>
                <a:cs typeface="+mn-cs"/>
              </a:defRPr>
            </a:lvl1pPr>
            <a:lvl2pPr marL="907957" indent="-436518" algn="l" rtl="0" eaLnBrk="0" fontAlgn="base" hangingPunct="0">
              <a:spcBef>
                <a:spcPct val="20000"/>
              </a:spcBef>
              <a:spcAft>
                <a:spcPct val="0"/>
              </a:spcAft>
              <a:buClr>
                <a:schemeClr val="accent2"/>
              </a:buClr>
              <a:buFont typeface="Wingdings" pitchFamily="2" charset="2"/>
              <a:buChar char="n"/>
              <a:defRPr sz="2400">
                <a:solidFill>
                  <a:schemeClr val="tx1"/>
                </a:solidFill>
                <a:latin typeface="+mn-lt"/>
              </a:defRPr>
            </a:lvl2pPr>
            <a:lvl3pPr marL="1304791" indent="-395248" algn="l" rtl="0" eaLnBrk="0" fontAlgn="base" hangingPunct="0">
              <a:spcBef>
                <a:spcPct val="20000"/>
              </a:spcBef>
              <a:spcAft>
                <a:spcPct val="0"/>
              </a:spcAft>
              <a:buClr>
                <a:schemeClr val="accent2"/>
              </a:buClr>
              <a:buFont typeface="Wingdings" pitchFamily="2" charset="2"/>
              <a:buChar char="o"/>
              <a:defRPr sz="2000">
                <a:solidFill>
                  <a:schemeClr val="tx1"/>
                </a:solidFill>
                <a:latin typeface="+mn-lt"/>
              </a:defRPr>
            </a:lvl3pPr>
            <a:lvl4pPr marL="1693690" indent="-387310" algn="l" rtl="0" eaLnBrk="0" fontAlgn="base" hangingPunct="0">
              <a:spcBef>
                <a:spcPct val="20000"/>
              </a:spcBef>
              <a:spcAft>
                <a:spcPct val="0"/>
              </a:spcAft>
              <a:buClr>
                <a:schemeClr val="accent2"/>
              </a:buClr>
              <a:buFont typeface="Wingdings" pitchFamily="2" charset="2"/>
              <a:buChar char="n"/>
              <a:defRPr sz="1600">
                <a:solidFill>
                  <a:schemeClr val="tx1"/>
                </a:solidFill>
                <a:latin typeface="+mn-lt"/>
              </a:defRPr>
            </a:lvl4pPr>
            <a:lvl5pPr marL="2093699" indent="-398423" algn="l" rtl="0" eaLnBrk="0" fontAlgn="base" hangingPunct="0">
              <a:spcBef>
                <a:spcPct val="25000"/>
              </a:spcBef>
              <a:spcAft>
                <a:spcPct val="0"/>
              </a:spcAft>
              <a:buClr>
                <a:schemeClr val="accent2"/>
              </a:buClr>
              <a:buFont typeface="Wingdings" pitchFamily="2" charset="2"/>
              <a:buChar char="§"/>
              <a:defRPr sz="1600">
                <a:solidFill>
                  <a:schemeClr val="tx1"/>
                </a:solidFill>
                <a:latin typeface="+mn-lt"/>
              </a:defRPr>
            </a:lvl5pPr>
            <a:lvl6pPr marL="2550852"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6pPr>
            <a:lvl7pPr marL="3008004"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7pPr>
            <a:lvl8pPr marL="3465158"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8pPr>
            <a:lvl9pPr marL="3922311"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9pPr>
          </a:lstStyle>
          <a:p>
            <a:pPr eaLnBrk="1" hangingPunct="1">
              <a:buFont typeface="Wingdings" pitchFamily="2" charset="2"/>
              <a:buNone/>
            </a:pPr>
            <a:r>
              <a:rPr lang="en-US" altLang="zh-CN" b="1" u="sng" dirty="0" smtClean="0">
                <a:ea typeface="宋体" pitchFamily="2" charset="-122"/>
              </a:rPr>
              <a:t>Theorem</a:t>
            </a:r>
          </a:p>
          <a:p>
            <a:pPr eaLnBrk="1" hangingPunct="1">
              <a:buFont typeface="Wingdings" pitchFamily="2" charset="2"/>
              <a:buNone/>
            </a:pPr>
            <a:endParaRPr lang="en-US" altLang="zh-CN" sz="1100" dirty="0" smtClean="0">
              <a:ea typeface="宋体" pitchFamily="2" charset="-122"/>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1349062232"/>
              </p:ext>
            </p:extLst>
          </p:nvPr>
        </p:nvGraphicFramePr>
        <p:xfrm>
          <a:off x="838200" y="1143000"/>
          <a:ext cx="5189538" cy="1089025"/>
        </p:xfrm>
        <a:graphic>
          <a:graphicData uri="http://schemas.openxmlformats.org/presentationml/2006/ole">
            <mc:AlternateContent xmlns:mc="http://schemas.openxmlformats.org/markup-compatibility/2006">
              <mc:Choice xmlns:v="urn:schemas-microsoft-com:vml" Requires="v">
                <p:oleObj spid="_x0000_s49347" name="Equation" r:id="rId4" imgW="2044700" imgH="457200" progId="Equation.3">
                  <p:embed/>
                </p:oleObj>
              </mc:Choice>
              <mc:Fallback>
                <p:oleObj name="Equation" r:id="rId4" imgW="2044700" imgH="457200" progId="Equation.3">
                  <p:embed/>
                  <p:pic>
                    <p:nvPicPr>
                      <p:cNvPr id="0" name=""/>
                      <p:cNvPicPr/>
                      <p:nvPr/>
                    </p:nvPicPr>
                    <p:blipFill>
                      <a:blip r:embed="rId5"/>
                      <a:stretch>
                        <a:fillRect/>
                      </a:stretch>
                    </p:blipFill>
                    <p:spPr>
                      <a:xfrm>
                        <a:off x="838200" y="1143000"/>
                        <a:ext cx="5189538" cy="1089025"/>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2214524669"/>
              </p:ext>
            </p:extLst>
          </p:nvPr>
        </p:nvGraphicFramePr>
        <p:xfrm>
          <a:off x="898525" y="3429000"/>
          <a:ext cx="7734300" cy="1119188"/>
        </p:xfrm>
        <a:graphic>
          <a:graphicData uri="http://schemas.openxmlformats.org/presentationml/2006/ole">
            <mc:AlternateContent xmlns:mc="http://schemas.openxmlformats.org/markup-compatibility/2006">
              <mc:Choice xmlns:v="urn:schemas-microsoft-com:vml" Requires="v">
                <p:oleObj spid="_x0000_s49348" name="Equation" r:id="rId6" imgW="3048000" imgH="469900" progId="Equation.3">
                  <p:embed/>
                </p:oleObj>
              </mc:Choice>
              <mc:Fallback>
                <p:oleObj name="Equation" r:id="rId6" imgW="3048000" imgH="469900" progId="Equation.3">
                  <p:embed/>
                  <p:pic>
                    <p:nvPicPr>
                      <p:cNvPr id="0" name=""/>
                      <p:cNvPicPr/>
                      <p:nvPr/>
                    </p:nvPicPr>
                    <p:blipFill>
                      <a:blip r:embed="rId7"/>
                      <a:stretch>
                        <a:fillRect/>
                      </a:stretch>
                    </p:blipFill>
                    <p:spPr>
                      <a:xfrm>
                        <a:off x="898525" y="3429000"/>
                        <a:ext cx="7734300" cy="1119188"/>
                      </a:xfrm>
                      <a:prstGeom prst="rect">
                        <a:avLst/>
                      </a:prstGeom>
                    </p:spPr>
                  </p:pic>
                </p:oleObj>
              </mc:Fallback>
            </mc:AlternateContent>
          </a:graphicData>
        </a:graphic>
      </p:graphicFrame>
      <p:sp>
        <p:nvSpPr>
          <p:cNvPr id="18" name="Right Brace 17"/>
          <p:cNvSpPr/>
          <p:nvPr/>
        </p:nvSpPr>
        <p:spPr bwMode="auto">
          <a:xfrm rot="5400000">
            <a:off x="6248400" y="3043535"/>
            <a:ext cx="381000" cy="4038600"/>
          </a:xfrm>
          <a:prstGeom prst="rightBrace">
            <a:avLst>
              <a:gd name="adj1" fmla="val 40710"/>
              <a:gd name="adj2" fmla="val 50000"/>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9" name="TextBox 18"/>
          <p:cNvSpPr txBox="1"/>
          <p:nvPr/>
        </p:nvSpPr>
        <p:spPr>
          <a:xfrm>
            <a:off x="5029200" y="5405735"/>
            <a:ext cx="2819400" cy="461665"/>
          </a:xfrm>
          <a:prstGeom prst="rect">
            <a:avLst/>
          </a:prstGeom>
          <a:noFill/>
        </p:spPr>
        <p:txBody>
          <a:bodyPr wrap="square" rtlCol="0">
            <a:spAutoFit/>
          </a:bodyPr>
          <a:lstStyle/>
          <a:p>
            <a:pPr algn="ctr"/>
            <a:r>
              <a:rPr lang="en-US" sz="2400" dirty="0" err="1">
                <a:solidFill>
                  <a:srgbClr val="0000FF"/>
                </a:solidFill>
              </a:rPr>
              <a:t>a</a:t>
            </a:r>
            <a:r>
              <a:rPr lang="en-US" sz="2400" dirty="0" err="1" smtClean="0">
                <a:solidFill>
                  <a:srgbClr val="0000FF"/>
                </a:solidFill>
              </a:rPr>
              <a:t>vg</a:t>
            </a:r>
            <a:r>
              <a:rPr lang="en-US" sz="2400" dirty="0" smtClean="0">
                <a:solidFill>
                  <a:srgbClr val="0000FF"/>
                </a:solidFill>
              </a:rPr>
              <a:t> rate of drifting</a:t>
            </a:r>
          </a:p>
        </p:txBody>
      </p:sp>
      <p:sp>
        <p:nvSpPr>
          <p:cNvPr id="3" name="Rectangle 2"/>
          <p:cNvSpPr/>
          <p:nvPr/>
        </p:nvSpPr>
        <p:spPr bwMode="auto">
          <a:xfrm>
            <a:off x="381000" y="2438400"/>
            <a:ext cx="8534400" cy="4114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6" name="TextBox 25"/>
          <p:cNvSpPr txBox="1"/>
          <p:nvPr/>
        </p:nvSpPr>
        <p:spPr>
          <a:xfrm>
            <a:off x="7467600" y="1524000"/>
            <a:ext cx="1428997" cy="369332"/>
          </a:xfrm>
          <a:prstGeom prst="rect">
            <a:avLst/>
          </a:prstGeom>
          <a:noFill/>
        </p:spPr>
        <p:txBody>
          <a:bodyPr wrap="none" rtlCol="0">
            <a:spAutoFit/>
          </a:bodyPr>
          <a:lstStyle/>
          <a:p>
            <a:r>
              <a:rPr lang="en-US" dirty="0">
                <a:solidFill>
                  <a:srgbClr val="0000FF"/>
                </a:solidFill>
              </a:rPr>
              <a:t>c</a:t>
            </a:r>
            <a:r>
              <a:rPr lang="en-US" dirty="0" smtClean="0">
                <a:solidFill>
                  <a:srgbClr val="0000FF"/>
                </a:solidFill>
              </a:rPr>
              <a:t>ontrol error</a:t>
            </a:r>
            <a:endParaRPr lang="en-US" dirty="0">
              <a:solidFill>
                <a:srgbClr val="0000FF"/>
              </a:solidFill>
            </a:endParaRPr>
          </a:p>
        </p:txBody>
      </p:sp>
    </p:spTree>
    <p:extLst>
      <p:ext uri="{BB962C8B-B14F-4D97-AF65-F5344CB8AC3E}">
        <p14:creationId xmlns:p14="http://schemas.microsoft.com/office/powerpoint/2010/main" val="4925696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p:txBody>
          <a:bodyPr/>
          <a:lstStyle/>
          <a:p>
            <a:r>
              <a:rPr lang="en-US" dirty="0" smtClean="0"/>
              <a:t>Tracking performance</a:t>
            </a:r>
            <a:endParaRPr lang="en-US" dirty="0"/>
          </a:p>
        </p:txBody>
      </p:sp>
      <p:sp>
        <p:nvSpPr>
          <p:cNvPr id="15" name="Rectangle 3"/>
          <p:cNvSpPr txBox="1">
            <a:spLocks noChangeArrowheads="1"/>
          </p:cNvSpPr>
          <p:nvPr/>
        </p:nvSpPr>
        <p:spPr bwMode="auto">
          <a:xfrm>
            <a:off x="838200" y="2590800"/>
            <a:ext cx="8001000" cy="1524000"/>
          </a:xfrm>
          <a:prstGeom prst="rect">
            <a:avLst/>
          </a:prstGeom>
          <a:noFill/>
          <a:ln w="9525">
            <a:noFill/>
            <a:miter lim="800000"/>
            <a:headEnd/>
            <a:tailEnd/>
          </a:ln>
        </p:spPr>
        <p:txBody>
          <a:bodyPr vert="horz" wrap="square" lIns="91430" tIns="45716" rIns="91430" bIns="45716" numCol="1" anchor="t" anchorCtr="0" compatLnSpc="1">
            <a:prstTxWarp prst="textNoShape">
              <a:avLst/>
            </a:prstTxWarp>
          </a:bodyPr>
          <a:lstStyle>
            <a:lvl1pPr marL="469852" indent="-469852" algn="l" rtl="0" eaLnBrk="0" fontAlgn="base" hangingPunct="0">
              <a:spcBef>
                <a:spcPct val="20000"/>
              </a:spcBef>
              <a:spcAft>
                <a:spcPct val="0"/>
              </a:spcAft>
              <a:buClr>
                <a:schemeClr val="accent2"/>
              </a:buClr>
              <a:buFont typeface="Wingdings" pitchFamily="2" charset="2"/>
              <a:buChar char="o"/>
              <a:defRPr sz="2800">
                <a:solidFill>
                  <a:schemeClr val="tx1"/>
                </a:solidFill>
                <a:latin typeface="+mn-lt"/>
                <a:ea typeface="+mn-ea"/>
                <a:cs typeface="+mn-cs"/>
              </a:defRPr>
            </a:lvl1pPr>
            <a:lvl2pPr marL="907957" indent="-436518" algn="l" rtl="0" eaLnBrk="0" fontAlgn="base" hangingPunct="0">
              <a:spcBef>
                <a:spcPct val="20000"/>
              </a:spcBef>
              <a:spcAft>
                <a:spcPct val="0"/>
              </a:spcAft>
              <a:buClr>
                <a:schemeClr val="accent2"/>
              </a:buClr>
              <a:buFont typeface="Wingdings" pitchFamily="2" charset="2"/>
              <a:buChar char="n"/>
              <a:defRPr sz="2400">
                <a:solidFill>
                  <a:schemeClr val="tx1"/>
                </a:solidFill>
                <a:latin typeface="+mn-lt"/>
              </a:defRPr>
            </a:lvl2pPr>
            <a:lvl3pPr marL="1304791" indent="-395248" algn="l" rtl="0" eaLnBrk="0" fontAlgn="base" hangingPunct="0">
              <a:spcBef>
                <a:spcPct val="20000"/>
              </a:spcBef>
              <a:spcAft>
                <a:spcPct val="0"/>
              </a:spcAft>
              <a:buClr>
                <a:schemeClr val="accent2"/>
              </a:buClr>
              <a:buFont typeface="Wingdings" pitchFamily="2" charset="2"/>
              <a:buChar char="o"/>
              <a:defRPr sz="2000">
                <a:solidFill>
                  <a:schemeClr val="tx1"/>
                </a:solidFill>
                <a:latin typeface="+mn-lt"/>
              </a:defRPr>
            </a:lvl3pPr>
            <a:lvl4pPr marL="1693690" indent="-387310" algn="l" rtl="0" eaLnBrk="0" fontAlgn="base" hangingPunct="0">
              <a:spcBef>
                <a:spcPct val="20000"/>
              </a:spcBef>
              <a:spcAft>
                <a:spcPct val="0"/>
              </a:spcAft>
              <a:buClr>
                <a:schemeClr val="accent2"/>
              </a:buClr>
              <a:buFont typeface="Wingdings" pitchFamily="2" charset="2"/>
              <a:buChar char="n"/>
              <a:defRPr sz="1600">
                <a:solidFill>
                  <a:schemeClr val="tx1"/>
                </a:solidFill>
                <a:latin typeface="+mn-lt"/>
              </a:defRPr>
            </a:lvl4pPr>
            <a:lvl5pPr marL="2093699" indent="-398423" algn="l" rtl="0" eaLnBrk="0" fontAlgn="base" hangingPunct="0">
              <a:spcBef>
                <a:spcPct val="25000"/>
              </a:spcBef>
              <a:spcAft>
                <a:spcPct val="0"/>
              </a:spcAft>
              <a:buClr>
                <a:schemeClr val="accent2"/>
              </a:buClr>
              <a:buFont typeface="Wingdings" pitchFamily="2" charset="2"/>
              <a:buChar char="§"/>
              <a:defRPr sz="1600">
                <a:solidFill>
                  <a:schemeClr val="tx1"/>
                </a:solidFill>
                <a:latin typeface="+mn-lt"/>
              </a:defRPr>
            </a:lvl5pPr>
            <a:lvl6pPr marL="2550852"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6pPr>
            <a:lvl7pPr marL="3008004"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7pPr>
            <a:lvl8pPr marL="3465158"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8pPr>
            <a:lvl9pPr marL="3922311"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9pPr>
          </a:lstStyle>
          <a:p>
            <a:pPr eaLnBrk="1" hangingPunct="1">
              <a:buFont typeface="Wingdings" pitchFamily="2" charset="2"/>
              <a:buNone/>
            </a:pPr>
            <a:r>
              <a:rPr lang="en-US" altLang="zh-CN" b="1" u="sng" dirty="0" smtClean="0">
                <a:ea typeface="宋体" pitchFamily="2" charset="-122"/>
              </a:rPr>
              <a:t>Theorem</a:t>
            </a:r>
          </a:p>
          <a:p>
            <a:pPr eaLnBrk="1" hangingPunct="1">
              <a:buFont typeface="Wingdings" pitchFamily="2" charset="2"/>
              <a:buNone/>
            </a:pPr>
            <a:endParaRPr lang="en-US" altLang="zh-CN" sz="1100" dirty="0" smtClean="0">
              <a:ea typeface="宋体" pitchFamily="2" charset="-122"/>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768760122"/>
              </p:ext>
            </p:extLst>
          </p:nvPr>
        </p:nvGraphicFramePr>
        <p:xfrm>
          <a:off x="838200" y="1143000"/>
          <a:ext cx="5189538" cy="1089025"/>
        </p:xfrm>
        <a:graphic>
          <a:graphicData uri="http://schemas.openxmlformats.org/presentationml/2006/ole">
            <mc:AlternateContent xmlns:mc="http://schemas.openxmlformats.org/markup-compatibility/2006">
              <mc:Choice xmlns:v="urn:schemas-microsoft-com:vml" Requires="v">
                <p:oleObj spid="_x0000_s50371" name="Equation" r:id="rId4" imgW="2044700" imgH="457200" progId="Equation.3">
                  <p:embed/>
                </p:oleObj>
              </mc:Choice>
              <mc:Fallback>
                <p:oleObj name="Equation" r:id="rId4" imgW="2044700" imgH="457200" progId="Equation.3">
                  <p:embed/>
                  <p:pic>
                    <p:nvPicPr>
                      <p:cNvPr id="0" name=""/>
                      <p:cNvPicPr/>
                      <p:nvPr/>
                    </p:nvPicPr>
                    <p:blipFill>
                      <a:blip r:embed="rId5"/>
                      <a:stretch>
                        <a:fillRect/>
                      </a:stretch>
                    </p:blipFill>
                    <p:spPr>
                      <a:xfrm>
                        <a:off x="838200" y="1143000"/>
                        <a:ext cx="5189538" cy="1089025"/>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2935157093"/>
              </p:ext>
            </p:extLst>
          </p:nvPr>
        </p:nvGraphicFramePr>
        <p:xfrm>
          <a:off x="228600" y="3429000"/>
          <a:ext cx="8572500" cy="1149350"/>
        </p:xfrm>
        <a:graphic>
          <a:graphicData uri="http://schemas.openxmlformats.org/presentationml/2006/ole">
            <mc:AlternateContent xmlns:mc="http://schemas.openxmlformats.org/markup-compatibility/2006">
              <mc:Choice xmlns:v="urn:schemas-microsoft-com:vml" Requires="v">
                <p:oleObj spid="_x0000_s50372" name="Equation" r:id="rId6" imgW="3378200" imgH="482600" progId="Equation.3">
                  <p:embed/>
                </p:oleObj>
              </mc:Choice>
              <mc:Fallback>
                <p:oleObj name="Equation" r:id="rId6" imgW="3378200" imgH="482600" progId="Equation.3">
                  <p:embed/>
                  <p:pic>
                    <p:nvPicPr>
                      <p:cNvPr id="0" name=""/>
                      <p:cNvPicPr/>
                      <p:nvPr/>
                    </p:nvPicPr>
                    <p:blipFill>
                      <a:blip r:embed="rId7"/>
                      <a:stretch>
                        <a:fillRect/>
                      </a:stretch>
                    </p:blipFill>
                    <p:spPr>
                      <a:xfrm>
                        <a:off x="228600" y="3429000"/>
                        <a:ext cx="8572500" cy="1149350"/>
                      </a:xfrm>
                      <a:prstGeom prst="rect">
                        <a:avLst/>
                      </a:prstGeom>
                    </p:spPr>
                  </p:pic>
                </p:oleObj>
              </mc:Fallback>
            </mc:AlternateContent>
          </a:graphicData>
        </a:graphic>
      </p:graphicFrame>
      <p:sp>
        <p:nvSpPr>
          <p:cNvPr id="18" name="Right Brace 17"/>
          <p:cNvSpPr/>
          <p:nvPr/>
        </p:nvSpPr>
        <p:spPr bwMode="auto">
          <a:xfrm rot="5400000">
            <a:off x="5943600" y="3043535"/>
            <a:ext cx="381000" cy="4038600"/>
          </a:xfrm>
          <a:prstGeom prst="rightBrace">
            <a:avLst>
              <a:gd name="adj1" fmla="val 40710"/>
              <a:gd name="adj2" fmla="val 50000"/>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9" name="TextBox 18"/>
          <p:cNvSpPr txBox="1"/>
          <p:nvPr/>
        </p:nvSpPr>
        <p:spPr>
          <a:xfrm>
            <a:off x="4495800" y="5410200"/>
            <a:ext cx="3733800" cy="1200328"/>
          </a:xfrm>
          <a:prstGeom prst="rect">
            <a:avLst/>
          </a:prstGeom>
          <a:noFill/>
        </p:spPr>
        <p:txBody>
          <a:bodyPr wrap="square" rtlCol="0">
            <a:spAutoFit/>
          </a:bodyPr>
          <a:lstStyle/>
          <a:p>
            <a:r>
              <a:rPr lang="en-US" sz="2400" dirty="0" err="1">
                <a:solidFill>
                  <a:srgbClr val="0000FF"/>
                </a:solidFill>
              </a:rPr>
              <a:t>a</a:t>
            </a:r>
            <a:r>
              <a:rPr lang="en-US" sz="2400" dirty="0" err="1" smtClean="0">
                <a:solidFill>
                  <a:srgbClr val="0000FF"/>
                </a:solidFill>
              </a:rPr>
              <a:t>vg</a:t>
            </a:r>
            <a:r>
              <a:rPr lang="en-US" sz="2400" dirty="0" smtClean="0">
                <a:solidFill>
                  <a:srgbClr val="0000FF"/>
                </a:solidFill>
              </a:rPr>
              <a:t> rate of drifting</a:t>
            </a:r>
          </a:p>
          <a:p>
            <a:pPr marL="342900" indent="-342900">
              <a:buFont typeface="Arial"/>
              <a:buChar char="•"/>
            </a:pPr>
            <a:r>
              <a:rPr lang="en-US" sz="2400" dirty="0">
                <a:solidFill>
                  <a:srgbClr val="0000FF"/>
                </a:solidFill>
              </a:rPr>
              <a:t>o</a:t>
            </a:r>
            <a:r>
              <a:rPr lang="en-US" sz="2400" dirty="0" smtClean="0">
                <a:solidFill>
                  <a:srgbClr val="0000FF"/>
                </a:solidFill>
              </a:rPr>
              <a:t>f optimal solution</a:t>
            </a:r>
          </a:p>
          <a:p>
            <a:pPr marL="342900" indent="-342900">
              <a:buFont typeface="Arial"/>
              <a:buChar char="•"/>
            </a:pPr>
            <a:r>
              <a:rPr lang="en-US" sz="2400" dirty="0">
                <a:solidFill>
                  <a:srgbClr val="0000FF"/>
                </a:solidFill>
              </a:rPr>
              <a:t>o</a:t>
            </a:r>
            <a:r>
              <a:rPr lang="en-US" sz="2400" dirty="0" smtClean="0">
                <a:solidFill>
                  <a:srgbClr val="0000FF"/>
                </a:solidFill>
              </a:rPr>
              <a:t>f feasible injections</a:t>
            </a:r>
          </a:p>
        </p:txBody>
      </p:sp>
    </p:spTree>
    <p:extLst>
      <p:ext uri="{BB962C8B-B14F-4D97-AF65-F5344CB8AC3E}">
        <p14:creationId xmlns:p14="http://schemas.microsoft.com/office/powerpoint/2010/main" val="11125298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p:txBody>
          <a:bodyPr/>
          <a:lstStyle/>
          <a:p>
            <a:r>
              <a:rPr lang="en-US" dirty="0" smtClean="0"/>
              <a:t>Tracking performance</a:t>
            </a:r>
            <a:endParaRPr lang="en-US" dirty="0"/>
          </a:p>
        </p:txBody>
      </p:sp>
      <p:sp>
        <p:nvSpPr>
          <p:cNvPr id="15" name="Rectangle 3"/>
          <p:cNvSpPr txBox="1">
            <a:spLocks noChangeArrowheads="1"/>
          </p:cNvSpPr>
          <p:nvPr/>
        </p:nvSpPr>
        <p:spPr bwMode="auto">
          <a:xfrm>
            <a:off x="838200" y="2590800"/>
            <a:ext cx="8001000" cy="1524000"/>
          </a:xfrm>
          <a:prstGeom prst="rect">
            <a:avLst/>
          </a:prstGeom>
          <a:noFill/>
          <a:ln w="9525">
            <a:noFill/>
            <a:miter lim="800000"/>
            <a:headEnd/>
            <a:tailEnd/>
          </a:ln>
        </p:spPr>
        <p:txBody>
          <a:bodyPr vert="horz" wrap="square" lIns="91430" tIns="45716" rIns="91430" bIns="45716" numCol="1" anchor="t" anchorCtr="0" compatLnSpc="1">
            <a:prstTxWarp prst="textNoShape">
              <a:avLst/>
            </a:prstTxWarp>
          </a:bodyPr>
          <a:lstStyle>
            <a:lvl1pPr marL="469852" indent="-469852" algn="l" rtl="0" eaLnBrk="0" fontAlgn="base" hangingPunct="0">
              <a:spcBef>
                <a:spcPct val="20000"/>
              </a:spcBef>
              <a:spcAft>
                <a:spcPct val="0"/>
              </a:spcAft>
              <a:buClr>
                <a:schemeClr val="accent2"/>
              </a:buClr>
              <a:buFont typeface="Wingdings" pitchFamily="2" charset="2"/>
              <a:buChar char="o"/>
              <a:defRPr sz="2800">
                <a:solidFill>
                  <a:schemeClr val="tx1"/>
                </a:solidFill>
                <a:latin typeface="+mn-lt"/>
                <a:ea typeface="+mn-ea"/>
                <a:cs typeface="+mn-cs"/>
              </a:defRPr>
            </a:lvl1pPr>
            <a:lvl2pPr marL="907957" indent="-436518" algn="l" rtl="0" eaLnBrk="0" fontAlgn="base" hangingPunct="0">
              <a:spcBef>
                <a:spcPct val="20000"/>
              </a:spcBef>
              <a:spcAft>
                <a:spcPct val="0"/>
              </a:spcAft>
              <a:buClr>
                <a:schemeClr val="accent2"/>
              </a:buClr>
              <a:buFont typeface="Wingdings" pitchFamily="2" charset="2"/>
              <a:buChar char="n"/>
              <a:defRPr sz="2400">
                <a:solidFill>
                  <a:schemeClr val="tx1"/>
                </a:solidFill>
                <a:latin typeface="+mn-lt"/>
              </a:defRPr>
            </a:lvl2pPr>
            <a:lvl3pPr marL="1304791" indent="-395248" algn="l" rtl="0" eaLnBrk="0" fontAlgn="base" hangingPunct="0">
              <a:spcBef>
                <a:spcPct val="20000"/>
              </a:spcBef>
              <a:spcAft>
                <a:spcPct val="0"/>
              </a:spcAft>
              <a:buClr>
                <a:schemeClr val="accent2"/>
              </a:buClr>
              <a:buFont typeface="Wingdings" pitchFamily="2" charset="2"/>
              <a:buChar char="o"/>
              <a:defRPr sz="2000">
                <a:solidFill>
                  <a:schemeClr val="tx1"/>
                </a:solidFill>
                <a:latin typeface="+mn-lt"/>
              </a:defRPr>
            </a:lvl3pPr>
            <a:lvl4pPr marL="1693690" indent="-387310" algn="l" rtl="0" eaLnBrk="0" fontAlgn="base" hangingPunct="0">
              <a:spcBef>
                <a:spcPct val="20000"/>
              </a:spcBef>
              <a:spcAft>
                <a:spcPct val="0"/>
              </a:spcAft>
              <a:buClr>
                <a:schemeClr val="accent2"/>
              </a:buClr>
              <a:buFont typeface="Wingdings" pitchFamily="2" charset="2"/>
              <a:buChar char="n"/>
              <a:defRPr sz="1600">
                <a:solidFill>
                  <a:schemeClr val="tx1"/>
                </a:solidFill>
                <a:latin typeface="+mn-lt"/>
              </a:defRPr>
            </a:lvl4pPr>
            <a:lvl5pPr marL="2093699" indent="-398423" algn="l" rtl="0" eaLnBrk="0" fontAlgn="base" hangingPunct="0">
              <a:spcBef>
                <a:spcPct val="25000"/>
              </a:spcBef>
              <a:spcAft>
                <a:spcPct val="0"/>
              </a:spcAft>
              <a:buClr>
                <a:schemeClr val="accent2"/>
              </a:buClr>
              <a:buFont typeface="Wingdings" pitchFamily="2" charset="2"/>
              <a:buChar char="§"/>
              <a:defRPr sz="1600">
                <a:solidFill>
                  <a:schemeClr val="tx1"/>
                </a:solidFill>
                <a:latin typeface="+mn-lt"/>
              </a:defRPr>
            </a:lvl5pPr>
            <a:lvl6pPr marL="2550852"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6pPr>
            <a:lvl7pPr marL="3008004"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7pPr>
            <a:lvl8pPr marL="3465158"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8pPr>
            <a:lvl9pPr marL="3922311"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9pPr>
          </a:lstStyle>
          <a:p>
            <a:pPr eaLnBrk="1" hangingPunct="1">
              <a:buFont typeface="Wingdings" pitchFamily="2" charset="2"/>
              <a:buNone/>
            </a:pPr>
            <a:r>
              <a:rPr lang="en-US" altLang="zh-CN" b="1" u="sng" dirty="0" smtClean="0">
                <a:ea typeface="宋体" pitchFamily="2" charset="-122"/>
              </a:rPr>
              <a:t>Theorem</a:t>
            </a:r>
          </a:p>
          <a:p>
            <a:pPr eaLnBrk="1" hangingPunct="1">
              <a:buFont typeface="Wingdings" pitchFamily="2" charset="2"/>
              <a:buNone/>
            </a:pPr>
            <a:endParaRPr lang="en-US" altLang="zh-CN" sz="1100" dirty="0" smtClean="0">
              <a:ea typeface="宋体" pitchFamily="2" charset="-122"/>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3075050668"/>
              </p:ext>
            </p:extLst>
          </p:nvPr>
        </p:nvGraphicFramePr>
        <p:xfrm>
          <a:off x="838200" y="1143000"/>
          <a:ext cx="5189538" cy="1089025"/>
        </p:xfrm>
        <a:graphic>
          <a:graphicData uri="http://schemas.openxmlformats.org/presentationml/2006/ole">
            <mc:AlternateContent xmlns:mc="http://schemas.openxmlformats.org/markup-compatibility/2006">
              <mc:Choice xmlns:v="urn:schemas-microsoft-com:vml" Requires="v">
                <p:oleObj spid="_x0000_s51395" name="Equation" r:id="rId4" imgW="2044700" imgH="457200" progId="Equation.3">
                  <p:embed/>
                </p:oleObj>
              </mc:Choice>
              <mc:Fallback>
                <p:oleObj name="Equation" r:id="rId4" imgW="2044700" imgH="457200" progId="Equation.3">
                  <p:embed/>
                  <p:pic>
                    <p:nvPicPr>
                      <p:cNvPr id="0" name=""/>
                      <p:cNvPicPr/>
                      <p:nvPr/>
                    </p:nvPicPr>
                    <p:blipFill>
                      <a:blip r:embed="rId5"/>
                      <a:stretch>
                        <a:fillRect/>
                      </a:stretch>
                    </p:blipFill>
                    <p:spPr>
                      <a:xfrm>
                        <a:off x="838200" y="1143000"/>
                        <a:ext cx="5189538" cy="1089025"/>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2418398207"/>
              </p:ext>
            </p:extLst>
          </p:nvPr>
        </p:nvGraphicFramePr>
        <p:xfrm>
          <a:off x="228600" y="3429000"/>
          <a:ext cx="8572500" cy="1149350"/>
        </p:xfrm>
        <a:graphic>
          <a:graphicData uri="http://schemas.openxmlformats.org/presentationml/2006/ole">
            <mc:AlternateContent xmlns:mc="http://schemas.openxmlformats.org/markup-compatibility/2006">
              <mc:Choice xmlns:v="urn:schemas-microsoft-com:vml" Requires="v">
                <p:oleObj spid="_x0000_s51396" name="Equation" r:id="rId6" imgW="3378200" imgH="482600" progId="Equation.3">
                  <p:embed/>
                </p:oleObj>
              </mc:Choice>
              <mc:Fallback>
                <p:oleObj name="Equation" r:id="rId6" imgW="3378200" imgH="482600" progId="Equation.3">
                  <p:embed/>
                  <p:pic>
                    <p:nvPicPr>
                      <p:cNvPr id="0" name=""/>
                      <p:cNvPicPr/>
                      <p:nvPr/>
                    </p:nvPicPr>
                    <p:blipFill>
                      <a:blip r:embed="rId7"/>
                      <a:stretch>
                        <a:fillRect/>
                      </a:stretch>
                    </p:blipFill>
                    <p:spPr>
                      <a:xfrm>
                        <a:off x="228600" y="3429000"/>
                        <a:ext cx="8572500" cy="1149350"/>
                      </a:xfrm>
                      <a:prstGeom prst="rect">
                        <a:avLst/>
                      </a:prstGeom>
                    </p:spPr>
                  </p:pic>
                </p:oleObj>
              </mc:Fallback>
            </mc:AlternateContent>
          </a:graphicData>
        </a:graphic>
      </p:graphicFrame>
      <p:sp>
        <p:nvSpPr>
          <p:cNvPr id="10" name="TextBox 9"/>
          <p:cNvSpPr txBox="1"/>
          <p:nvPr/>
        </p:nvSpPr>
        <p:spPr>
          <a:xfrm>
            <a:off x="1981200" y="5486400"/>
            <a:ext cx="3962400" cy="461665"/>
          </a:xfrm>
          <a:prstGeom prst="rect">
            <a:avLst/>
          </a:prstGeom>
          <a:noFill/>
        </p:spPr>
        <p:txBody>
          <a:bodyPr wrap="square" rtlCol="0">
            <a:spAutoFit/>
          </a:bodyPr>
          <a:lstStyle/>
          <a:p>
            <a:r>
              <a:rPr lang="en-US" sz="2400" dirty="0" smtClean="0">
                <a:solidFill>
                  <a:srgbClr val="0000FF"/>
                </a:solidFill>
              </a:rPr>
              <a:t>error in Hessian </a:t>
            </a:r>
            <a:r>
              <a:rPr lang="en-US" sz="2400" dirty="0" err="1" smtClean="0">
                <a:solidFill>
                  <a:srgbClr val="0000FF"/>
                </a:solidFill>
              </a:rPr>
              <a:t>approx</a:t>
            </a:r>
            <a:endParaRPr lang="en-US" sz="2400" dirty="0" smtClean="0">
              <a:solidFill>
                <a:srgbClr val="0000FF"/>
              </a:solidFill>
            </a:endParaRPr>
          </a:p>
        </p:txBody>
      </p:sp>
      <p:cxnSp>
        <p:nvCxnSpPr>
          <p:cNvPr id="3" name="Straight Arrow Connector 2"/>
          <p:cNvCxnSpPr/>
          <p:nvPr/>
        </p:nvCxnSpPr>
        <p:spPr bwMode="auto">
          <a:xfrm>
            <a:off x="3733800" y="4572000"/>
            <a:ext cx="0" cy="914400"/>
          </a:xfrm>
          <a:prstGeom prst="straightConnector1">
            <a:avLst/>
          </a:prstGeom>
          <a:noFill/>
          <a:ln w="38100" cap="flat" cmpd="sng" algn="ctr">
            <a:solidFill>
              <a:srgbClr val="0000FF"/>
            </a:solidFill>
            <a:prstDash val="solid"/>
            <a:round/>
            <a:headEnd type="none" w="med" len="med"/>
            <a:tailEnd type="triangle" w="med" len="med"/>
          </a:ln>
          <a:effectLst/>
        </p:spPr>
      </p:cxnSp>
    </p:spTree>
    <p:extLst>
      <p:ext uri="{BB962C8B-B14F-4D97-AF65-F5344CB8AC3E}">
        <p14:creationId xmlns:p14="http://schemas.microsoft.com/office/powerpoint/2010/main" val="1115016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p:txBody>
          <a:bodyPr/>
          <a:lstStyle/>
          <a:p>
            <a:r>
              <a:rPr lang="en-US" dirty="0" smtClean="0"/>
              <a:t>Tracking performance</a:t>
            </a:r>
            <a:endParaRPr lang="en-US" dirty="0"/>
          </a:p>
        </p:txBody>
      </p:sp>
      <p:sp>
        <p:nvSpPr>
          <p:cNvPr id="15" name="Rectangle 3"/>
          <p:cNvSpPr txBox="1">
            <a:spLocks noChangeArrowheads="1"/>
          </p:cNvSpPr>
          <p:nvPr/>
        </p:nvSpPr>
        <p:spPr bwMode="auto">
          <a:xfrm>
            <a:off x="838200" y="2590800"/>
            <a:ext cx="8001000" cy="1524000"/>
          </a:xfrm>
          <a:prstGeom prst="rect">
            <a:avLst/>
          </a:prstGeom>
          <a:noFill/>
          <a:ln w="9525">
            <a:noFill/>
            <a:miter lim="800000"/>
            <a:headEnd/>
            <a:tailEnd/>
          </a:ln>
        </p:spPr>
        <p:txBody>
          <a:bodyPr vert="horz" wrap="square" lIns="91430" tIns="45716" rIns="91430" bIns="45716" numCol="1" anchor="t" anchorCtr="0" compatLnSpc="1">
            <a:prstTxWarp prst="textNoShape">
              <a:avLst/>
            </a:prstTxWarp>
          </a:bodyPr>
          <a:lstStyle>
            <a:lvl1pPr marL="469852" indent="-469852" algn="l" rtl="0" eaLnBrk="0" fontAlgn="base" hangingPunct="0">
              <a:spcBef>
                <a:spcPct val="20000"/>
              </a:spcBef>
              <a:spcAft>
                <a:spcPct val="0"/>
              </a:spcAft>
              <a:buClr>
                <a:schemeClr val="accent2"/>
              </a:buClr>
              <a:buFont typeface="Wingdings" pitchFamily="2" charset="2"/>
              <a:buChar char="o"/>
              <a:defRPr sz="2800">
                <a:solidFill>
                  <a:schemeClr val="tx1"/>
                </a:solidFill>
                <a:latin typeface="+mn-lt"/>
                <a:ea typeface="+mn-ea"/>
                <a:cs typeface="+mn-cs"/>
              </a:defRPr>
            </a:lvl1pPr>
            <a:lvl2pPr marL="907957" indent="-436518" algn="l" rtl="0" eaLnBrk="0" fontAlgn="base" hangingPunct="0">
              <a:spcBef>
                <a:spcPct val="20000"/>
              </a:spcBef>
              <a:spcAft>
                <a:spcPct val="0"/>
              </a:spcAft>
              <a:buClr>
                <a:schemeClr val="accent2"/>
              </a:buClr>
              <a:buFont typeface="Wingdings" pitchFamily="2" charset="2"/>
              <a:buChar char="n"/>
              <a:defRPr sz="2400">
                <a:solidFill>
                  <a:schemeClr val="tx1"/>
                </a:solidFill>
                <a:latin typeface="+mn-lt"/>
              </a:defRPr>
            </a:lvl2pPr>
            <a:lvl3pPr marL="1304791" indent="-395248" algn="l" rtl="0" eaLnBrk="0" fontAlgn="base" hangingPunct="0">
              <a:spcBef>
                <a:spcPct val="20000"/>
              </a:spcBef>
              <a:spcAft>
                <a:spcPct val="0"/>
              </a:spcAft>
              <a:buClr>
                <a:schemeClr val="accent2"/>
              </a:buClr>
              <a:buFont typeface="Wingdings" pitchFamily="2" charset="2"/>
              <a:buChar char="o"/>
              <a:defRPr sz="2000">
                <a:solidFill>
                  <a:schemeClr val="tx1"/>
                </a:solidFill>
                <a:latin typeface="+mn-lt"/>
              </a:defRPr>
            </a:lvl3pPr>
            <a:lvl4pPr marL="1693690" indent="-387310" algn="l" rtl="0" eaLnBrk="0" fontAlgn="base" hangingPunct="0">
              <a:spcBef>
                <a:spcPct val="20000"/>
              </a:spcBef>
              <a:spcAft>
                <a:spcPct val="0"/>
              </a:spcAft>
              <a:buClr>
                <a:schemeClr val="accent2"/>
              </a:buClr>
              <a:buFont typeface="Wingdings" pitchFamily="2" charset="2"/>
              <a:buChar char="n"/>
              <a:defRPr sz="1600">
                <a:solidFill>
                  <a:schemeClr val="tx1"/>
                </a:solidFill>
                <a:latin typeface="+mn-lt"/>
              </a:defRPr>
            </a:lvl4pPr>
            <a:lvl5pPr marL="2093699" indent="-398423" algn="l" rtl="0" eaLnBrk="0" fontAlgn="base" hangingPunct="0">
              <a:spcBef>
                <a:spcPct val="25000"/>
              </a:spcBef>
              <a:spcAft>
                <a:spcPct val="0"/>
              </a:spcAft>
              <a:buClr>
                <a:schemeClr val="accent2"/>
              </a:buClr>
              <a:buFont typeface="Wingdings" pitchFamily="2" charset="2"/>
              <a:buChar char="§"/>
              <a:defRPr sz="1600">
                <a:solidFill>
                  <a:schemeClr val="tx1"/>
                </a:solidFill>
                <a:latin typeface="+mn-lt"/>
              </a:defRPr>
            </a:lvl5pPr>
            <a:lvl6pPr marL="2550852"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6pPr>
            <a:lvl7pPr marL="3008004"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7pPr>
            <a:lvl8pPr marL="3465158"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8pPr>
            <a:lvl9pPr marL="3922311"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9pPr>
          </a:lstStyle>
          <a:p>
            <a:pPr eaLnBrk="1" hangingPunct="1">
              <a:buFont typeface="Wingdings" pitchFamily="2" charset="2"/>
              <a:buNone/>
            </a:pPr>
            <a:r>
              <a:rPr lang="en-US" altLang="zh-CN" b="1" u="sng" dirty="0" smtClean="0">
                <a:ea typeface="宋体" pitchFamily="2" charset="-122"/>
              </a:rPr>
              <a:t>Theorem</a:t>
            </a:r>
          </a:p>
          <a:p>
            <a:pPr eaLnBrk="1" hangingPunct="1">
              <a:buFont typeface="Wingdings" pitchFamily="2" charset="2"/>
              <a:buNone/>
            </a:pPr>
            <a:endParaRPr lang="en-US" altLang="zh-CN" sz="1100" dirty="0" smtClean="0">
              <a:ea typeface="宋体" pitchFamily="2" charset="-122"/>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1372189933"/>
              </p:ext>
            </p:extLst>
          </p:nvPr>
        </p:nvGraphicFramePr>
        <p:xfrm>
          <a:off x="838200" y="1143000"/>
          <a:ext cx="5189538" cy="1089025"/>
        </p:xfrm>
        <a:graphic>
          <a:graphicData uri="http://schemas.openxmlformats.org/presentationml/2006/ole">
            <mc:AlternateContent xmlns:mc="http://schemas.openxmlformats.org/markup-compatibility/2006">
              <mc:Choice xmlns:v="urn:schemas-microsoft-com:vml" Requires="v">
                <p:oleObj spid="_x0000_s52419" name="Equation" r:id="rId4" imgW="2044700" imgH="457200" progId="Equation.3">
                  <p:embed/>
                </p:oleObj>
              </mc:Choice>
              <mc:Fallback>
                <p:oleObj name="Equation" r:id="rId4" imgW="2044700" imgH="457200" progId="Equation.3">
                  <p:embed/>
                  <p:pic>
                    <p:nvPicPr>
                      <p:cNvPr id="0" name=""/>
                      <p:cNvPicPr/>
                      <p:nvPr/>
                    </p:nvPicPr>
                    <p:blipFill>
                      <a:blip r:embed="rId5"/>
                      <a:stretch>
                        <a:fillRect/>
                      </a:stretch>
                    </p:blipFill>
                    <p:spPr>
                      <a:xfrm>
                        <a:off x="838200" y="1143000"/>
                        <a:ext cx="5189538" cy="1089025"/>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258935135"/>
              </p:ext>
            </p:extLst>
          </p:nvPr>
        </p:nvGraphicFramePr>
        <p:xfrm>
          <a:off x="228600" y="3429000"/>
          <a:ext cx="8572500" cy="1149350"/>
        </p:xfrm>
        <a:graphic>
          <a:graphicData uri="http://schemas.openxmlformats.org/presentationml/2006/ole">
            <mc:AlternateContent xmlns:mc="http://schemas.openxmlformats.org/markup-compatibility/2006">
              <mc:Choice xmlns:v="urn:schemas-microsoft-com:vml" Requires="v">
                <p:oleObj spid="_x0000_s52420" name="Equation" r:id="rId6" imgW="3378200" imgH="482600" progId="Equation.3">
                  <p:embed/>
                </p:oleObj>
              </mc:Choice>
              <mc:Fallback>
                <p:oleObj name="Equation" r:id="rId6" imgW="3378200" imgH="482600" progId="Equation.3">
                  <p:embed/>
                  <p:pic>
                    <p:nvPicPr>
                      <p:cNvPr id="0" name=""/>
                      <p:cNvPicPr/>
                      <p:nvPr/>
                    </p:nvPicPr>
                    <p:blipFill>
                      <a:blip r:embed="rId7"/>
                      <a:stretch>
                        <a:fillRect/>
                      </a:stretch>
                    </p:blipFill>
                    <p:spPr>
                      <a:xfrm>
                        <a:off x="228600" y="3429000"/>
                        <a:ext cx="8572500" cy="1149350"/>
                      </a:xfrm>
                      <a:prstGeom prst="rect">
                        <a:avLst/>
                      </a:prstGeom>
                    </p:spPr>
                  </p:pic>
                </p:oleObj>
              </mc:Fallback>
            </mc:AlternateContent>
          </a:graphicData>
        </a:graphic>
      </p:graphicFrame>
      <p:cxnSp>
        <p:nvCxnSpPr>
          <p:cNvPr id="11" name="Straight Arrow Connector 10"/>
          <p:cNvCxnSpPr/>
          <p:nvPr/>
        </p:nvCxnSpPr>
        <p:spPr bwMode="auto">
          <a:xfrm>
            <a:off x="2590800" y="4648200"/>
            <a:ext cx="0" cy="914400"/>
          </a:xfrm>
          <a:prstGeom prst="straightConnector1">
            <a:avLst/>
          </a:prstGeom>
          <a:noFill/>
          <a:ln w="38100" cap="flat" cmpd="sng" algn="ctr">
            <a:solidFill>
              <a:srgbClr val="0000FF"/>
            </a:solidFill>
            <a:prstDash val="solid"/>
            <a:round/>
            <a:headEnd type="none" w="med" len="med"/>
            <a:tailEnd type="triangle" w="med" len="med"/>
          </a:ln>
          <a:effectLst/>
        </p:spPr>
      </p:cxnSp>
      <p:sp>
        <p:nvSpPr>
          <p:cNvPr id="12" name="TextBox 11"/>
          <p:cNvSpPr txBox="1"/>
          <p:nvPr/>
        </p:nvSpPr>
        <p:spPr>
          <a:xfrm>
            <a:off x="1371600" y="5638800"/>
            <a:ext cx="2819400" cy="830997"/>
          </a:xfrm>
          <a:prstGeom prst="rect">
            <a:avLst/>
          </a:prstGeom>
          <a:noFill/>
        </p:spPr>
        <p:txBody>
          <a:bodyPr wrap="square" rtlCol="0">
            <a:spAutoFit/>
          </a:bodyPr>
          <a:lstStyle/>
          <a:p>
            <a:pPr algn="ctr"/>
            <a:r>
              <a:rPr lang="en-US" sz="2400" dirty="0" smtClean="0">
                <a:solidFill>
                  <a:srgbClr val="0000FF"/>
                </a:solidFill>
              </a:rPr>
              <a:t>“condition number” of Hessian</a:t>
            </a:r>
          </a:p>
        </p:txBody>
      </p:sp>
    </p:spTree>
    <p:extLst>
      <p:ext uri="{BB962C8B-B14F-4D97-AF65-F5344CB8AC3E}">
        <p14:creationId xmlns:p14="http://schemas.microsoft.com/office/powerpoint/2010/main" val="41561986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p:txBody>
          <a:bodyPr/>
          <a:lstStyle/>
          <a:p>
            <a:r>
              <a:rPr lang="en-US" dirty="0" smtClean="0"/>
              <a:t>Tracking performance</a:t>
            </a:r>
            <a:endParaRPr lang="en-US" dirty="0"/>
          </a:p>
        </p:txBody>
      </p:sp>
      <p:sp>
        <p:nvSpPr>
          <p:cNvPr id="15" name="Rectangle 3"/>
          <p:cNvSpPr txBox="1">
            <a:spLocks noChangeArrowheads="1"/>
          </p:cNvSpPr>
          <p:nvPr/>
        </p:nvSpPr>
        <p:spPr bwMode="auto">
          <a:xfrm>
            <a:off x="838200" y="2590800"/>
            <a:ext cx="8001000" cy="1524000"/>
          </a:xfrm>
          <a:prstGeom prst="rect">
            <a:avLst/>
          </a:prstGeom>
          <a:noFill/>
          <a:ln w="9525">
            <a:noFill/>
            <a:miter lim="800000"/>
            <a:headEnd/>
            <a:tailEnd/>
          </a:ln>
        </p:spPr>
        <p:txBody>
          <a:bodyPr vert="horz" wrap="square" lIns="91430" tIns="45716" rIns="91430" bIns="45716" numCol="1" anchor="t" anchorCtr="0" compatLnSpc="1">
            <a:prstTxWarp prst="textNoShape">
              <a:avLst/>
            </a:prstTxWarp>
          </a:bodyPr>
          <a:lstStyle>
            <a:lvl1pPr marL="469852" indent="-469852" algn="l" rtl="0" eaLnBrk="0" fontAlgn="base" hangingPunct="0">
              <a:spcBef>
                <a:spcPct val="20000"/>
              </a:spcBef>
              <a:spcAft>
                <a:spcPct val="0"/>
              </a:spcAft>
              <a:buClr>
                <a:schemeClr val="accent2"/>
              </a:buClr>
              <a:buFont typeface="Wingdings" pitchFamily="2" charset="2"/>
              <a:buChar char="o"/>
              <a:defRPr sz="2800">
                <a:solidFill>
                  <a:schemeClr val="tx1"/>
                </a:solidFill>
                <a:latin typeface="+mn-lt"/>
                <a:ea typeface="+mn-ea"/>
                <a:cs typeface="+mn-cs"/>
              </a:defRPr>
            </a:lvl1pPr>
            <a:lvl2pPr marL="907957" indent="-436518" algn="l" rtl="0" eaLnBrk="0" fontAlgn="base" hangingPunct="0">
              <a:spcBef>
                <a:spcPct val="20000"/>
              </a:spcBef>
              <a:spcAft>
                <a:spcPct val="0"/>
              </a:spcAft>
              <a:buClr>
                <a:schemeClr val="accent2"/>
              </a:buClr>
              <a:buFont typeface="Wingdings" pitchFamily="2" charset="2"/>
              <a:buChar char="n"/>
              <a:defRPr sz="2400">
                <a:solidFill>
                  <a:schemeClr val="tx1"/>
                </a:solidFill>
                <a:latin typeface="+mn-lt"/>
              </a:defRPr>
            </a:lvl2pPr>
            <a:lvl3pPr marL="1304791" indent="-395248" algn="l" rtl="0" eaLnBrk="0" fontAlgn="base" hangingPunct="0">
              <a:spcBef>
                <a:spcPct val="20000"/>
              </a:spcBef>
              <a:spcAft>
                <a:spcPct val="0"/>
              </a:spcAft>
              <a:buClr>
                <a:schemeClr val="accent2"/>
              </a:buClr>
              <a:buFont typeface="Wingdings" pitchFamily="2" charset="2"/>
              <a:buChar char="o"/>
              <a:defRPr sz="2000">
                <a:solidFill>
                  <a:schemeClr val="tx1"/>
                </a:solidFill>
                <a:latin typeface="+mn-lt"/>
              </a:defRPr>
            </a:lvl3pPr>
            <a:lvl4pPr marL="1693690" indent="-387310" algn="l" rtl="0" eaLnBrk="0" fontAlgn="base" hangingPunct="0">
              <a:spcBef>
                <a:spcPct val="20000"/>
              </a:spcBef>
              <a:spcAft>
                <a:spcPct val="0"/>
              </a:spcAft>
              <a:buClr>
                <a:schemeClr val="accent2"/>
              </a:buClr>
              <a:buFont typeface="Wingdings" pitchFamily="2" charset="2"/>
              <a:buChar char="n"/>
              <a:defRPr sz="1600">
                <a:solidFill>
                  <a:schemeClr val="tx1"/>
                </a:solidFill>
                <a:latin typeface="+mn-lt"/>
              </a:defRPr>
            </a:lvl4pPr>
            <a:lvl5pPr marL="2093699" indent="-398423" algn="l" rtl="0" eaLnBrk="0" fontAlgn="base" hangingPunct="0">
              <a:spcBef>
                <a:spcPct val="25000"/>
              </a:spcBef>
              <a:spcAft>
                <a:spcPct val="0"/>
              </a:spcAft>
              <a:buClr>
                <a:schemeClr val="accent2"/>
              </a:buClr>
              <a:buFont typeface="Wingdings" pitchFamily="2" charset="2"/>
              <a:buChar char="§"/>
              <a:defRPr sz="1600">
                <a:solidFill>
                  <a:schemeClr val="tx1"/>
                </a:solidFill>
                <a:latin typeface="+mn-lt"/>
              </a:defRPr>
            </a:lvl5pPr>
            <a:lvl6pPr marL="2550852"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6pPr>
            <a:lvl7pPr marL="3008004"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7pPr>
            <a:lvl8pPr marL="3465158"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8pPr>
            <a:lvl9pPr marL="3922311"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9pPr>
          </a:lstStyle>
          <a:p>
            <a:pPr eaLnBrk="1" hangingPunct="1">
              <a:buFont typeface="Wingdings" pitchFamily="2" charset="2"/>
              <a:buNone/>
            </a:pPr>
            <a:r>
              <a:rPr lang="en-US" altLang="zh-CN" b="1" u="sng" dirty="0" smtClean="0">
                <a:ea typeface="宋体" pitchFamily="2" charset="-122"/>
              </a:rPr>
              <a:t>Theorem</a:t>
            </a:r>
          </a:p>
          <a:p>
            <a:pPr eaLnBrk="1" hangingPunct="1">
              <a:buFont typeface="Wingdings" pitchFamily="2" charset="2"/>
              <a:buNone/>
            </a:pPr>
            <a:endParaRPr lang="en-US" altLang="zh-CN" sz="1100" dirty="0" smtClean="0">
              <a:ea typeface="宋体" pitchFamily="2" charset="-122"/>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2964230743"/>
              </p:ext>
            </p:extLst>
          </p:nvPr>
        </p:nvGraphicFramePr>
        <p:xfrm>
          <a:off x="838200" y="1143000"/>
          <a:ext cx="5189538" cy="1089025"/>
        </p:xfrm>
        <a:graphic>
          <a:graphicData uri="http://schemas.openxmlformats.org/presentationml/2006/ole">
            <mc:AlternateContent xmlns:mc="http://schemas.openxmlformats.org/markup-compatibility/2006">
              <mc:Choice xmlns:v="urn:schemas-microsoft-com:vml" Requires="v">
                <p:oleObj spid="_x0000_s53538" name="Equation" r:id="rId4" imgW="2044700" imgH="457200" progId="Equation.3">
                  <p:embed/>
                </p:oleObj>
              </mc:Choice>
              <mc:Fallback>
                <p:oleObj name="Equation" r:id="rId4" imgW="2044700" imgH="457200" progId="Equation.3">
                  <p:embed/>
                  <p:pic>
                    <p:nvPicPr>
                      <p:cNvPr id="0" name=""/>
                      <p:cNvPicPr/>
                      <p:nvPr/>
                    </p:nvPicPr>
                    <p:blipFill>
                      <a:blip r:embed="rId5"/>
                      <a:stretch>
                        <a:fillRect/>
                      </a:stretch>
                    </p:blipFill>
                    <p:spPr>
                      <a:xfrm>
                        <a:off x="838200" y="1143000"/>
                        <a:ext cx="5189538" cy="1089025"/>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446202039"/>
              </p:ext>
            </p:extLst>
          </p:nvPr>
        </p:nvGraphicFramePr>
        <p:xfrm>
          <a:off x="228600" y="3429000"/>
          <a:ext cx="8572500" cy="1149350"/>
        </p:xfrm>
        <a:graphic>
          <a:graphicData uri="http://schemas.openxmlformats.org/presentationml/2006/ole">
            <mc:AlternateContent xmlns:mc="http://schemas.openxmlformats.org/markup-compatibility/2006">
              <mc:Choice xmlns:v="urn:schemas-microsoft-com:vml" Requires="v">
                <p:oleObj spid="_x0000_s53539" name="Equation" r:id="rId6" imgW="3378200" imgH="482600" progId="Equation.3">
                  <p:embed/>
                </p:oleObj>
              </mc:Choice>
              <mc:Fallback>
                <p:oleObj name="Equation" r:id="rId6" imgW="3378200" imgH="482600" progId="Equation.3">
                  <p:embed/>
                  <p:pic>
                    <p:nvPicPr>
                      <p:cNvPr id="0" name=""/>
                      <p:cNvPicPr/>
                      <p:nvPr/>
                    </p:nvPicPr>
                    <p:blipFill>
                      <a:blip r:embed="rId7"/>
                      <a:stretch>
                        <a:fillRect/>
                      </a:stretch>
                    </p:blipFill>
                    <p:spPr>
                      <a:xfrm>
                        <a:off x="228600" y="3429000"/>
                        <a:ext cx="8572500" cy="1149350"/>
                      </a:xfrm>
                      <a:prstGeom prst="rect">
                        <a:avLst/>
                      </a:prstGeom>
                    </p:spPr>
                  </p:pic>
                </p:oleObj>
              </mc:Fallback>
            </mc:AlternateContent>
          </a:graphicData>
        </a:graphic>
      </p:graphicFrame>
      <p:cxnSp>
        <p:nvCxnSpPr>
          <p:cNvPr id="11" name="Straight Arrow Connector 10"/>
          <p:cNvCxnSpPr/>
          <p:nvPr/>
        </p:nvCxnSpPr>
        <p:spPr bwMode="auto">
          <a:xfrm>
            <a:off x="8610600" y="4495800"/>
            <a:ext cx="0" cy="914400"/>
          </a:xfrm>
          <a:prstGeom prst="straightConnector1">
            <a:avLst/>
          </a:prstGeom>
          <a:noFill/>
          <a:ln w="38100" cap="flat" cmpd="sng" algn="ctr">
            <a:solidFill>
              <a:srgbClr val="0000FF"/>
            </a:solidFill>
            <a:prstDash val="solid"/>
            <a:round/>
            <a:headEnd type="none" w="med" len="med"/>
            <a:tailEnd type="triangle" w="med" len="med"/>
          </a:ln>
          <a:effectLst/>
        </p:spPr>
      </p:cxnSp>
      <p:grpSp>
        <p:nvGrpSpPr>
          <p:cNvPr id="10" name="Group 9"/>
          <p:cNvGrpSpPr/>
          <p:nvPr/>
        </p:nvGrpSpPr>
        <p:grpSpPr>
          <a:xfrm>
            <a:off x="5181600" y="5486400"/>
            <a:ext cx="3962400" cy="544512"/>
            <a:chOff x="1981200" y="5410200"/>
            <a:chExt cx="3962400" cy="544512"/>
          </a:xfrm>
        </p:grpSpPr>
        <p:sp>
          <p:nvSpPr>
            <p:cNvPr id="13" name="TextBox 12"/>
            <p:cNvSpPr txBox="1"/>
            <p:nvPr/>
          </p:nvSpPr>
          <p:spPr>
            <a:xfrm>
              <a:off x="1981200" y="5486400"/>
              <a:ext cx="3962400" cy="461665"/>
            </a:xfrm>
            <a:prstGeom prst="rect">
              <a:avLst/>
            </a:prstGeom>
            <a:noFill/>
          </p:spPr>
          <p:txBody>
            <a:bodyPr wrap="square" rtlCol="0">
              <a:spAutoFit/>
            </a:bodyPr>
            <a:lstStyle/>
            <a:p>
              <a:r>
                <a:rPr lang="en-US" sz="2400" dirty="0" smtClean="0">
                  <a:solidFill>
                    <a:srgbClr val="0000FF"/>
                  </a:solidFill>
                </a:rPr>
                <a:t>“initial distance” from</a:t>
              </a:r>
            </a:p>
          </p:txBody>
        </p:sp>
        <p:graphicFrame>
          <p:nvGraphicFramePr>
            <p:cNvPr id="14" name="Object 13"/>
            <p:cNvGraphicFramePr>
              <a:graphicFrameLocks noChangeAspect="1"/>
            </p:cNvGraphicFramePr>
            <p:nvPr>
              <p:extLst>
                <p:ext uri="{D42A27DB-BD31-4B8C-83A1-F6EECF244321}">
                  <p14:modId xmlns:p14="http://schemas.microsoft.com/office/powerpoint/2010/main" val="3935024917"/>
                </p:ext>
              </p:extLst>
            </p:nvPr>
          </p:nvGraphicFramePr>
          <p:xfrm>
            <a:off x="4953000" y="5410200"/>
            <a:ext cx="838200" cy="544512"/>
          </p:xfrm>
          <a:graphic>
            <a:graphicData uri="http://schemas.openxmlformats.org/presentationml/2006/ole">
              <mc:AlternateContent xmlns:mc="http://schemas.openxmlformats.org/markup-compatibility/2006">
                <mc:Choice xmlns:v="urn:schemas-microsoft-com:vml" Requires="v">
                  <p:oleObj spid="_x0000_s53540" name="Equation" r:id="rId8" imgW="330200" imgH="228600" progId="Equation.3">
                    <p:embed/>
                  </p:oleObj>
                </mc:Choice>
                <mc:Fallback>
                  <p:oleObj name="Equation" r:id="rId8" imgW="330200" imgH="228600" progId="Equation.3">
                    <p:embed/>
                    <p:pic>
                      <p:nvPicPr>
                        <p:cNvPr id="0" name=""/>
                        <p:cNvPicPr/>
                        <p:nvPr/>
                      </p:nvPicPr>
                      <p:blipFill>
                        <a:blip r:embed="rId9"/>
                        <a:stretch>
                          <a:fillRect/>
                        </a:stretch>
                      </p:blipFill>
                      <p:spPr>
                        <a:xfrm>
                          <a:off x="4953000" y="5410200"/>
                          <a:ext cx="838200" cy="544512"/>
                        </a:xfrm>
                        <a:prstGeom prst="rect">
                          <a:avLst/>
                        </a:prstGeom>
                      </p:spPr>
                    </p:pic>
                  </p:oleObj>
                </mc:Fallback>
              </mc:AlternateContent>
            </a:graphicData>
          </a:graphic>
        </p:graphicFrame>
      </p:grpSp>
    </p:spTree>
    <p:extLst>
      <p:ext uri="{BB962C8B-B14F-4D97-AF65-F5344CB8AC3E}">
        <p14:creationId xmlns:p14="http://schemas.microsoft.com/office/powerpoint/2010/main" val="23300384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smtClean="0"/>
              <a:t>Implementation</a:t>
            </a:r>
          </a:p>
        </p:txBody>
      </p:sp>
      <p:sp>
        <p:nvSpPr>
          <p:cNvPr id="6" name="Content Placeholder 5"/>
          <p:cNvSpPr>
            <a:spLocks noGrp="1"/>
          </p:cNvSpPr>
          <p:nvPr>
            <p:ph idx="1"/>
          </p:nvPr>
        </p:nvSpPr>
        <p:spPr>
          <a:xfrm>
            <a:off x="838200" y="1219200"/>
            <a:ext cx="7772400" cy="5410200"/>
          </a:xfrm>
        </p:spPr>
        <p:txBody>
          <a:bodyPr/>
          <a:lstStyle/>
          <a:p>
            <a:pPr marL="0" indent="0">
              <a:buNone/>
            </a:pPr>
            <a:r>
              <a:rPr lang="en-US" sz="3200" dirty="0" smtClean="0"/>
              <a:t>Implement L-BFGS-B</a:t>
            </a:r>
          </a:p>
          <a:p>
            <a:pPr lvl="1"/>
            <a:r>
              <a:rPr lang="en-US" dirty="0" smtClean="0"/>
              <a:t>More scalable</a:t>
            </a:r>
          </a:p>
          <a:p>
            <a:pPr lvl="1"/>
            <a:r>
              <a:rPr lang="en-US" dirty="0" smtClean="0"/>
              <a:t>Handles (box) constraints </a:t>
            </a:r>
            <a:r>
              <a:rPr lang="en-US" sz="2800" i="1" dirty="0" smtClean="0">
                <a:latin typeface="Times New Roman"/>
                <a:cs typeface="Times New Roman"/>
              </a:rPr>
              <a:t>X</a:t>
            </a:r>
          </a:p>
          <a:p>
            <a:pPr lvl="1"/>
            <a:endParaRPr lang="en-US" sz="2800" i="1" dirty="0">
              <a:latin typeface="Times New Roman"/>
              <a:cs typeface="Times New Roman"/>
            </a:endParaRPr>
          </a:p>
          <a:p>
            <a:pPr marL="0" indent="0">
              <a:buNone/>
            </a:pPr>
            <a:r>
              <a:rPr lang="en-US" sz="3200" dirty="0" smtClean="0"/>
              <a:t>Simulations</a:t>
            </a:r>
            <a:endParaRPr lang="en-US" sz="3200" dirty="0"/>
          </a:p>
          <a:p>
            <a:pPr lvl="1"/>
            <a:r>
              <a:rPr lang="en-US" dirty="0" smtClean="0"/>
              <a:t>IEEE 300 bus</a:t>
            </a:r>
            <a:endParaRPr lang="en-US" sz="2800" i="1" dirty="0" smtClean="0">
              <a:latin typeface="Times New Roman"/>
              <a:cs typeface="Times New Roman"/>
            </a:endParaRPr>
          </a:p>
          <a:p>
            <a:pPr marL="0" indent="0">
              <a:buNone/>
            </a:pPr>
            <a:endParaRPr lang="en-US" sz="800" dirty="0"/>
          </a:p>
        </p:txBody>
      </p:sp>
    </p:spTree>
    <p:extLst>
      <p:ext uri="{BB962C8B-B14F-4D97-AF65-F5344CB8AC3E}">
        <p14:creationId xmlns:p14="http://schemas.microsoft.com/office/powerpoint/2010/main" val="3754854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smtClean="0"/>
              <a:t>Tracking performance</a:t>
            </a:r>
          </a:p>
        </p:txBody>
      </p:sp>
      <p:sp>
        <p:nvSpPr>
          <p:cNvPr id="4" name="TextBox 3"/>
          <p:cNvSpPr txBox="1"/>
          <p:nvPr/>
        </p:nvSpPr>
        <p:spPr>
          <a:xfrm>
            <a:off x="7086600" y="5715000"/>
            <a:ext cx="1596260" cy="369332"/>
          </a:xfrm>
          <a:prstGeom prst="rect">
            <a:avLst/>
          </a:prstGeom>
          <a:noFill/>
        </p:spPr>
        <p:txBody>
          <a:bodyPr wrap="none" rtlCol="0">
            <a:spAutoFit/>
          </a:bodyPr>
          <a:lstStyle/>
          <a:p>
            <a:r>
              <a:rPr lang="en-US" dirty="0" smtClean="0"/>
              <a:t>IEEE 300 bus</a:t>
            </a:r>
            <a:endParaRPr lang="en-US" dirty="0"/>
          </a:p>
        </p:txBody>
      </p:sp>
      <p:pic>
        <p:nvPicPr>
          <p:cNvPr id="9" name="Picture 8"/>
          <p:cNvPicPr>
            <a:picLocks noChangeAspect="1"/>
          </p:cNvPicPr>
          <p:nvPr/>
        </p:nvPicPr>
        <p:blipFill>
          <a:blip r:embed="rId3"/>
          <a:stretch>
            <a:fillRect/>
          </a:stretch>
        </p:blipFill>
        <p:spPr>
          <a:xfrm>
            <a:off x="838200" y="1600200"/>
            <a:ext cx="7848600" cy="3911600"/>
          </a:xfrm>
          <a:prstGeom prst="rect">
            <a:avLst/>
          </a:prstGeom>
        </p:spPr>
      </p:pic>
    </p:spTree>
    <p:extLst>
      <p:ext uri="{BB962C8B-B14F-4D97-AF65-F5344CB8AC3E}">
        <p14:creationId xmlns:p14="http://schemas.microsoft.com/office/powerpoint/2010/main" val="27538128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smtClean="0"/>
              <a:t>Tracking performance</a:t>
            </a:r>
          </a:p>
        </p:txBody>
      </p:sp>
      <p:pic>
        <p:nvPicPr>
          <p:cNvPr id="3" name="Picture 2"/>
          <p:cNvPicPr>
            <a:picLocks noChangeAspect="1"/>
          </p:cNvPicPr>
          <p:nvPr/>
        </p:nvPicPr>
        <p:blipFill>
          <a:blip r:embed="rId3"/>
          <a:stretch>
            <a:fillRect/>
          </a:stretch>
        </p:blipFill>
        <p:spPr>
          <a:xfrm>
            <a:off x="762000" y="1295400"/>
            <a:ext cx="8220891" cy="4267200"/>
          </a:xfrm>
          <a:prstGeom prst="rect">
            <a:avLst/>
          </a:prstGeom>
        </p:spPr>
      </p:pic>
      <p:sp>
        <p:nvSpPr>
          <p:cNvPr id="4" name="TextBox 3"/>
          <p:cNvSpPr txBox="1"/>
          <p:nvPr/>
        </p:nvSpPr>
        <p:spPr>
          <a:xfrm>
            <a:off x="7086600" y="5715000"/>
            <a:ext cx="1596260" cy="369332"/>
          </a:xfrm>
          <a:prstGeom prst="rect">
            <a:avLst/>
          </a:prstGeom>
          <a:noFill/>
        </p:spPr>
        <p:txBody>
          <a:bodyPr wrap="none" rtlCol="0">
            <a:spAutoFit/>
          </a:bodyPr>
          <a:lstStyle/>
          <a:p>
            <a:r>
              <a:rPr lang="en-US" dirty="0" smtClean="0"/>
              <a:t>IEEE 300 bus</a:t>
            </a:r>
            <a:endParaRPr lang="en-US" dirty="0"/>
          </a:p>
        </p:txBody>
      </p:sp>
    </p:spTree>
    <p:extLst>
      <p:ext uri="{BB962C8B-B14F-4D97-AF65-F5344CB8AC3E}">
        <p14:creationId xmlns:p14="http://schemas.microsoft.com/office/powerpoint/2010/main" val="9397604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smtClean="0"/>
              <a:t>Key message</a:t>
            </a:r>
          </a:p>
        </p:txBody>
      </p:sp>
      <p:sp>
        <p:nvSpPr>
          <p:cNvPr id="6" name="Content Placeholder 5"/>
          <p:cNvSpPr>
            <a:spLocks noGrp="1"/>
          </p:cNvSpPr>
          <p:nvPr>
            <p:ph idx="1"/>
          </p:nvPr>
        </p:nvSpPr>
        <p:spPr>
          <a:xfrm>
            <a:off x="533400" y="1219200"/>
            <a:ext cx="8610600" cy="5562600"/>
          </a:xfrm>
        </p:spPr>
        <p:txBody>
          <a:bodyPr/>
          <a:lstStyle/>
          <a:p>
            <a:pPr marL="0" indent="0">
              <a:buNone/>
            </a:pPr>
            <a:r>
              <a:rPr lang="en-US" sz="3200" dirty="0" smtClean="0"/>
              <a:t>Large network of DERs</a:t>
            </a:r>
          </a:p>
          <a:p>
            <a:pPr lvl="1"/>
            <a:r>
              <a:rPr lang="en-US" dirty="0" smtClean="0"/>
              <a:t>Real-time optimization at scale</a:t>
            </a:r>
          </a:p>
          <a:p>
            <a:pPr lvl="1"/>
            <a:r>
              <a:rPr lang="en-US" dirty="0" smtClean="0"/>
              <a:t>Computational challenge: power flow solution</a:t>
            </a:r>
          </a:p>
          <a:p>
            <a:pPr marL="0" indent="0">
              <a:buNone/>
            </a:pPr>
            <a:endParaRPr lang="en-US" sz="800" dirty="0"/>
          </a:p>
          <a:p>
            <a:pPr marL="0" indent="0">
              <a:buNone/>
            </a:pPr>
            <a:r>
              <a:rPr lang="en-US" sz="3200" dirty="0" smtClean="0"/>
              <a:t>Online optimization </a:t>
            </a:r>
            <a:r>
              <a:rPr lang="en-US" sz="2000" dirty="0" smtClean="0"/>
              <a:t>[feedback control]</a:t>
            </a:r>
            <a:endParaRPr lang="en-US" sz="1400" dirty="0" smtClean="0"/>
          </a:p>
          <a:p>
            <a:pPr lvl="1"/>
            <a:r>
              <a:rPr lang="en-US" dirty="0" smtClean="0"/>
              <a:t>Network computes power flow solutions in real time at scale for free</a:t>
            </a:r>
          </a:p>
          <a:p>
            <a:pPr lvl="1"/>
            <a:r>
              <a:rPr lang="en-US" dirty="0" smtClean="0"/>
              <a:t>Exploit it for our optimization/control</a:t>
            </a:r>
          </a:p>
          <a:p>
            <a:pPr lvl="1"/>
            <a:r>
              <a:rPr lang="en-US" dirty="0" smtClean="0"/>
              <a:t>Naturally adapts to evolving network conditions</a:t>
            </a:r>
          </a:p>
          <a:p>
            <a:pPr marL="0" indent="0">
              <a:buNone/>
            </a:pPr>
            <a:endParaRPr lang="en-US" sz="800" dirty="0"/>
          </a:p>
          <a:p>
            <a:pPr marL="0" indent="0">
              <a:buNone/>
            </a:pPr>
            <a:r>
              <a:rPr lang="en-US" sz="3200" dirty="0" smtClean="0"/>
              <a:t>Examples</a:t>
            </a:r>
            <a:endParaRPr lang="en-US" dirty="0"/>
          </a:p>
          <a:p>
            <a:pPr lvl="1"/>
            <a:r>
              <a:rPr lang="en-US" dirty="0" smtClean="0"/>
              <a:t>Slow timescale: OPF</a:t>
            </a:r>
          </a:p>
          <a:p>
            <a:pPr lvl="1"/>
            <a:r>
              <a:rPr lang="en-US" dirty="0" smtClean="0"/>
              <a:t>Fast timescale: frequency control</a:t>
            </a:r>
          </a:p>
          <a:p>
            <a:pPr marL="0" indent="0">
              <a:buNone/>
            </a:pPr>
            <a:endParaRPr lang="en-US" sz="2400" dirty="0" smtClean="0"/>
          </a:p>
          <a:p>
            <a:pPr marL="0" indent="0">
              <a:buNone/>
            </a:pPr>
            <a:endParaRPr lang="en-US" dirty="0"/>
          </a:p>
        </p:txBody>
      </p:sp>
    </p:spTree>
    <p:extLst>
      <p:ext uri="{BB962C8B-B14F-4D97-AF65-F5344CB8AC3E}">
        <p14:creationId xmlns:p14="http://schemas.microsoft.com/office/powerpoint/2010/main" val="229835756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dissolv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dissolve">
                                      <p:cBhvr>
                                        <p:cTn id="18" dur="500"/>
                                        <p:tgtEl>
                                          <p:spTgt spid="6">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dissolve">
                                      <p:cBhvr>
                                        <p:cTn id="21" dur="500"/>
                                        <p:tgtEl>
                                          <p:spTgt spid="6">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dissolve">
                                      <p:cBhvr>
                                        <p:cTn id="24" dur="500"/>
                                        <p:tgtEl>
                                          <p:spTgt spid="6">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dissolv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
                                            <p:txEl>
                                              <p:pRg st="9" end="9"/>
                                            </p:txEl>
                                          </p:spTgt>
                                        </p:tgtEl>
                                        <p:attrNameLst>
                                          <p:attrName>style.visibility</p:attrName>
                                        </p:attrNameLst>
                                      </p:cBhvr>
                                      <p:to>
                                        <p:strVal val="visible"/>
                                      </p:to>
                                    </p:set>
                                    <p:animEffect transition="in" filter="dissolve">
                                      <p:cBhvr>
                                        <p:cTn id="32" dur="500"/>
                                        <p:tgtEl>
                                          <p:spTgt spid="6">
                                            <p:txEl>
                                              <p:pRg st="9" end="9"/>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animEffect transition="in" filter="dissolve">
                                      <p:cBhvr>
                                        <p:cTn id="35" dur="500"/>
                                        <p:tgtEl>
                                          <p:spTgt spid="6">
                                            <p:txEl>
                                              <p:pRg st="10" end="10"/>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6">
                                            <p:txEl>
                                              <p:pRg st="11" end="11"/>
                                            </p:txEl>
                                          </p:spTgt>
                                        </p:tgtEl>
                                        <p:attrNameLst>
                                          <p:attrName>style.visibility</p:attrName>
                                        </p:attrNameLst>
                                      </p:cBhvr>
                                      <p:to>
                                        <p:strVal val="visible"/>
                                      </p:to>
                                    </p:set>
                                    <p:animEffect transition="in" filter="dissolve">
                                      <p:cBhvr>
                                        <p:cTn id="38"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smtClean="0"/>
              <a:t>Challenges</a:t>
            </a:r>
          </a:p>
        </p:txBody>
      </p:sp>
      <p:sp>
        <p:nvSpPr>
          <p:cNvPr id="4" name="TextBox 3"/>
          <p:cNvSpPr txBox="1"/>
          <p:nvPr/>
        </p:nvSpPr>
        <p:spPr>
          <a:xfrm>
            <a:off x="9400679" y="762000"/>
            <a:ext cx="184666" cy="369332"/>
          </a:xfrm>
          <a:prstGeom prst="rect">
            <a:avLst/>
          </a:prstGeom>
          <a:noFill/>
        </p:spPr>
        <p:txBody>
          <a:bodyPr wrap="none" rtlCol="0">
            <a:spAutoFit/>
          </a:bodyPr>
          <a:lstStyle/>
          <a:p>
            <a:endParaRPr lang="en-US" dirty="0"/>
          </a:p>
        </p:txBody>
      </p:sp>
      <p:sp>
        <p:nvSpPr>
          <p:cNvPr id="31" name="Content Placeholder 2"/>
          <p:cNvSpPr>
            <a:spLocks noGrp="1"/>
          </p:cNvSpPr>
          <p:nvPr>
            <p:ph idx="1"/>
          </p:nvPr>
        </p:nvSpPr>
        <p:spPr>
          <a:xfrm>
            <a:off x="914400" y="1066800"/>
            <a:ext cx="8229600" cy="3048000"/>
          </a:xfrm>
        </p:spPr>
        <p:txBody>
          <a:bodyPr>
            <a:normAutofit/>
          </a:bodyPr>
          <a:lstStyle/>
          <a:p>
            <a:pPr marL="0" indent="0">
              <a:buNone/>
            </a:pPr>
            <a:r>
              <a:rPr lang="en-US" dirty="0" smtClean="0"/>
              <a:t>Challenges for practical application</a:t>
            </a:r>
          </a:p>
          <a:p>
            <a:pPr lvl="1"/>
            <a:r>
              <a:rPr lang="en-US" dirty="0" smtClean="0"/>
              <a:t>Distributed implementation</a:t>
            </a:r>
          </a:p>
          <a:p>
            <a:pPr lvl="1"/>
            <a:r>
              <a:rPr lang="en-US" dirty="0" smtClean="0"/>
              <a:t>Tracking with lower update speed</a:t>
            </a:r>
          </a:p>
          <a:p>
            <a:pPr lvl="1"/>
            <a:r>
              <a:rPr lang="en-US" dirty="0" smtClean="0">
                <a:solidFill>
                  <a:srgbClr val="0000FF"/>
                </a:solidFill>
              </a:rPr>
              <a:t>Not all buses have sensors/controllers</a:t>
            </a:r>
            <a:endParaRPr lang="en-US" dirty="0">
              <a:solidFill>
                <a:srgbClr val="0000FF"/>
              </a:solidFill>
            </a:endParaRPr>
          </a:p>
        </p:txBody>
      </p:sp>
    </p:spTree>
    <p:extLst>
      <p:ext uri="{BB962C8B-B14F-4D97-AF65-F5344CB8AC3E}">
        <p14:creationId xmlns:p14="http://schemas.microsoft.com/office/powerpoint/2010/main" val="38437250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19200" y="1066800"/>
            <a:ext cx="6831410" cy="1077218"/>
          </a:xfrm>
          <a:prstGeom prst="rect">
            <a:avLst/>
          </a:prstGeom>
          <a:noFill/>
        </p:spPr>
        <p:txBody>
          <a:bodyPr wrap="square" rtlCol="0">
            <a:spAutoFit/>
          </a:bodyPr>
          <a:lstStyle/>
          <a:p>
            <a:pPr algn="ctr"/>
            <a:r>
              <a:rPr lang="en-US" sz="4000" dirty="0" smtClean="0">
                <a:solidFill>
                  <a:srgbClr val="0000FF"/>
                </a:solidFill>
              </a:rPr>
              <a:t>Relaxations of AC OPF</a:t>
            </a:r>
          </a:p>
          <a:p>
            <a:pPr algn="ctr"/>
            <a:r>
              <a:rPr lang="en-US" sz="2400" dirty="0" smtClean="0">
                <a:solidFill>
                  <a:srgbClr val="0000FF"/>
                </a:solidFill>
              </a:rPr>
              <a:t>dealing with </a:t>
            </a:r>
            <a:r>
              <a:rPr lang="en-US" sz="2400" dirty="0" err="1" smtClean="0">
                <a:solidFill>
                  <a:srgbClr val="0000FF"/>
                </a:solidFill>
              </a:rPr>
              <a:t>nonconvexity</a:t>
            </a:r>
            <a:endParaRPr lang="en-US" sz="2400" dirty="0" smtClean="0">
              <a:solidFill>
                <a:srgbClr val="0000FF"/>
              </a:solidFill>
            </a:endParaRPr>
          </a:p>
        </p:txBody>
      </p:sp>
      <p:sp>
        <p:nvSpPr>
          <p:cNvPr id="4" name="TextBox 3"/>
          <p:cNvSpPr txBox="1"/>
          <p:nvPr/>
        </p:nvSpPr>
        <p:spPr>
          <a:xfrm>
            <a:off x="4876800" y="5904960"/>
            <a:ext cx="4249698" cy="923330"/>
          </a:xfrm>
          <a:prstGeom prst="rect">
            <a:avLst/>
          </a:prstGeom>
          <a:noFill/>
        </p:spPr>
        <p:txBody>
          <a:bodyPr wrap="square" rtlCol="0">
            <a:spAutoFit/>
          </a:bodyPr>
          <a:lstStyle/>
          <a:p>
            <a:pPr indent="-4764" algn="r"/>
            <a:r>
              <a:rPr lang="en-US" dirty="0" smtClean="0">
                <a:solidFill>
                  <a:srgbClr val="0000FF"/>
                </a:solidFill>
              </a:rPr>
              <a:t> </a:t>
            </a:r>
          </a:p>
          <a:p>
            <a:pPr indent="-4764" algn="r"/>
            <a:r>
              <a:rPr lang="en-US" dirty="0" smtClean="0">
                <a:solidFill>
                  <a:srgbClr val="0000FF"/>
                </a:solidFill>
              </a:rPr>
              <a:t>Low, Convex relaxation of OPF, 2014</a:t>
            </a:r>
          </a:p>
          <a:p>
            <a:pPr indent="-4764" algn="r"/>
            <a:r>
              <a:rPr lang="en-US" dirty="0" smtClean="0">
                <a:solidFill>
                  <a:srgbClr val="0000FF"/>
                </a:solidFill>
              </a:rPr>
              <a:t>http://</a:t>
            </a:r>
            <a:r>
              <a:rPr lang="en-US" dirty="0" err="1" smtClean="0">
                <a:solidFill>
                  <a:srgbClr val="0000FF"/>
                </a:solidFill>
              </a:rPr>
              <a:t>netlab.caltech.edu</a:t>
            </a:r>
            <a:endParaRPr lang="en-US" dirty="0" smtClean="0">
              <a:solidFill>
                <a:srgbClr val="0000FF"/>
              </a:solidFill>
            </a:endParaRPr>
          </a:p>
        </p:txBody>
      </p:sp>
      <p:pic>
        <p:nvPicPr>
          <p:cNvPr id="8" name="Picture 7"/>
          <p:cNvPicPr>
            <a:picLocks noChangeAspect="1"/>
          </p:cNvPicPr>
          <p:nvPr/>
        </p:nvPicPr>
        <p:blipFill>
          <a:blip r:embed="rId3"/>
          <a:stretch>
            <a:fillRect/>
          </a:stretch>
        </p:blipFill>
        <p:spPr>
          <a:xfrm>
            <a:off x="6172200" y="2819400"/>
            <a:ext cx="1141529" cy="1524000"/>
          </a:xfrm>
          <a:prstGeom prst="rect">
            <a:avLst/>
          </a:prstGeom>
        </p:spPr>
      </p:pic>
      <p:pic>
        <p:nvPicPr>
          <p:cNvPr id="9" name="Picture 8"/>
          <p:cNvPicPr>
            <a:picLocks noChangeAspect="1"/>
          </p:cNvPicPr>
          <p:nvPr/>
        </p:nvPicPr>
        <p:blipFill rotWithShape="1">
          <a:blip r:embed="rId4"/>
          <a:srcRect l="14952" r="12042"/>
          <a:stretch/>
        </p:blipFill>
        <p:spPr>
          <a:xfrm>
            <a:off x="4830979" y="2819400"/>
            <a:ext cx="1112621" cy="1524000"/>
          </a:xfrm>
          <a:prstGeom prst="rect">
            <a:avLst/>
          </a:prstGeom>
        </p:spPr>
      </p:pic>
      <p:grpSp>
        <p:nvGrpSpPr>
          <p:cNvPr id="20" name="Group 19"/>
          <p:cNvGrpSpPr/>
          <p:nvPr/>
        </p:nvGrpSpPr>
        <p:grpSpPr>
          <a:xfrm>
            <a:off x="457200" y="2819400"/>
            <a:ext cx="1347544" cy="1862554"/>
            <a:chOff x="304800" y="2819400"/>
            <a:chExt cx="1347544" cy="1862554"/>
          </a:xfrm>
        </p:grpSpPr>
        <p:pic>
          <p:nvPicPr>
            <p:cNvPr id="6" name="Picture 5"/>
            <p:cNvPicPr>
              <a:picLocks noChangeAspect="1"/>
            </p:cNvPicPr>
            <p:nvPr/>
          </p:nvPicPr>
          <p:blipFill rotWithShape="1">
            <a:blip r:embed="rId5"/>
            <a:srcRect l="20580" r="17099"/>
            <a:stretch/>
          </p:blipFill>
          <p:spPr>
            <a:xfrm>
              <a:off x="381000" y="2819400"/>
              <a:ext cx="1135098" cy="1524000"/>
            </a:xfrm>
            <a:prstGeom prst="rect">
              <a:avLst/>
            </a:prstGeom>
          </p:spPr>
        </p:pic>
        <p:sp>
          <p:nvSpPr>
            <p:cNvPr id="10" name="TextBox 9"/>
            <p:cNvSpPr txBox="1"/>
            <p:nvPr/>
          </p:nvSpPr>
          <p:spPr>
            <a:xfrm>
              <a:off x="304800" y="4343400"/>
              <a:ext cx="1347544" cy="338554"/>
            </a:xfrm>
            <a:prstGeom prst="rect">
              <a:avLst/>
            </a:prstGeom>
            <a:noFill/>
          </p:spPr>
          <p:txBody>
            <a:bodyPr wrap="none" rtlCol="0">
              <a:spAutoFit/>
            </a:bodyPr>
            <a:lstStyle/>
            <a:p>
              <a:r>
                <a:rPr lang="en-US" sz="1600" dirty="0" smtClean="0"/>
                <a:t>Bose (UIUC)</a:t>
              </a:r>
              <a:endParaRPr lang="en-US" sz="1600" dirty="0"/>
            </a:p>
          </p:txBody>
        </p:sp>
      </p:grpSp>
      <p:grpSp>
        <p:nvGrpSpPr>
          <p:cNvPr id="19" name="Group 18"/>
          <p:cNvGrpSpPr/>
          <p:nvPr/>
        </p:nvGrpSpPr>
        <p:grpSpPr>
          <a:xfrm>
            <a:off x="1930400" y="2819400"/>
            <a:ext cx="1117600" cy="1862554"/>
            <a:chOff x="1905000" y="2819400"/>
            <a:chExt cx="1117600" cy="1862554"/>
          </a:xfrm>
        </p:grpSpPr>
        <p:pic>
          <p:nvPicPr>
            <p:cNvPr id="5" name="Picture 4"/>
            <p:cNvPicPr>
              <a:picLocks noChangeAspect="1"/>
            </p:cNvPicPr>
            <p:nvPr/>
          </p:nvPicPr>
          <p:blipFill>
            <a:blip r:embed="rId6"/>
            <a:stretch>
              <a:fillRect/>
            </a:stretch>
          </p:blipFill>
          <p:spPr>
            <a:xfrm>
              <a:off x="1905000" y="2819400"/>
              <a:ext cx="1117600" cy="1524000"/>
            </a:xfrm>
            <a:prstGeom prst="rect">
              <a:avLst/>
            </a:prstGeom>
          </p:spPr>
        </p:pic>
        <p:sp>
          <p:nvSpPr>
            <p:cNvPr id="11" name="TextBox 10"/>
            <p:cNvSpPr txBox="1"/>
            <p:nvPr/>
          </p:nvSpPr>
          <p:spPr>
            <a:xfrm>
              <a:off x="2057400" y="4343400"/>
              <a:ext cx="891891" cy="338554"/>
            </a:xfrm>
            <a:prstGeom prst="rect">
              <a:avLst/>
            </a:prstGeom>
            <a:noFill/>
          </p:spPr>
          <p:txBody>
            <a:bodyPr wrap="none" rtlCol="0">
              <a:spAutoFit/>
            </a:bodyPr>
            <a:lstStyle/>
            <a:p>
              <a:r>
                <a:rPr lang="en-US" sz="1600" dirty="0" err="1" smtClean="0"/>
                <a:t>Chandy</a:t>
              </a:r>
              <a:endParaRPr lang="en-US" sz="1600" dirty="0"/>
            </a:p>
          </p:txBody>
        </p:sp>
      </p:grpSp>
      <p:grpSp>
        <p:nvGrpSpPr>
          <p:cNvPr id="18" name="Group 17"/>
          <p:cNvGrpSpPr/>
          <p:nvPr/>
        </p:nvGrpSpPr>
        <p:grpSpPr>
          <a:xfrm>
            <a:off x="3122236" y="2819400"/>
            <a:ext cx="1678364" cy="1862554"/>
            <a:chOff x="3184141" y="2819400"/>
            <a:chExt cx="1678364" cy="1862554"/>
          </a:xfrm>
        </p:grpSpPr>
        <p:pic>
          <p:nvPicPr>
            <p:cNvPr id="7" name="Picture 6"/>
            <p:cNvPicPr>
              <a:picLocks noChangeAspect="1"/>
            </p:cNvPicPr>
            <p:nvPr/>
          </p:nvPicPr>
          <p:blipFill rotWithShape="1">
            <a:blip r:embed="rId7"/>
            <a:srcRect l="10841" r="6544"/>
            <a:stretch/>
          </p:blipFill>
          <p:spPr>
            <a:xfrm>
              <a:off x="3429000" y="2819400"/>
              <a:ext cx="1135098" cy="1524000"/>
            </a:xfrm>
            <a:prstGeom prst="rect">
              <a:avLst/>
            </a:prstGeom>
          </p:spPr>
        </p:pic>
        <p:sp>
          <p:nvSpPr>
            <p:cNvPr id="12" name="TextBox 11"/>
            <p:cNvSpPr txBox="1"/>
            <p:nvPr/>
          </p:nvSpPr>
          <p:spPr>
            <a:xfrm>
              <a:off x="3184141" y="4343400"/>
              <a:ext cx="1678364" cy="338554"/>
            </a:xfrm>
            <a:prstGeom prst="rect">
              <a:avLst/>
            </a:prstGeom>
            <a:noFill/>
          </p:spPr>
          <p:txBody>
            <a:bodyPr wrap="none" rtlCol="0">
              <a:spAutoFit/>
            </a:bodyPr>
            <a:lstStyle/>
            <a:p>
              <a:r>
                <a:rPr lang="en-US" sz="1600" dirty="0" err="1" smtClean="0"/>
                <a:t>Farivar</a:t>
              </a:r>
              <a:r>
                <a:rPr lang="en-US" sz="1600" dirty="0" smtClean="0"/>
                <a:t> (Google)</a:t>
              </a:r>
              <a:endParaRPr lang="en-US" sz="1600" dirty="0"/>
            </a:p>
          </p:txBody>
        </p:sp>
      </p:grpSp>
      <p:sp>
        <p:nvSpPr>
          <p:cNvPr id="13" name="TextBox 12"/>
          <p:cNvSpPr txBox="1"/>
          <p:nvPr/>
        </p:nvSpPr>
        <p:spPr>
          <a:xfrm>
            <a:off x="4839054" y="4343400"/>
            <a:ext cx="1028346" cy="338554"/>
          </a:xfrm>
          <a:prstGeom prst="rect">
            <a:avLst/>
          </a:prstGeom>
          <a:noFill/>
        </p:spPr>
        <p:txBody>
          <a:bodyPr wrap="none" rtlCol="0">
            <a:spAutoFit/>
          </a:bodyPr>
          <a:lstStyle/>
          <a:p>
            <a:r>
              <a:rPr lang="en-US" sz="1600" dirty="0" err="1" smtClean="0"/>
              <a:t>Gan</a:t>
            </a:r>
            <a:r>
              <a:rPr lang="en-US" sz="1600" dirty="0" smtClean="0"/>
              <a:t> (FB)</a:t>
            </a:r>
            <a:endParaRPr lang="en-US" sz="1600" dirty="0"/>
          </a:p>
        </p:txBody>
      </p:sp>
      <p:sp>
        <p:nvSpPr>
          <p:cNvPr id="14" name="TextBox 13"/>
          <p:cNvSpPr txBox="1"/>
          <p:nvPr/>
        </p:nvSpPr>
        <p:spPr>
          <a:xfrm>
            <a:off x="6051427" y="4343400"/>
            <a:ext cx="1416173" cy="338554"/>
          </a:xfrm>
          <a:prstGeom prst="rect">
            <a:avLst/>
          </a:prstGeom>
          <a:noFill/>
        </p:spPr>
        <p:txBody>
          <a:bodyPr wrap="none" rtlCol="0">
            <a:spAutoFit/>
          </a:bodyPr>
          <a:lstStyle/>
          <a:p>
            <a:r>
              <a:rPr lang="en-US" sz="1600" dirty="0" err="1" smtClean="0"/>
              <a:t>Lavaei</a:t>
            </a:r>
            <a:r>
              <a:rPr lang="en-US" sz="1600" dirty="0" smtClean="0"/>
              <a:t> (UCB)</a:t>
            </a:r>
            <a:endParaRPr lang="en-US" sz="1600" dirty="0"/>
          </a:p>
        </p:txBody>
      </p:sp>
      <p:sp>
        <p:nvSpPr>
          <p:cNvPr id="2" name="TextBox 1"/>
          <p:cNvSpPr txBox="1"/>
          <p:nvPr/>
        </p:nvSpPr>
        <p:spPr>
          <a:xfrm>
            <a:off x="4648200" y="4964668"/>
            <a:ext cx="4135304" cy="369332"/>
          </a:xfrm>
          <a:prstGeom prst="rect">
            <a:avLst/>
          </a:prstGeom>
          <a:noFill/>
        </p:spPr>
        <p:txBody>
          <a:bodyPr wrap="none" rtlCol="0">
            <a:spAutoFit/>
          </a:bodyPr>
          <a:lstStyle/>
          <a:p>
            <a:r>
              <a:rPr lang="en-US" b="1" dirty="0"/>
              <a:t>m</a:t>
            </a:r>
            <a:r>
              <a:rPr lang="en-US" b="1" dirty="0" smtClean="0"/>
              <a:t>any others at &amp; </a:t>
            </a:r>
            <a:r>
              <a:rPr lang="en-US" b="1" dirty="0" smtClean="0">
                <a:solidFill>
                  <a:srgbClr val="0000FF"/>
                </a:solidFill>
              </a:rPr>
              <a:t>outside</a:t>
            </a:r>
            <a:r>
              <a:rPr lang="en-US" b="1" dirty="0" smtClean="0"/>
              <a:t> Caltech …</a:t>
            </a:r>
            <a:endParaRPr lang="en-US" b="1" dirty="0"/>
          </a:p>
        </p:txBody>
      </p:sp>
      <p:grpSp>
        <p:nvGrpSpPr>
          <p:cNvPr id="15" name="Group 14"/>
          <p:cNvGrpSpPr/>
          <p:nvPr/>
        </p:nvGrpSpPr>
        <p:grpSpPr>
          <a:xfrm>
            <a:off x="7486240" y="2819400"/>
            <a:ext cx="1267795" cy="1862554"/>
            <a:chOff x="4635796" y="4919246"/>
            <a:chExt cx="1267795" cy="1862554"/>
          </a:xfrm>
        </p:grpSpPr>
        <p:pic>
          <p:nvPicPr>
            <p:cNvPr id="16" name="Picture 15"/>
            <p:cNvPicPr>
              <a:picLocks noChangeAspect="1"/>
            </p:cNvPicPr>
            <p:nvPr/>
          </p:nvPicPr>
          <p:blipFill>
            <a:blip r:embed="rId8"/>
            <a:stretch>
              <a:fillRect/>
            </a:stretch>
          </p:blipFill>
          <p:spPr>
            <a:xfrm>
              <a:off x="4684391" y="4919246"/>
              <a:ext cx="1143000" cy="1524000"/>
            </a:xfrm>
            <a:prstGeom prst="rect">
              <a:avLst/>
            </a:prstGeom>
          </p:spPr>
        </p:pic>
        <p:sp>
          <p:nvSpPr>
            <p:cNvPr id="17" name="TextBox 16"/>
            <p:cNvSpPr txBox="1"/>
            <p:nvPr/>
          </p:nvSpPr>
          <p:spPr>
            <a:xfrm>
              <a:off x="4635796" y="6443246"/>
              <a:ext cx="1267795" cy="338554"/>
            </a:xfrm>
            <a:prstGeom prst="rect">
              <a:avLst/>
            </a:prstGeom>
            <a:noFill/>
          </p:spPr>
          <p:txBody>
            <a:bodyPr wrap="none" rtlCol="0">
              <a:spAutoFit/>
            </a:bodyPr>
            <a:lstStyle/>
            <a:p>
              <a:r>
                <a:rPr lang="en-US" sz="1600" dirty="0" smtClean="0"/>
                <a:t>Li (Harvard)</a:t>
              </a:r>
              <a:endParaRPr lang="en-US" sz="1600" dirty="0"/>
            </a:p>
          </p:txBody>
        </p:sp>
      </p:grpSp>
    </p:spTree>
    <p:extLst>
      <p:ext uri="{BB962C8B-B14F-4D97-AF65-F5344CB8AC3E}">
        <p14:creationId xmlns:p14="http://schemas.microsoft.com/office/powerpoint/2010/main" val="42542195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1295400"/>
            <a:ext cx="7924800" cy="1015663"/>
          </a:xfrm>
          <a:prstGeom prst="rect">
            <a:avLst/>
          </a:prstGeom>
          <a:noFill/>
        </p:spPr>
        <p:txBody>
          <a:bodyPr wrap="square" rtlCol="0">
            <a:spAutoFit/>
          </a:bodyPr>
          <a:lstStyle/>
          <a:p>
            <a:pPr algn="ctr"/>
            <a:r>
              <a:rPr lang="en-US" sz="3600" dirty="0" smtClean="0">
                <a:solidFill>
                  <a:srgbClr val="0000FF"/>
                </a:solidFill>
              </a:rPr>
              <a:t>Optimal placement </a:t>
            </a:r>
          </a:p>
          <a:p>
            <a:pPr algn="ctr"/>
            <a:r>
              <a:rPr lang="en-US" sz="2400" dirty="0">
                <a:solidFill>
                  <a:srgbClr val="0000FF"/>
                </a:solidFill>
              </a:rPr>
              <a:t>d</a:t>
            </a:r>
            <a:r>
              <a:rPr lang="en-US" sz="2400" dirty="0" smtClean="0">
                <a:solidFill>
                  <a:srgbClr val="0000FF"/>
                </a:solidFill>
              </a:rPr>
              <a:t>ealing with limited sensing/control</a:t>
            </a:r>
          </a:p>
        </p:txBody>
      </p:sp>
      <p:sp>
        <p:nvSpPr>
          <p:cNvPr id="21" name="TextBox 20"/>
          <p:cNvSpPr txBox="1"/>
          <p:nvPr/>
        </p:nvSpPr>
        <p:spPr>
          <a:xfrm>
            <a:off x="3652960" y="4538246"/>
            <a:ext cx="1461859" cy="338554"/>
          </a:xfrm>
          <a:prstGeom prst="rect">
            <a:avLst/>
          </a:prstGeom>
          <a:noFill/>
        </p:spPr>
        <p:txBody>
          <a:bodyPr wrap="none" rtlCol="0">
            <a:spAutoFit/>
          </a:bodyPr>
          <a:lstStyle/>
          <a:p>
            <a:r>
              <a:rPr lang="en-US" sz="1600" dirty="0" err="1" smtClean="0"/>
              <a:t>Guo</a:t>
            </a:r>
            <a:r>
              <a:rPr lang="en-US" sz="1600" dirty="0" smtClean="0"/>
              <a:t> (Caltech)</a:t>
            </a:r>
            <a:endParaRPr lang="en-US" sz="1600" dirty="0"/>
          </a:p>
        </p:txBody>
      </p:sp>
      <p:sp>
        <p:nvSpPr>
          <p:cNvPr id="9" name="TextBox 8"/>
          <p:cNvSpPr txBox="1"/>
          <p:nvPr/>
        </p:nvSpPr>
        <p:spPr>
          <a:xfrm>
            <a:off x="6096000" y="6412468"/>
            <a:ext cx="3030498" cy="369332"/>
          </a:xfrm>
          <a:prstGeom prst="rect">
            <a:avLst/>
          </a:prstGeom>
          <a:noFill/>
        </p:spPr>
        <p:txBody>
          <a:bodyPr wrap="square" rtlCol="0">
            <a:spAutoFit/>
          </a:bodyPr>
          <a:lstStyle/>
          <a:p>
            <a:pPr indent="-4764" algn="r"/>
            <a:r>
              <a:rPr lang="en-US" dirty="0" err="1" smtClean="0">
                <a:solidFill>
                  <a:srgbClr val="0000FF"/>
                </a:solidFill>
              </a:rPr>
              <a:t>Guo</a:t>
            </a:r>
            <a:r>
              <a:rPr lang="en-US" dirty="0" smtClean="0">
                <a:solidFill>
                  <a:srgbClr val="0000FF"/>
                </a:solidFill>
              </a:rPr>
              <a:t> &amp; Low CDC 2017</a:t>
            </a:r>
          </a:p>
        </p:txBody>
      </p:sp>
      <p:pic>
        <p:nvPicPr>
          <p:cNvPr id="4" name="Picture 3"/>
          <p:cNvPicPr>
            <a:picLocks noChangeAspect="1"/>
          </p:cNvPicPr>
          <p:nvPr/>
        </p:nvPicPr>
        <p:blipFill>
          <a:blip r:embed="rId3"/>
          <a:stretch>
            <a:fillRect/>
          </a:stretch>
        </p:blipFill>
        <p:spPr>
          <a:xfrm>
            <a:off x="3838834" y="3048000"/>
            <a:ext cx="1037966" cy="1458361"/>
          </a:xfrm>
          <a:prstGeom prst="rect">
            <a:avLst/>
          </a:prstGeom>
        </p:spPr>
      </p:pic>
    </p:spTree>
    <p:extLst>
      <p:ext uri="{BB962C8B-B14F-4D97-AF65-F5344CB8AC3E}">
        <p14:creationId xmlns:p14="http://schemas.microsoft.com/office/powerpoint/2010/main" val="25325012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smtClean="0"/>
              <a:t>Summary</a:t>
            </a:r>
          </a:p>
        </p:txBody>
      </p:sp>
      <p:sp>
        <p:nvSpPr>
          <p:cNvPr id="4" name="TextBox 3"/>
          <p:cNvSpPr txBox="1"/>
          <p:nvPr/>
        </p:nvSpPr>
        <p:spPr>
          <a:xfrm>
            <a:off x="9400679" y="762000"/>
            <a:ext cx="184666" cy="369332"/>
          </a:xfrm>
          <a:prstGeom prst="rect">
            <a:avLst/>
          </a:prstGeom>
          <a:noFill/>
        </p:spPr>
        <p:txBody>
          <a:bodyPr wrap="none" rtlCol="0">
            <a:spAutoFit/>
          </a:bodyPr>
          <a:lstStyle/>
          <a:p>
            <a:endParaRPr lang="en-US" dirty="0"/>
          </a:p>
        </p:txBody>
      </p:sp>
      <p:sp>
        <p:nvSpPr>
          <p:cNvPr id="31" name="Content Placeholder 2"/>
          <p:cNvSpPr>
            <a:spLocks noGrp="1"/>
          </p:cNvSpPr>
          <p:nvPr>
            <p:ph idx="1"/>
          </p:nvPr>
        </p:nvSpPr>
        <p:spPr>
          <a:xfrm>
            <a:off x="914400" y="1371600"/>
            <a:ext cx="7924800" cy="3581400"/>
          </a:xfrm>
        </p:spPr>
        <p:txBody>
          <a:bodyPr>
            <a:normAutofit/>
          </a:bodyPr>
          <a:lstStyle/>
          <a:p>
            <a:pPr marL="0" indent="0">
              <a:buNone/>
            </a:pPr>
            <a:r>
              <a:rPr lang="en-US" dirty="0" smtClean="0">
                <a:solidFill>
                  <a:srgbClr val="0000FF"/>
                </a:solidFill>
              </a:rPr>
              <a:t>Characterization of controllability and </a:t>
            </a:r>
            <a:r>
              <a:rPr lang="en-US" dirty="0" err="1" smtClean="0">
                <a:solidFill>
                  <a:srgbClr val="0000FF"/>
                </a:solidFill>
              </a:rPr>
              <a:t>observability</a:t>
            </a:r>
            <a:endParaRPr lang="en-US" dirty="0" smtClean="0">
              <a:solidFill>
                <a:srgbClr val="0000FF"/>
              </a:solidFill>
            </a:endParaRPr>
          </a:p>
          <a:p>
            <a:pPr lvl="1"/>
            <a:r>
              <a:rPr lang="en-US" dirty="0"/>
              <a:t>o</a:t>
            </a:r>
            <a:r>
              <a:rPr lang="en-US" dirty="0" smtClean="0"/>
              <a:t>f swing dynamics</a:t>
            </a:r>
          </a:p>
          <a:p>
            <a:pPr lvl="1"/>
            <a:r>
              <a:rPr lang="en-US" dirty="0"/>
              <a:t>i</a:t>
            </a:r>
            <a:r>
              <a:rPr lang="en-US" dirty="0" smtClean="0"/>
              <a:t>n terms spectrum of graph </a:t>
            </a:r>
            <a:r>
              <a:rPr lang="en-US" dirty="0" err="1" smtClean="0"/>
              <a:t>Laplacian</a:t>
            </a:r>
            <a:r>
              <a:rPr lang="en-US" dirty="0" smtClean="0"/>
              <a:t> matrix</a:t>
            </a:r>
          </a:p>
          <a:p>
            <a:pPr lvl="1"/>
            <a:endParaRPr lang="en-US" sz="1800" dirty="0"/>
          </a:p>
          <a:p>
            <a:pPr marL="0" indent="0">
              <a:buNone/>
            </a:pPr>
            <a:r>
              <a:rPr lang="en-US" dirty="0" smtClean="0">
                <a:solidFill>
                  <a:srgbClr val="0000FF"/>
                </a:solidFill>
              </a:rPr>
              <a:t>Implications on optimal placement of controllable DERs and sensors</a:t>
            </a:r>
            <a:endParaRPr lang="en-US" dirty="0">
              <a:solidFill>
                <a:srgbClr val="0000FF"/>
              </a:solidFill>
            </a:endParaRPr>
          </a:p>
          <a:p>
            <a:pPr lvl="1"/>
            <a:r>
              <a:rPr lang="en-US" dirty="0"/>
              <a:t>s</a:t>
            </a:r>
            <a:r>
              <a:rPr lang="en-US" dirty="0" smtClean="0"/>
              <a:t>et covering problem</a:t>
            </a:r>
          </a:p>
          <a:p>
            <a:pPr lvl="1"/>
            <a:endParaRPr lang="en-US" sz="1800" dirty="0" smtClean="0"/>
          </a:p>
        </p:txBody>
      </p:sp>
    </p:spTree>
    <p:extLst>
      <p:ext uri="{BB962C8B-B14F-4D97-AF65-F5344CB8AC3E}">
        <p14:creationId xmlns:p14="http://schemas.microsoft.com/office/powerpoint/2010/main" val="18930679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Network model</a:t>
            </a:r>
            <a:endParaRPr lang="en-US" sz="2800" dirty="0" smtClean="0"/>
          </a:p>
        </p:txBody>
      </p:sp>
      <p:grpSp>
        <p:nvGrpSpPr>
          <p:cNvPr id="20" name="Group 19"/>
          <p:cNvGrpSpPr/>
          <p:nvPr/>
        </p:nvGrpSpPr>
        <p:grpSpPr>
          <a:xfrm>
            <a:off x="6629400" y="228600"/>
            <a:ext cx="2354263" cy="2543174"/>
            <a:chOff x="6180137" y="76200"/>
            <a:chExt cx="2735263" cy="2924174"/>
          </a:xfrm>
        </p:grpSpPr>
        <p:grpSp>
          <p:nvGrpSpPr>
            <p:cNvPr id="28" name="Group 27"/>
            <p:cNvGrpSpPr/>
            <p:nvPr/>
          </p:nvGrpSpPr>
          <p:grpSpPr>
            <a:xfrm>
              <a:off x="6180137" y="76200"/>
              <a:ext cx="2735263" cy="2163762"/>
              <a:chOff x="6019800" y="2484438"/>
              <a:chExt cx="2735263" cy="2163762"/>
            </a:xfrm>
          </p:grpSpPr>
          <p:cxnSp>
            <p:nvCxnSpPr>
              <p:cNvPr id="31" name="Straight Connector 30"/>
              <p:cNvCxnSpPr/>
              <p:nvPr/>
            </p:nvCxnSpPr>
            <p:spPr bwMode="auto">
              <a:xfrm>
                <a:off x="6934200" y="3657600"/>
                <a:ext cx="0" cy="609600"/>
              </a:xfrm>
              <a:prstGeom prst="line">
                <a:avLst/>
              </a:prstGeom>
              <a:solidFill>
                <a:schemeClr val="accent1"/>
              </a:solidFill>
              <a:ln w="76200"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a:off x="8610600" y="2971800"/>
                <a:ext cx="0" cy="609600"/>
              </a:xfrm>
              <a:prstGeom prst="line">
                <a:avLst/>
              </a:prstGeom>
              <a:solidFill>
                <a:schemeClr val="accent1"/>
              </a:solidFill>
              <a:ln w="76200"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a:off x="8610600" y="4038600"/>
                <a:ext cx="0" cy="609600"/>
              </a:xfrm>
              <a:prstGeom prst="line">
                <a:avLst/>
              </a:prstGeom>
              <a:solidFill>
                <a:schemeClr val="accent1"/>
              </a:solidFill>
              <a:ln w="76200"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flipV="1">
                <a:off x="6934200" y="3276600"/>
                <a:ext cx="1676400" cy="4572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a:off x="6934200" y="3886200"/>
                <a:ext cx="1676400" cy="4572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 name="Straight Connector 38"/>
              <p:cNvCxnSpPr/>
              <p:nvPr/>
            </p:nvCxnSpPr>
            <p:spPr bwMode="auto">
              <a:xfrm>
                <a:off x="6934200" y="4114800"/>
                <a:ext cx="228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 name="Straight Arrow Connector 40"/>
              <p:cNvCxnSpPr/>
              <p:nvPr/>
            </p:nvCxnSpPr>
            <p:spPr bwMode="auto">
              <a:xfrm>
                <a:off x="7162800" y="4114800"/>
                <a:ext cx="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2" name="Straight Arrow Connector 41"/>
              <p:cNvCxnSpPr/>
              <p:nvPr/>
            </p:nvCxnSpPr>
            <p:spPr bwMode="auto">
              <a:xfrm>
                <a:off x="6477000" y="3962400"/>
                <a:ext cx="3810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aphicFrame>
            <p:nvGraphicFramePr>
              <p:cNvPr id="44" name="Object 4"/>
              <p:cNvGraphicFramePr>
                <a:graphicFrameLocks/>
              </p:cNvGraphicFramePr>
              <p:nvPr>
                <p:extLst>
                  <p:ext uri="{D42A27DB-BD31-4B8C-83A1-F6EECF244321}">
                    <p14:modId xmlns:p14="http://schemas.microsoft.com/office/powerpoint/2010/main" val="2364556402"/>
                  </p:ext>
                </p:extLst>
              </p:nvPr>
            </p:nvGraphicFramePr>
            <p:xfrm>
              <a:off x="6019800" y="3581400"/>
              <a:ext cx="466725" cy="584200"/>
            </p:xfrm>
            <a:graphic>
              <a:graphicData uri="http://schemas.openxmlformats.org/presentationml/2006/ole">
                <mc:AlternateContent xmlns:mc="http://schemas.openxmlformats.org/markup-compatibility/2006">
                  <mc:Choice xmlns:v="urn:schemas-microsoft-com:vml" Requires="v">
                    <p:oleObj spid="_x0000_s54597" name="Equation" r:id="rId4" imgW="215900" imgH="241300" progId="Equation.3">
                      <p:embed/>
                    </p:oleObj>
                  </mc:Choice>
                  <mc:Fallback>
                    <p:oleObj name="Equation" r:id="rId4" imgW="215900" imgH="241300" progId="Equation.3">
                      <p:embed/>
                      <p:pic>
                        <p:nvPicPr>
                          <p:cNvPr id="0" name=""/>
                          <p:cNvPicPr>
                            <a:picLocks noChangeArrowheads="1"/>
                          </p:cNvPicPr>
                          <p:nvPr/>
                        </p:nvPicPr>
                        <p:blipFill>
                          <a:blip r:embed="rId5"/>
                          <a:srcRect/>
                          <a:stretch>
                            <a:fillRect/>
                          </a:stretch>
                        </p:blipFill>
                        <p:spPr bwMode="auto">
                          <a:xfrm>
                            <a:off x="6019800" y="3581400"/>
                            <a:ext cx="466725" cy="584200"/>
                          </a:xfrm>
                          <a:prstGeom prst="rect">
                            <a:avLst/>
                          </a:prstGeom>
                          <a:noFill/>
                          <a:ln>
                            <a:noFill/>
                          </a:ln>
                          <a:effectLst/>
                          <a:extLst/>
                        </p:spPr>
                      </p:pic>
                    </p:oleObj>
                  </mc:Fallback>
                </mc:AlternateContent>
              </a:graphicData>
            </a:graphic>
          </p:graphicFrame>
          <p:graphicFrame>
            <p:nvGraphicFramePr>
              <p:cNvPr id="45" name="Object 4"/>
              <p:cNvGraphicFramePr>
                <a:graphicFrameLocks/>
              </p:cNvGraphicFramePr>
              <p:nvPr>
                <p:extLst>
                  <p:ext uri="{D42A27DB-BD31-4B8C-83A1-F6EECF244321}">
                    <p14:modId xmlns:p14="http://schemas.microsoft.com/office/powerpoint/2010/main" val="3128626457"/>
                  </p:ext>
                </p:extLst>
              </p:nvPr>
            </p:nvGraphicFramePr>
            <p:xfrm>
              <a:off x="6858000" y="3181350"/>
              <a:ext cx="192088" cy="400050"/>
            </p:xfrm>
            <a:graphic>
              <a:graphicData uri="http://schemas.openxmlformats.org/presentationml/2006/ole">
                <mc:AlternateContent xmlns:mc="http://schemas.openxmlformats.org/markup-compatibility/2006">
                  <mc:Choice xmlns:v="urn:schemas-microsoft-com:vml" Requires="v">
                    <p:oleObj spid="_x0000_s54598" name="Equation" r:id="rId6" imgW="88900" imgH="165100" progId="Equation.3">
                      <p:embed/>
                    </p:oleObj>
                  </mc:Choice>
                  <mc:Fallback>
                    <p:oleObj name="Equation" r:id="rId6" imgW="88900" imgH="165100" progId="Equation.3">
                      <p:embed/>
                      <p:pic>
                        <p:nvPicPr>
                          <p:cNvPr id="0" name=""/>
                          <p:cNvPicPr>
                            <a:picLocks noChangeArrowheads="1"/>
                          </p:cNvPicPr>
                          <p:nvPr/>
                        </p:nvPicPr>
                        <p:blipFill>
                          <a:blip r:embed="rId7"/>
                          <a:srcRect/>
                          <a:stretch>
                            <a:fillRect/>
                          </a:stretch>
                        </p:blipFill>
                        <p:spPr bwMode="auto">
                          <a:xfrm>
                            <a:off x="6858000" y="3181350"/>
                            <a:ext cx="192088" cy="400050"/>
                          </a:xfrm>
                          <a:prstGeom prst="rect">
                            <a:avLst/>
                          </a:prstGeom>
                          <a:noFill/>
                          <a:ln>
                            <a:noFill/>
                          </a:ln>
                          <a:effectLst/>
                          <a:extLst/>
                        </p:spPr>
                      </p:pic>
                    </p:oleObj>
                  </mc:Fallback>
                </mc:AlternateContent>
              </a:graphicData>
            </a:graphic>
          </p:graphicFrame>
          <p:graphicFrame>
            <p:nvGraphicFramePr>
              <p:cNvPr id="47" name="Object 4"/>
              <p:cNvGraphicFramePr>
                <a:graphicFrameLocks/>
              </p:cNvGraphicFramePr>
              <p:nvPr>
                <p:extLst>
                  <p:ext uri="{D42A27DB-BD31-4B8C-83A1-F6EECF244321}">
                    <p14:modId xmlns:p14="http://schemas.microsoft.com/office/powerpoint/2010/main" val="3758762434"/>
                  </p:ext>
                </p:extLst>
              </p:nvPr>
            </p:nvGraphicFramePr>
            <p:xfrm>
              <a:off x="8507413" y="2484438"/>
              <a:ext cx="247650" cy="460375"/>
            </p:xfrm>
            <a:graphic>
              <a:graphicData uri="http://schemas.openxmlformats.org/presentationml/2006/ole">
                <mc:AlternateContent xmlns:mc="http://schemas.openxmlformats.org/markup-compatibility/2006">
                  <mc:Choice xmlns:v="urn:schemas-microsoft-com:vml" Requires="v">
                    <p:oleObj spid="_x0000_s54599" name="Equation" r:id="rId8" imgW="114300" imgH="190500" progId="Equation.3">
                      <p:embed/>
                    </p:oleObj>
                  </mc:Choice>
                  <mc:Fallback>
                    <p:oleObj name="Equation" r:id="rId8" imgW="114300" imgH="190500" progId="Equation.3">
                      <p:embed/>
                      <p:pic>
                        <p:nvPicPr>
                          <p:cNvPr id="0" name=""/>
                          <p:cNvPicPr>
                            <a:picLocks noChangeArrowheads="1"/>
                          </p:cNvPicPr>
                          <p:nvPr/>
                        </p:nvPicPr>
                        <p:blipFill>
                          <a:blip r:embed="rId9"/>
                          <a:srcRect/>
                          <a:stretch>
                            <a:fillRect/>
                          </a:stretch>
                        </p:blipFill>
                        <p:spPr bwMode="auto">
                          <a:xfrm>
                            <a:off x="8507413" y="2484438"/>
                            <a:ext cx="247650" cy="460375"/>
                          </a:xfrm>
                          <a:prstGeom prst="rect">
                            <a:avLst/>
                          </a:prstGeom>
                          <a:noFill/>
                          <a:ln>
                            <a:noFill/>
                          </a:ln>
                          <a:effectLst/>
                          <a:extLst/>
                        </p:spPr>
                      </p:pic>
                    </p:oleObj>
                  </mc:Fallback>
                </mc:AlternateContent>
              </a:graphicData>
            </a:graphic>
          </p:graphicFrame>
        </p:grpSp>
        <p:graphicFrame>
          <p:nvGraphicFramePr>
            <p:cNvPr id="29" name="Object 4"/>
            <p:cNvGraphicFramePr>
              <a:graphicFrameLocks/>
            </p:cNvGraphicFramePr>
            <p:nvPr>
              <p:extLst>
                <p:ext uri="{D42A27DB-BD31-4B8C-83A1-F6EECF244321}">
                  <p14:modId xmlns:p14="http://schemas.microsoft.com/office/powerpoint/2010/main" val="2912491545"/>
                </p:ext>
              </p:extLst>
            </p:nvPr>
          </p:nvGraphicFramePr>
          <p:xfrm>
            <a:off x="7593013" y="588962"/>
            <a:ext cx="384175" cy="552450"/>
          </p:xfrm>
          <a:graphic>
            <a:graphicData uri="http://schemas.openxmlformats.org/presentationml/2006/ole">
              <mc:AlternateContent xmlns:mc="http://schemas.openxmlformats.org/markup-compatibility/2006">
                <mc:Choice xmlns:v="urn:schemas-microsoft-com:vml" Requires="v">
                  <p:oleObj spid="_x0000_s54600" name="Equation" r:id="rId10" imgW="177800" imgH="228600" progId="Equation.3">
                    <p:embed/>
                  </p:oleObj>
                </mc:Choice>
                <mc:Fallback>
                  <p:oleObj name="Equation" r:id="rId10" imgW="177800" imgH="228600" progId="Equation.3">
                    <p:embed/>
                    <p:pic>
                      <p:nvPicPr>
                        <p:cNvPr id="0" name=""/>
                        <p:cNvPicPr>
                          <a:picLocks noChangeArrowheads="1"/>
                        </p:cNvPicPr>
                        <p:nvPr/>
                      </p:nvPicPr>
                      <p:blipFill>
                        <a:blip r:embed="rId11"/>
                        <a:srcRect/>
                        <a:stretch>
                          <a:fillRect/>
                        </a:stretch>
                      </p:blipFill>
                      <p:spPr bwMode="auto">
                        <a:xfrm>
                          <a:off x="7593013" y="588962"/>
                          <a:ext cx="384175" cy="552450"/>
                        </a:xfrm>
                        <a:prstGeom prst="rect">
                          <a:avLst/>
                        </a:prstGeom>
                        <a:noFill/>
                        <a:ln>
                          <a:noFill/>
                        </a:ln>
                        <a:effectLst/>
                        <a:extLst/>
                      </p:spPr>
                    </p:pic>
                  </p:oleObj>
                </mc:Fallback>
              </mc:AlternateContent>
            </a:graphicData>
          </a:graphic>
        </p:graphicFrame>
        <p:graphicFrame>
          <p:nvGraphicFramePr>
            <p:cNvPr id="30" name="Object 4"/>
            <p:cNvGraphicFramePr>
              <a:graphicFrameLocks/>
            </p:cNvGraphicFramePr>
            <p:nvPr>
              <p:extLst>
                <p:ext uri="{D42A27DB-BD31-4B8C-83A1-F6EECF244321}">
                  <p14:modId xmlns:p14="http://schemas.microsoft.com/office/powerpoint/2010/main" val="4145009889"/>
                </p:ext>
              </p:extLst>
            </p:nvPr>
          </p:nvGraphicFramePr>
          <p:xfrm>
            <a:off x="6858000" y="2312987"/>
            <a:ext cx="1028700" cy="687387"/>
          </p:xfrm>
          <a:graphic>
            <a:graphicData uri="http://schemas.openxmlformats.org/presentationml/2006/ole">
              <mc:AlternateContent xmlns:mc="http://schemas.openxmlformats.org/markup-compatibility/2006">
                <mc:Choice xmlns:v="urn:schemas-microsoft-com:vml" Requires="v">
                  <p:oleObj spid="_x0000_s54601" name="Equation" r:id="rId12" imgW="393700" imgH="254000" progId="Equation.3">
                    <p:embed/>
                  </p:oleObj>
                </mc:Choice>
                <mc:Fallback>
                  <p:oleObj name="Equation" r:id="rId12" imgW="393700" imgH="254000" progId="Equation.3">
                    <p:embed/>
                    <p:pic>
                      <p:nvPicPr>
                        <p:cNvPr id="0" name=""/>
                        <p:cNvPicPr>
                          <a:picLocks noChangeArrowheads="1"/>
                        </p:cNvPicPr>
                        <p:nvPr/>
                      </p:nvPicPr>
                      <p:blipFill>
                        <a:blip r:embed="rId13"/>
                        <a:srcRect/>
                        <a:stretch>
                          <a:fillRect/>
                        </a:stretch>
                      </p:blipFill>
                      <p:spPr bwMode="auto">
                        <a:xfrm>
                          <a:off x="6858000" y="2312987"/>
                          <a:ext cx="1028700" cy="687387"/>
                        </a:xfrm>
                        <a:prstGeom prst="rect">
                          <a:avLst/>
                        </a:prstGeom>
                        <a:noFill/>
                        <a:ln>
                          <a:noFill/>
                        </a:ln>
                        <a:effectLst/>
                        <a:extLst/>
                      </p:spPr>
                    </p:pic>
                  </p:oleObj>
                </mc:Fallback>
              </mc:AlternateContent>
            </a:graphicData>
          </a:graphic>
        </p:graphicFrame>
      </p:grpSp>
      <p:sp>
        <p:nvSpPr>
          <p:cNvPr id="48" name="TextBox 47"/>
          <p:cNvSpPr txBox="1"/>
          <p:nvPr/>
        </p:nvSpPr>
        <p:spPr>
          <a:xfrm>
            <a:off x="838200" y="2281535"/>
            <a:ext cx="2442496" cy="461665"/>
          </a:xfrm>
          <a:prstGeom prst="rect">
            <a:avLst/>
          </a:prstGeom>
          <a:noFill/>
        </p:spPr>
        <p:txBody>
          <a:bodyPr wrap="none" rtlCol="0">
            <a:spAutoFit/>
          </a:bodyPr>
          <a:lstStyle/>
          <a:p>
            <a:r>
              <a:rPr lang="en-US" sz="2400" dirty="0">
                <a:solidFill>
                  <a:srgbClr val="0000FF"/>
                </a:solidFill>
              </a:rPr>
              <a:t>s</a:t>
            </a:r>
            <a:r>
              <a:rPr lang="en-US" sz="2400" dirty="0" smtClean="0">
                <a:solidFill>
                  <a:srgbClr val="0000FF"/>
                </a:solidFill>
              </a:rPr>
              <a:t>wing dynamics:</a:t>
            </a:r>
          </a:p>
        </p:txBody>
      </p:sp>
      <p:pic>
        <p:nvPicPr>
          <p:cNvPr id="2" name="Picture 1"/>
          <p:cNvPicPr>
            <a:picLocks noChangeAspect="1"/>
          </p:cNvPicPr>
          <p:nvPr/>
        </p:nvPicPr>
        <p:blipFill>
          <a:blip r:embed="rId14"/>
          <a:stretch>
            <a:fillRect/>
          </a:stretch>
        </p:blipFill>
        <p:spPr>
          <a:xfrm>
            <a:off x="685800" y="3163669"/>
            <a:ext cx="6507843" cy="863600"/>
          </a:xfrm>
          <a:prstGeom prst="rect">
            <a:avLst/>
          </a:prstGeom>
        </p:spPr>
      </p:pic>
      <p:pic>
        <p:nvPicPr>
          <p:cNvPr id="3" name="Picture 2"/>
          <p:cNvPicPr>
            <a:picLocks noChangeAspect="1"/>
          </p:cNvPicPr>
          <p:nvPr/>
        </p:nvPicPr>
        <p:blipFill>
          <a:blip r:embed="rId15"/>
          <a:stretch>
            <a:fillRect/>
          </a:stretch>
        </p:blipFill>
        <p:spPr>
          <a:xfrm>
            <a:off x="1295400" y="3962400"/>
            <a:ext cx="2613526" cy="584200"/>
          </a:xfrm>
          <a:prstGeom prst="rect">
            <a:avLst/>
          </a:prstGeom>
        </p:spPr>
      </p:pic>
      <p:sp>
        <p:nvSpPr>
          <p:cNvPr id="4" name="TextBox 3"/>
          <p:cNvSpPr txBox="1"/>
          <p:nvPr/>
        </p:nvSpPr>
        <p:spPr>
          <a:xfrm>
            <a:off x="6693902" y="4267200"/>
            <a:ext cx="1916698" cy="369332"/>
          </a:xfrm>
          <a:prstGeom prst="rect">
            <a:avLst/>
          </a:prstGeom>
          <a:noFill/>
          <a:ln>
            <a:noFill/>
            <a:headEnd type="none"/>
            <a:tailEnd type="triangle"/>
          </a:ln>
        </p:spPr>
        <p:txBody>
          <a:bodyPr wrap="none" rtlCol="0">
            <a:spAutoFit/>
          </a:bodyPr>
          <a:lstStyle/>
          <a:p>
            <a:r>
              <a:rPr lang="en-US" dirty="0" smtClean="0">
                <a:solidFill>
                  <a:srgbClr val="0000FF"/>
                </a:solidFill>
              </a:rPr>
              <a:t>controllable DER</a:t>
            </a:r>
            <a:endParaRPr lang="en-US" dirty="0">
              <a:solidFill>
                <a:srgbClr val="0000FF"/>
              </a:solidFill>
            </a:endParaRPr>
          </a:p>
        </p:txBody>
      </p:sp>
      <p:cxnSp>
        <p:nvCxnSpPr>
          <p:cNvPr id="6" name="Straight Connector 5"/>
          <p:cNvCxnSpPr>
            <a:stCxn id="4" idx="1"/>
          </p:cNvCxnSpPr>
          <p:nvPr/>
        </p:nvCxnSpPr>
        <p:spPr bwMode="auto">
          <a:xfrm flipH="1" flipV="1">
            <a:off x="4038600" y="3697070"/>
            <a:ext cx="2655302" cy="754796"/>
          </a:xfrm>
          <a:prstGeom prst="line">
            <a:avLst/>
          </a:prstGeom>
          <a:solidFill>
            <a:schemeClr val="accent1"/>
          </a:solidFill>
          <a:ln w="28575" cap="flat" cmpd="sng" algn="ctr">
            <a:solidFill>
              <a:srgbClr val="0000FF"/>
            </a:solidFill>
            <a:prstDash val="solid"/>
            <a:round/>
            <a:headEnd type="none" w="med" len="med"/>
            <a:tailEnd type="triangle" w="med" len="med"/>
          </a:ln>
          <a:effectLst/>
        </p:spPr>
      </p:cxnSp>
      <p:pic>
        <p:nvPicPr>
          <p:cNvPr id="13" name="Picture 12"/>
          <p:cNvPicPr>
            <a:picLocks noChangeAspect="1"/>
          </p:cNvPicPr>
          <p:nvPr/>
        </p:nvPicPr>
        <p:blipFill>
          <a:blip r:embed="rId16"/>
          <a:stretch>
            <a:fillRect/>
          </a:stretch>
        </p:blipFill>
        <p:spPr>
          <a:xfrm>
            <a:off x="1295400" y="4800600"/>
            <a:ext cx="2133600" cy="609600"/>
          </a:xfrm>
          <a:prstGeom prst="rect">
            <a:avLst/>
          </a:prstGeom>
        </p:spPr>
      </p:pic>
      <p:sp>
        <p:nvSpPr>
          <p:cNvPr id="32" name="TextBox 31"/>
          <p:cNvSpPr txBox="1"/>
          <p:nvPr/>
        </p:nvSpPr>
        <p:spPr>
          <a:xfrm>
            <a:off x="6731442" y="4953000"/>
            <a:ext cx="1955358" cy="369332"/>
          </a:xfrm>
          <a:prstGeom prst="rect">
            <a:avLst/>
          </a:prstGeom>
          <a:noFill/>
          <a:ln>
            <a:noFill/>
            <a:headEnd type="none"/>
            <a:tailEnd type="triangle"/>
          </a:ln>
        </p:spPr>
        <p:txBody>
          <a:bodyPr wrap="none" rtlCol="0">
            <a:spAutoFit/>
          </a:bodyPr>
          <a:lstStyle/>
          <a:p>
            <a:r>
              <a:rPr lang="en-US" dirty="0">
                <a:solidFill>
                  <a:srgbClr val="0000FF"/>
                </a:solidFill>
              </a:rPr>
              <a:t>f</a:t>
            </a:r>
            <a:r>
              <a:rPr lang="en-US" dirty="0" smtClean="0">
                <a:solidFill>
                  <a:srgbClr val="0000FF"/>
                </a:solidFill>
              </a:rPr>
              <a:t>requency sensor</a:t>
            </a:r>
            <a:endParaRPr lang="en-US" dirty="0">
              <a:solidFill>
                <a:srgbClr val="0000FF"/>
              </a:solidFill>
            </a:endParaRPr>
          </a:p>
        </p:txBody>
      </p:sp>
      <p:cxnSp>
        <p:nvCxnSpPr>
          <p:cNvPr id="33" name="Straight Connector 32"/>
          <p:cNvCxnSpPr/>
          <p:nvPr/>
        </p:nvCxnSpPr>
        <p:spPr bwMode="auto">
          <a:xfrm flipH="1" flipV="1">
            <a:off x="3733800" y="5105402"/>
            <a:ext cx="2971800" cy="32264"/>
          </a:xfrm>
          <a:prstGeom prst="line">
            <a:avLst/>
          </a:prstGeom>
          <a:solidFill>
            <a:schemeClr val="accent1"/>
          </a:solidFill>
          <a:ln w="28575" cap="flat" cmpd="sng" algn="ctr">
            <a:solidFill>
              <a:srgbClr val="0000FF"/>
            </a:solidFill>
            <a:prstDash val="solid"/>
            <a:round/>
            <a:headEnd type="none" w="med" len="med"/>
            <a:tailEnd type="triangle" w="med" len="med"/>
          </a:ln>
          <a:effectLst/>
        </p:spPr>
      </p:cxnSp>
      <p:pic>
        <p:nvPicPr>
          <p:cNvPr id="16" name="Picture 15"/>
          <p:cNvPicPr>
            <a:picLocks noChangeAspect="1"/>
          </p:cNvPicPr>
          <p:nvPr/>
        </p:nvPicPr>
        <p:blipFill>
          <a:blip r:embed="rId17"/>
          <a:stretch>
            <a:fillRect/>
          </a:stretch>
        </p:blipFill>
        <p:spPr>
          <a:xfrm>
            <a:off x="1524000" y="6266290"/>
            <a:ext cx="3886200" cy="439310"/>
          </a:xfrm>
          <a:prstGeom prst="rect">
            <a:avLst/>
          </a:prstGeom>
        </p:spPr>
      </p:pic>
      <p:sp>
        <p:nvSpPr>
          <p:cNvPr id="40" name="TextBox 39"/>
          <p:cNvSpPr txBox="1"/>
          <p:nvPr/>
        </p:nvSpPr>
        <p:spPr>
          <a:xfrm>
            <a:off x="910304" y="5710535"/>
            <a:ext cx="3756006" cy="461665"/>
          </a:xfrm>
          <a:prstGeom prst="rect">
            <a:avLst/>
          </a:prstGeom>
          <a:noFill/>
        </p:spPr>
        <p:txBody>
          <a:bodyPr wrap="none" rtlCol="0">
            <a:spAutoFit/>
          </a:bodyPr>
          <a:lstStyle/>
          <a:p>
            <a:r>
              <a:rPr lang="en-US" sz="2400" dirty="0">
                <a:solidFill>
                  <a:srgbClr val="0000FF"/>
                </a:solidFill>
              </a:rPr>
              <a:t>w</a:t>
            </a:r>
            <a:r>
              <a:rPr lang="en-US" sz="2400" dirty="0" smtClean="0">
                <a:solidFill>
                  <a:srgbClr val="0000FF"/>
                </a:solidFill>
              </a:rPr>
              <a:t>eighted </a:t>
            </a:r>
            <a:r>
              <a:rPr lang="en-US" sz="2400" dirty="0" err="1" smtClean="0">
                <a:solidFill>
                  <a:srgbClr val="0000FF"/>
                </a:solidFill>
              </a:rPr>
              <a:t>Laplacian</a:t>
            </a:r>
            <a:r>
              <a:rPr lang="en-US" sz="2400" dirty="0" smtClean="0">
                <a:solidFill>
                  <a:srgbClr val="0000FF"/>
                </a:solidFill>
              </a:rPr>
              <a:t> matrix</a:t>
            </a:r>
          </a:p>
        </p:txBody>
      </p:sp>
    </p:spTree>
    <p:extLst>
      <p:ext uri="{BB962C8B-B14F-4D97-AF65-F5344CB8AC3E}">
        <p14:creationId xmlns:p14="http://schemas.microsoft.com/office/powerpoint/2010/main" val="93710843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dissolve">
                                      <p:cBhvr>
                                        <p:cTn id="10" dur="500"/>
                                        <p:tgtEl>
                                          <p:spTgt spid="3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dissolv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dissolve">
                                      <p:cBhvr>
                                        <p:cTn id="18" dur="500"/>
                                        <p:tgtEl>
                                          <p:spTgt spid="40"/>
                                        </p:tgtEl>
                                      </p:cBhvr>
                                    </p:animEffect>
                                  </p:childTnLst>
                                </p:cTn>
                              </p:par>
                              <p:par>
                                <p:cTn id="19" presetID="9"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dissolv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Algebraic coverage</a:t>
            </a:r>
            <a:endParaRPr lang="en-US" sz="2800" dirty="0" smtClean="0"/>
          </a:p>
        </p:txBody>
      </p:sp>
      <p:sp>
        <p:nvSpPr>
          <p:cNvPr id="48" name="TextBox 47"/>
          <p:cNvSpPr txBox="1"/>
          <p:nvPr/>
        </p:nvSpPr>
        <p:spPr>
          <a:xfrm>
            <a:off x="838200" y="1295400"/>
            <a:ext cx="4053372" cy="523220"/>
          </a:xfrm>
          <a:prstGeom prst="rect">
            <a:avLst/>
          </a:prstGeom>
          <a:noFill/>
        </p:spPr>
        <p:txBody>
          <a:bodyPr wrap="none" rtlCol="0">
            <a:spAutoFit/>
          </a:bodyPr>
          <a:lstStyle/>
          <a:p>
            <a:r>
              <a:rPr lang="en-US" sz="2400" dirty="0">
                <a:solidFill>
                  <a:srgbClr val="0000FF"/>
                </a:solidFill>
              </a:rPr>
              <a:t>s</a:t>
            </a:r>
            <a:r>
              <a:rPr lang="en-US" sz="2400" dirty="0" smtClean="0">
                <a:solidFill>
                  <a:srgbClr val="0000FF"/>
                </a:solidFill>
              </a:rPr>
              <a:t>pectral decomposition of </a:t>
            </a:r>
            <a:r>
              <a:rPr lang="en-US" sz="2800" i="1" dirty="0" smtClean="0">
                <a:solidFill>
                  <a:srgbClr val="0000FF"/>
                </a:solidFill>
                <a:latin typeface="Times New Roman"/>
                <a:cs typeface="Times New Roman"/>
              </a:rPr>
              <a:t>L</a:t>
            </a:r>
            <a:endParaRPr lang="en-US" sz="2400" i="1" dirty="0" smtClean="0">
              <a:solidFill>
                <a:srgbClr val="0000FF"/>
              </a:solidFill>
              <a:latin typeface="Times New Roman"/>
              <a:cs typeface="Times New Roman"/>
            </a:endParaRPr>
          </a:p>
        </p:txBody>
      </p:sp>
      <p:pic>
        <p:nvPicPr>
          <p:cNvPr id="5" name="Picture 4"/>
          <p:cNvPicPr>
            <a:picLocks noChangeAspect="1"/>
          </p:cNvPicPr>
          <p:nvPr/>
        </p:nvPicPr>
        <p:blipFill>
          <a:blip r:embed="rId4"/>
          <a:stretch>
            <a:fillRect/>
          </a:stretch>
        </p:blipFill>
        <p:spPr>
          <a:xfrm>
            <a:off x="2743200" y="1905000"/>
            <a:ext cx="2010508" cy="533400"/>
          </a:xfrm>
          <a:prstGeom prst="rect">
            <a:avLst/>
          </a:prstGeom>
        </p:spPr>
      </p:pic>
      <p:sp>
        <p:nvSpPr>
          <p:cNvPr id="35" name="TextBox 34"/>
          <p:cNvSpPr txBox="1"/>
          <p:nvPr/>
        </p:nvSpPr>
        <p:spPr>
          <a:xfrm>
            <a:off x="838200" y="2854325"/>
            <a:ext cx="2650644" cy="523220"/>
          </a:xfrm>
          <a:prstGeom prst="rect">
            <a:avLst/>
          </a:prstGeom>
          <a:noFill/>
        </p:spPr>
        <p:txBody>
          <a:bodyPr wrap="none" rtlCol="0">
            <a:spAutoFit/>
          </a:bodyPr>
          <a:lstStyle/>
          <a:p>
            <a:r>
              <a:rPr lang="en-US" sz="2400" dirty="0">
                <a:solidFill>
                  <a:srgbClr val="0000FF"/>
                </a:solidFill>
              </a:rPr>
              <a:t>e</a:t>
            </a:r>
            <a:r>
              <a:rPr lang="en-US" sz="2400" dirty="0" smtClean="0">
                <a:solidFill>
                  <a:srgbClr val="0000FF"/>
                </a:solidFill>
              </a:rPr>
              <a:t>igenvectors of </a:t>
            </a:r>
            <a:r>
              <a:rPr lang="en-US" sz="2800" i="1" dirty="0" smtClean="0">
                <a:solidFill>
                  <a:srgbClr val="0000FF"/>
                </a:solidFill>
                <a:latin typeface="Times New Roman"/>
                <a:cs typeface="Times New Roman"/>
              </a:rPr>
              <a:t>L</a:t>
            </a:r>
            <a:endParaRPr lang="en-US" sz="2400" i="1" dirty="0" smtClean="0">
              <a:solidFill>
                <a:srgbClr val="0000FF"/>
              </a:solidFill>
              <a:latin typeface="Times New Roman"/>
              <a:cs typeface="Times New Roman"/>
            </a:endParaRPr>
          </a:p>
        </p:txBody>
      </p:sp>
      <p:graphicFrame>
        <p:nvGraphicFramePr>
          <p:cNvPr id="46" name="Object 45"/>
          <p:cNvGraphicFramePr>
            <a:graphicFrameLocks noChangeAspect="1"/>
          </p:cNvGraphicFramePr>
          <p:nvPr>
            <p:extLst>
              <p:ext uri="{D42A27DB-BD31-4B8C-83A1-F6EECF244321}">
                <p14:modId xmlns:p14="http://schemas.microsoft.com/office/powerpoint/2010/main" val="2082475101"/>
              </p:ext>
            </p:extLst>
          </p:nvPr>
        </p:nvGraphicFramePr>
        <p:xfrm>
          <a:off x="2743200" y="3540125"/>
          <a:ext cx="2384425" cy="574675"/>
        </p:xfrm>
        <a:graphic>
          <a:graphicData uri="http://schemas.openxmlformats.org/presentationml/2006/ole">
            <mc:AlternateContent xmlns:mc="http://schemas.openxmlformats.org/markup-compatibility/2006">
              <mc:Choice xmlns:v="urn:schemas-microsoft-com:vml" Requires="v">
                <p:oleObj spid="_x0000_s55404" name="Equation" r:id="rId5" imgW="939800" imgH="241300" progId="Equation.3">
                  <p:embed/>
                </p:oleObj>
              </mc:Choice>
              <mc:Fallback>
                <p:oleObj name="Equation" r:id="rId5" imgW="939800" imgH="241300" progId="Equation.3">
                  <p:embed/>
                  <p:pic>
                    <p:nvPicPr>
                      <p:cNvPr id="0" name=""/>
                      <p:cNvPicPr/>
                      <p:nvPr/>
                    </p:nvPicPr>
                    <p:blipFill>
                      <a:blip r:embed="rId6"/>
                      <a:stretch>
                        <a:fillRect/>
                      </a:stretch>
                    </p:blipFill>
                    <p:spPr>
                      <a:xfrm>
                        <a:off x="2743200" y="3540125"/>
                        <a:ext cx="2384425" cy="574675"/>
                      </a:xfrm>
                      <a:prstGeom prst="rect">
                        <a:avLst/>
                      </a:prstGeom>
                    </p:spPr>
                  </p:pic>
                </p:oleObj>
              </mc:Fallback>
            </mc:AlternateContent>
          </a:graphicData>
        </a:graphic>
      </p:graphicFrame>
      <p:sp>
        <p:nvSpPr>
          <p:cNvPr id="49" name="TextBox 48"/>
          <p:cNvSpPr txBox="1"/>
          <p:nvPr/>
        </p:nvSpPr>
        <p:spPr>
          <a:xfrm>
            <a:off x="914400" y="4410075"/>
            <a:ext cx="4087937" cy="523220"/>
          </a:xfrm>
          <a:prstGeom prst="rect">
            <a:avLst/>
          </a:prstGeom>
          <a:noFill/>
        </p:spPr>
        <p:txBody>
          <a:bodyPr wrap="none" rtlCol="0">
            <a:spAutoFit/>
          </a:bodyPr>
          <a:lstStyle/>
          <a:p>
            <a:r>
              <a:rPr lang="en-US" sz="2400" dirty="0">
                <a:solidFill>
                  <a:srgbClr val="0000FF"/>
                </a:solidFill>
              </a:rPr>
              <a:t>a</a:t>
            </a:r>
            <a:r>
              <a:rPr lang="en-US" sz="2400" dirty="0" smtClean="0">
                <a:solidFill>
                  <a:srgbClr val="0000FF"/>
                </a:solidFill>
              </a:rPr>
              <a:t>lgebraic coverage of bus </a:t>
            </a:r>
            <a:r>
              <a:rPr lang="en-US" sz="2800" i="1" dirty="0" smtClean="0">
                <a:solidFill>
                  <a:srgbClr val="0000FF"/>
                </a:solidFill>
                <a:latin typeface="Times New Roman"/>
                <a:cs typeface="Times New Roman"/>
              </a:rPr>
              <a:t>j</a:t>
            </a:r>
            <a:endParaRPr lang="en-US" sz="2400" i="1" dirty="0" smtClean="0">
              <a:solidFill>
                <a:srgbClr val="0000FF"/>
              </a:solidFill>
              <a:latin typeface="Times New Roman"/>
              <a:cs typeface="Times New Roman"/>
            </a:endParaRPr>
          </a:p>
        </p:txBody>
      </p:sp>
      <p:graphicFrame>
        <p:nvGraphicFramePr>
          <p:cNvPr id="50" name="Object 49"/>
          <p:cNvGraphicFramePr>
            <a:graphicFrameLocks noChangeAspect="1"/>
          </p:cNvGraphicFramePr>
          <p:nvPr>
            <p:extLst>
              <p:ext uri="{D42A27DB-BD31-4B8C-83A1-F6EECF244321}">
                <p14:modId xmlns:p14="http://schemas.microsoft.com/office/powerpoint/2010/main" val="427901676"/>
              </p:ext>
            </p:extLst>
          </p:nvPr>
        </p:nvGraphicFramePr>
        <p:xfrm>
          <a:off x="2667000" y="5095875"/>
          <a:ext cx="3351213" cy="695325"/>
        </p:xfrm>
        <a:graphic>
          <a:graphicData uri="http://schemas.openxmlformats.org/presentationml/2006/ole">
            <mc:AlternateContent xmlns:mc="http://schemas.openxmlformats.org/markup-compatibility/2006">
              <mc:Choice xmlns:v="urn:schemas-microsoft-com:vml" Requires="v">
                <p:oleObj spid="_x0000_s55405" name="Equation" r:id="rId7" imgW="1320800" imgH="292100" progId="Equation.3">
                  <p:embed/>
                </p:oleObj>
              </mc:Choice>
              <mc:Fallback>
                <p:oleObj name="Equation" r:id="rId7" imgW="1320800" imgH="292100" progId="Equation.3">
                  <p:embed/>
                  <p:pic>
                    <p:nvPicPr>
                      <p:cNvPr id="0" name=""/>
                      <p:cNvPicPr/>
                      <p:nvPr/>
                    </p:nvPicPr>
                    <p:blipFill>
                      <a:blip r:embed="rId8"/>
                      <a:stretch>
                        <a:fillRect/>
                      </a:stretch>
                    </p:blipFill>
                    <p:spPr>
                      <a:xfrm>
                        <a:off x="2667000" y="5095875"/>
                        <a:ext cx="3351213" cy="695325"/>
                      </a:xfrm>
                      <a:prstGeom prst="rect">
                        <a:avLst/>
                      </a:prstGeom>
                    </p:spPr>
                  </p:pic>
                </p:oleObj>
              </mc:Fallback>
            </mc:AlternateContent>
          </a:graphicData>
        </a:graphic>
      </p:graphicFrame>
    </p:spTree>
    <p:extLst>
      <p:ext uri="{BB962C8B-B14F-4D97-AF65-F5344CB8AC3E}">
        <p14:creationId xmlns:p14="http://schemas.microsoft.com/office/powerpoint/2010/main" val="31170144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par>
                                <p:cTn id="8" presetID="9"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dissolv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dissolve">
                                      <p:cBhvr>
                                        <p:cTn id="15" dur="500"/>
                                        <p:tgtEl>
                                          <p:spTgt spid="49"/>
                                        </p:tgtEl>
                                      </p:cBhvr>
                                    </p:animEffect>
                                  </p:childTnLst>
                                </p:cTn>
                              </p:par>
                              <p:par>
                                <p:cTn id="16" presetID="9" presetClass="entr" presetSubtype="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dissolve">
                                      <p:cBhvr>
                                        <p:cTn id="1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Controllability</a:t>
            </a:r>
            <a:endParaRPr lang="en-US" sz="2800" dirty="0" smtClean="0"/>
          </a:p>
        </p:txBody>
      </p:sp>
      <p:graphicFrame>
        <p:nvGraphicFramePr>
          <p:cNvPr id="50" name="Object 49"/>
          <p:cNvGraphicFramePr>
            <a:graphicFrameLocks noChangeAspect="1"/>
          </p:cNvGraphicFramePr>
          <p:nvPr>
            <p:extLst>
              <p:ext uri="{D42A27DB-BD31-4B8C-83A1-F6EECF244321}">
                <p14:modId xmlns:p14="http://schemas.microsoft.com/office/powerpoint/2010/main" val="327972360"/>
              </p:ext>
            </p:extLst>
          </p:nvPr>
        </p:nvGraphicFramePr>
        <p:xfrm>
          <a:off x="2667000" y="3463925"/>
          <a:ext cx="3736975" cy="727075"/>
        </p:xfrm>
        <a:graphic>
          <a:graphicData uri="http://schemas.openxmlformats.org/presentationml/2006/ole">
            <mc:AlternateContent xmlns:mc="http://schemas.openxmlformats.org/markup-compatibility/2006">
              <mc:Choice xmlns:v="urn:schemas-microsoft-com:vml" Requires="v">
                <p:oleObj spid="_x0000_s56374" name="Equation" r:id="rId4" imgW="1473200" imgH="304800" progId="Equation.3">
                  <p:embed/>
                </p:oleObj>
              </mc:Choice>
              <mc:Fallback>
                <p:oleObj name="Equation" r:id="rId4" imgW="1473200" imgH="304800" progId="Equation.3">
                  <p:embed/>
                  <p:pic>
                    <p:nvPicPr>
                      <p:cNvPr id="0" name=""/>
                      <p:cNvPicPr/>
                      <p:nvPr/>
                    </p:nvPicPr>
                    <p:blipFill>
                      <a:blip r:embed="rId5"/>
                      <a:stretch>
                        <a:fillRect/>
                      </a:stretch>
                    </p:blipFill>
                    <p:spPr>
                      <a:xfrm>
                        <a:off x="2667000" y="3463925"/>
                        <a:ext cx="3736975" cy="727075"/>
                      </a:xfrm>
                      <a:prstGeom prst="rect">
                        <a:avLst/>
                      </a:prstGeom>
                    </p:spPr>
                  </p:pic>
                </p:oleObj>
              </mc:Fallback>
            </mc:AlternateContent>
          </a:graphicData>
        </a:graphic>
      </p:graphicFrame>
      <p:sp>
        <p:nvSpPr>
          <p:cNvPr id="9" name="Content Placeholder 2"/>
          <p:cNvSpPr>
            <a:spLocks noGrp="1"/>
          </p:cNvSpPr>
          <p:nvPr>
            <p:ph idx="1"/>
          </p:nvPr>
        </p:nvSpPr>
        <p:spPr>
          <a:xfrm>
            <a:off x="878574" y="1447800"/>
            <a:ext cx="8229600" cy="2667000"/>
          </a:xfrm>
        </p:spPr>
        <p:txBody>
          <a:bodyPr>
            <a:normAutofit/>
          </a:bodyPr>
          <a:lstStyle/>
          <a:p>
            <a:pPr marL="0" indent="0">
              <a:buNone/>
            </a:pPr>
            <a:r>
              <a:rPr lang="en-US" b="1" u="sng" dirty="0" smtClean="0"/>
              <a:t>Theorem</a:t>
            </a:r>
          </a:p>
          <a:p>
            <a:pPr marL="471410" lvl="1" indent="0">
              <a:buNone/>
            </a:pPr>
            <a:r>
              <a:rPr lang="en-US" dirty="0" smtClean="0"/>
              <a:t>Swing dynamics is controllable if and only if</a:t>
            </a:r>
          </a:p>
          <a:p>
            <a:pPr lvl="1"/>
            <a:r>
              <a:rPr lang="en-US" sz="2800" i="1" dirty="0" smtClean="0">
                <a:latin typeface="Times New Roman"/>
                <a:cs typeface="Times New Roman"/>
              </a:rPr>
              <a:t>L</a:t>
            </a:r>
            <a:r>
              <a:rPr lang="en-US" dirty="0" smtClean="0"/>
              <a:t> has a simple spectrum</a:t>
            </a:r>
          </a:p>
          <a:p>
            <a:pPr lvl="1"/>
            <a:r>
              <a:rPr lang="en-US" dirty="0"/>
              <a:t>c</a:t>
            </a:r>
            <a:r>
              <a:rPr lang="en-US" dirty="0" smtClean="0"/>
              <a:t>ontrollable DERs have full coverage</a:t>
            </a:r>
            <a:endParaRPr lang="en-US" dirty="0"/>
          </a:p>
        </p:txBody>
      </p:sp>
      <p:sp>
        <p:nvSpPr>
          <p:cNvPr id="10" name="TextBox 9"/>
          <p:cNvSpPr txBox="1"/>
          <p:nvPr/>
        </p:nvSpPr>
        <p:spPr>
          <a:xfrm>
            <a:off x="6019800" y="2514600"/>
            <a:ext cx="1172692" cy="369332"/>
          </a:xfrm>
          <a:prstGeom prst="rect">
            <a:avLst/>
          </a:prstGeom>
          <a:noFill/>
          <a:ln>
            <a:noFill/>
            <a:headEnd type="none"/>
            <a:tailEnd type="triangle"/>
          </a:ln>
        </p:spPr>
        <p:txBody>
          <a:bodyPr wrap="none" rtlCol="0">
            <a:spAutoFit/>
          </a:bodyPr>
          <a:lstStyle/>
          <a:p>
            <a:r>
              <a:rPr lang="en-US" dirty="0">
                <a:solidFill>
                  <a:srgbClr val="0000FF"/>
                </a:solidFill>
              </a:rPr>
              <a:t>h</a:t>
            </a:r>
            <a:r>
              <a:rPr lang="en-US" dirty="0" smtClean="0">
                <a:solidFill>
                  <a:srgbClr val="0000FF"/>
                </a:solidFill>
              </a:rPr>
              <a:t>olds </a:t>
            </a:r>
            <a:r>
              <a:rPr lang="en-US" dirty="0" err="1" smtClean="0">
                <a:solidFill>
                  <a:srgbClr val="0000FF"/>
                </a:solidFill>
              </a:rPr>
              <a:t>a.s</a:t>
            </a:r>
            <a:r>
              <a:rPr lang="en-US" dirty="0" smtClean="0">
                <a:solidFill>
                  <a:srgbClr val="0000FF"/>
                </a:solidFill>
              </a:rPr>
              <a:t>.</a:t>
            </a:r>
            <a:endParaRPr lang="en-US" dirty="0">
              <a:solidFill>
                <a:srgbClr val="0000FF"/>
              </a:solidFill>
            </a:endParaRPr>
          </a:p>
        </p:txBody>
      </p:sp>
    </p:spTree>
    <p:extLst>
      <p:ext uri="{BB962C8B-B14F-4D97-AF65-F5344CB8AC3E}">
        <p14:creationId xmlns:p14="http://schemas.microsoft.com/office/powerpoint/2010/main" val="20759121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err="1" smtClean="0"/>
              <a:t>Observability</a:t>
            </a:r>
            <a:endParaRPr lang="en-US" sz="2800" dirty="0" smtClean="0"/>
          </a:p>
        </p:txBody>
      </p:sp>
      <p:graphicFrame>
        <p:nvGraphicFramePr>
          <p:cNvPr id="50" name="Object 49"/>
          <p:cNvGraphicFramePr>
            <a:graphicFrameLocks noChangeAspect="1"/>
          </p:cNvGraphicFramePr>
          <p:nvPr>
            <p:extLst>
              <p:ext uri="{D42A27DB-BD31-4B8C-83A1-F6EECF244321}">
                <p14:modId xmlns:p14="http://schemas.microsoft.com/office/powerpoint/2010/main" val="3168487656"/>
              </p:ext>
            </p:extLst>
          </p:nvPr>
        </p:nvGraphicFramePr>
        <p:xfrm>
          <a:off x="2682875" y="3463925"/>
          <a:ext cx="3703638" cy="727075"/>
        </p:xfrm>
        <a:graphic>
          <a:graphicData uri="http://schemas.openxmlformats.org/presentationml/2006/ole">
            <mc:AlternateContent xmlns:mc="http://schemas.openxmlformats.org/markup-compatibility/2006">
              <mc:Choice xmlns:v="urn:schemas-microsoft-com:vml" Requires="v">
                <p:oleObj spid="_x0000_s57390" name="Equation" r:id="rId4" imgW="1460500" imgH="304800" progId="Equation.3">
                  <p:embed/>
                </p:oleObj>
              </mc:Choice>
              <mc:Fallback>
                <p:oleObj name="Equation" r:id="rId4" imgW="1460500" imgH="304800" progId="Equation.3">
                  <p:embed/>
                  <p:pic>
                    <p:nvPicPr>
                      <p:cNvPr id="0" name=""/>
                      <p:cNvPicPr/>
                      <p:nvPr/>
                    </p:nvPicPr>
                    <p:blipFill>
                      <a:blip r:embed="rId5"/>
                      <a:stretch>
                        <a:fillRect/>
                      </a:stretch>
                    </p:blipFill>
                    <p:spPr>
                      <a:xfrm>
                        <a:off x="2682875" y="3463925"/>
                        <a:ext cx="3703638" cy="727075"/>
                      </a:xfrm>
                      <a:prstGeom prst="rect">
                        <a:avLst/>
                      </a:prstGeom>
                    </p:spPr>
                  </p:pic>
                </p:oleObj>
              </mc:Fallback>
            </mc:AlternateContent>
          </a:graphicData>
        </a:graphic>
      </p:graphicFrame>
      <p:sp>
        <p:nvSpPr>
          <p:cNvPr id="9" name="Content Placeholder 2"/>
          <p:cNvSpPr>
            <a:spLocks noGrp="1"/>
          </p:cNvSpPr>
          <p:nvPr>
            <p:ph idx="1"/>
          </p:nvPr>
        </p:nvSpPr>
        <p:spPr>
          <a:xfrm>
            <a:off x="878574" y="1447800"/>
            <a:ext cx="8229600" cy="2667000"/>
          </a:xfrm>
        </p:spPr>
        <p:txBody>
          <a:bodyPr>
            <a:normAutofit/>
          </a:bodyPr>
          <a:lstStyle/>
          <a:p>
            <a:pPr marL="0" indent="0">
              <a:buNone/>
            </a:pPr>
            <a:r>
              <a:rPr lang="en-US" b="1" u="sng" dirty="0" smtClean="0"/>
              <a:t>Theorem</a:t>
            </a:r>
          </a:p>
          <a:p>
            <a:pPr marL="471410" lvl="1" indent="0">
              <a:buNone/>
            </a:pPr>
            <a:r>
              <a:rPr lang="en-US" dirty="0" smtClean="0"/>
              <a:t>Swing dynamics is observable if and only if</a:t>
            </a:r>
          </a:p>
          <a:p>
            <a:pPr lvl="1"/>
            <a:r>
              <a:rPr lang="en-US" sz="2800" i="1" dirty="0" smtClean="0">
                <a:latin typeface="Times New Roman"/>
                <a:cs typeface="Times New Roman"/>
              </a:rPr>
              <a:t>L</a:t>
            </a:r>
            <a:r>
              <a:rPr lang="en-US" dirty="0" smtClean="0"/>
              <a:t> has a simple spectrum</a:t>
            </a:r>
          </a:p>
          <a:p>
            <a:pPr lvl="1"/>
            <a:r>
              <a:rPr lang="en-US" dirty="0"/>
              <a:t>f</a:t>
            </a:r>
            <a:r>
              <a:rPr lang="en-US" dirty="0" smtClean="0"/>
              <a:t>requency sensors have full coverage</a:t>
            </a:r>
            <a:endParaRPr lang="en-US" dirty="0"/>
          </a:p>
        </p:txBody>
      </p:sp>
      <p:sp>
        <p:nvSpPr>
          <p:cNvPr id="10" name="TextBox 9"/>
          <p:cNvSpPr txBox="1"/>
          <p:nvPr/>
        </p:nvSpPr>
        <p:spPr>
          <a:xfrm>
            <a:off x="6019800" y="2514600"/>
            <a:ext cx="1172692" cy="369332"/>
          </a:xfrm>
          <a:prstGeom prst="rect">
            <a:avLst/>
          </a:prstGeom>
          <a:noFill/>
          <a:ln>
            <a:noFill/>
            <a:headEnd type="none"/>
            <a:tailEnd type="triangle"/>
          </a:ln>
        </p:spPr>
        <p:txBody>
          <a:bodyPr wrap="none" rtlCol="0">
            <a:spAutoFit/>
          </a:bodyPr>
          <a:lstStyle/>
          <a:p>
            <a:r>
              <a:rPr lang="en-US" dirty="0">
                <a:solidFill>
                  <a:srgbClr val="0000FF"/>
                </a:solidFill>
              </a:rPr>
              <a:t>h</a:t>
            </a:r>
            <a:r>
              <a:rPr lang="en-US" dirty="0" smtClean="0">
                <a:solidFill>
                  <a:srgbClr val="0000FF"/>
                </a:solidFill>
              </a:rPr>
              <a:t>olds </a:t>
            </a:r>
            <a:r>
              <a:rPr lang="en-US" dirty="0" err="1" smtClean="0">
                <a:solidFill>
                  <a:srgbClr val="0000FF"/>
                </a:solidFill>
              </a:rPr>
              <a:t>a.s</a:t>
            </a:r>
            <a:r>
              <a:rPr lang="en-US" dirty="0" smtClean="0">
                <a:solidFill>
                  <a:srgbClr val="0000FF"/>
                </a:solidFill>
              </a:rPr>
              <a:t>.</a:t>
            </a:r>
            <a:endParaRPr lang="en-US" dirty="0">
              <a:solidFill>
                <a:srgbClr val="0000FF"/>
              </a:solidFill>
            </a:endParaRPr>
          </a:p>
        </p:txBody>
      </p:sp>
    </p:spTree>
    <p:extLst>
      <p:ext uri="{BB962C8B-B14F-4D97-AF65-F5344CB8AC3E}">
        <p14:creationId xmlns:p14="http://schemas.microsoft.com/office/powerpoint/2010/main" val="15572947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Application</a:t>
            </a:r>
            <a:endParaRPr lang="en-US" sz="2800" dirty="0" smtClean="0"/>
          </a:p>
        </p:txBody>
      </p:sp>
      <p:sp>
        <p:nvSpPr>
          <p:cNvPr id="9" name="Content Placeholder 2"/>
          <p:cNvSpPr>
            <a:spLocks noGrp="1"/>
          </p:cNvSpPr>
          <p:nvPr>
            <p:ph idx="1"/>
          </p:nvPr>
        </p:nvSpPr>
        <p:spPr>
          <a:xfrm>
            <a:off x="878574" y="1447800"/>
            <a:ext cx="8229600" cy="2667000"/>
          </a:xfrm>
        </p:spPr>
        <p:txBody>
          <a:bodyPr>
            <a:normAutofit/>
          </a:bodyPr>
          <a:lstStyle/>
          <a:p>
            <a:pPr marL="33333" indent="0">
              <a:buNone/>
            </a:pPr>
            <a:r>
              <a:rPr lang="en-US" dirty="0" smtClean="0"/>
              <a:t>Optimal placement of DER &amp; frequency sensors</a:t>
            </a:r>
          </a:p>
          <a:p>
            <a:pPr lvl="1"/>
            <a:r>
              <a:rPr lang="en-US" dirty="0"/>
              <a:t>s</a:t>
            </a:r>
            <a:r>
              <a:rPr lang="en-US" dirty="0" smtClean="0"/>
              <a:t>et covering problem</a:t>
            </a:r>
          </a:p>
          <a:p>
            <a:pPr lvl="1"/>
            <a:r>
              <a:rPr lang="en-US" dirty="0"/>
              <a:t>a</a:t>
            </a:r>
            <a:r>
              <a:rPr lang="en-US" dirty="0" smtClean="0"/>
              <a:t>lways install sensors at buses with controllable DERs, and vice versa</a:t>
            </a:r>
            <a:endParaRPr lang="en-US" dirty="0"/>
          </a:p>
        </p:txBody>
      </p:sp>
    </p:spTree>
    <p:extLst>
      <p:ext uri="{BB962C8B-B14F-4D97-AF65-F5344CB8AC3E}">
        <p14:creationId xmlns:p14="http://schemas.microsoft.com/office/powerpoint/2010/main" val="25657365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Application</a:t>
            </a:r>
            <a:endParaRPr lang="en-US" sz="2800" dirty="0" smtClean="0"/>
          </a:p>
        </p:txBody>
      </p:sp>
      <p:pic>
        <p:nvPicPr>
          <p:cNvPr id="3" name="Picture 2"/>
          <p:cNvPicPr>
            <a:picLocks noChangeAspect="1"/>
          </p:cNvPicPr>
          <p:nvPr/>
        </p:nvPicPr>
        <p:blipFill>
          <a:blip r:embed="rId3"/>
          <a:stretch>
            <a:fillRect/>
          </a:stretch>
        </p:blipFill>
        <p:spPr>
          <a:xfrm>
            <a:off x="76200" y="1219200"/>
            <a:ext cx="3962400" cy="3544147"/>
          </a:xfrm>
          <a:prstGeom prst="rect">
            <a:avLst/>
          </a:prstGeom>
        </p:spPr>
      </p:pic>
      <p:sp>
        <p:nvSpPr>
          <p:cNvPr id="4" name="TextBox 3"/>
          <p:cNvSpPr txBox="1"/>
          <p:nvPr/>
        </p:nvSpPr>
        <p:spPr>
          <a:xfrm>
            <a:off x="304800" y="4964668"/>
            <a:ext cx="3712976" cy="369332"/>
          </a:xfrm>
          <a:prstGeom prst="rect">
            <a:avLst/>
          </a:prstGeom>
          <a:noFill/>
        </p:spPr>
        <p:txBody>
          <a:bodyPr wrap="none" rtlCol="0">
            <a:spAutoFit/>
          </a:bodyPr>
          <a:lstStyle/>
          <a:p>
            <a:r>
              <a:rPr lang="en-US" dirty="0" smtClean="0"/>
              <a:t>IEEE 39-bus New England system </a:t>
            </a:r>
            <a:endParaRPr lang="en-US" dirty="0"/>
          </a:p>
        </p:txBody>
      </p:sp>
      <p:sp>
        <p:nvSpPr>
          <p:cNvPr id="5" name="Rounded Rectangle 4"/>
          <p:cNvSpPr/>
          <p:nvPr/>
        </p:nvSpPr>
        <p:spPr bwMode="auto">
          <a:xfrm>
            <a:off x="3352800" y="4114800"/>
            <a:ext cx="685800" cy="609600"/>
          </a:xfrm>
          <a:prstGeom prst="roundRect">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TextBox 9"/>
          <p:cNvSpPr txBox="1"/>
          <p:nvPr/>
        </p:nvSpPr>
        <p:spPr>
          <a:xfrm>
            <a:off x="468408" y="5486400"/>
            <a:ext cx="3341592" cy="369332"/>
          </a:xfrm>
          <a:prstGeom prst="rect">
            <a:avLst/>
          </a:prstGeom>
          <a:noFill/>
        </p:spPr>
        <p:txBody>
          <a:bodyPr wrap="none" rtlCol="0">
            <a:spAutoFit/>
          </a:bodyPr>
          <a:lstStyle/>
          <a:p>
            <a:r>
              <a:rPr lang="en-US" dirty="0" smtClean="0">
                <a:solidFill>
                  <a:srgbClr val="0000FF"/>
                </a:solidFill>
              </a:rPr>
              <a:t>1pu step disturbance at </a:t>
            </a:r>
            <a:r>
              <a:rPr lang="en-US" dirty="0" smtClean="0">
                <a:solidFill>
                  <a:srgbClr val="FF0000"/>
                </a:solidFill>
              </a:rPr>
              <a:t>bus</a:t>
            </a:r>
            <a:r>
              <a:rPr lang="en-US" dirty="0" smtClean="0">
                <a:solidFill>
                  <a:srgbClr val="0000FF"/>
                </a:solidFill>
              </a:rPr>
              <a:t> </a:t>
            </a:r>
            <a:r>
              <a:rPr lang="en-US" dirty="0" smtClean="0">
                <a:solidFill>
                  <a:srgbClr val="FF0000"/>
                </a:solidFill>
              </a:rPr>
              <a:t>30</a:t>
            </a:r>
            <a:endParaRPr lang="en-US" dirty="0">
              <a:solidFill>
                <a:srgbClr val="FF0000"/>
              </a:solidFill>
            </a:endParaRPr>
          </a:p>
        </p:txBody>
      </p:sp>
      <p:sp>
        <p:nvSpPr>
          <p:cNvPr id="7" name="Oval 6"/>
          <p:cNvSpPr/>
          <p:nvPr/>
        </p:nvSpPr>
        <p:spPr bwMode="auto">
          <a:xfrm>
            <a:off x="228600" y="1143000"/>
            <a:ext cx="609600" cy="609600"/>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nvGrpSpPr>
          <p:cNvPr id="12" name="Group 11"/>
          <p:cNvGrpSpPr/>
          <p:nvPr/>
        </p:nvGrpSpPr>
        <p:grpSpPr>
          <a:xfrm>
            <a:off x="5257800" y="1143000"/>
            <a:ext cx="3124200" cy="2700754"/>
            <a:chOff x="5029200" y="1295400"/>
            <a:chExt cx="3124200" cy="2700754"/>
          </a:xfrm>
        </p:grpSpPr>
        <p:pic>
          <p:nvPicPr>
            <p:cNvPr id="6" name="Picture 5"/>
            <p:cNvPicPr>
              <a:picLocks noChangeAspect="1"/>
            </p:cNvPicPr>
            <p:nvPr/>
          </p:nvPicPr>
          <p:blipFill rotWithShape="1">
            <a:blip r:embed="rId4"/>
            <a:srcRect b="11561"/>
            <a:stretch/>
          </p:blipFill>
          <p:spPr>
            <a:xfrm>
              <a:off x="5029200" y="1295400"/>
              <a:ext cx="3124200" cy="2414519"/>
            </a:xfrm>
            <a:prstGeom prst="rect">
              <a:avLst/>
            </a:prstGeom>
          </p:spPr>
        </p:pic>
        <p:sp>
          <p:nvSpPr>
            <p:cNvPr id="13" name="TextBox 12"/>
            <p:cNvSpPr txBox="1"/>
            <p:nvPr/>
          </p:nvSpPr>
          <p:spPr>
            <a:xfrm>
              <a:off x="5791200" y="3657600"/>
              <a:ext cx="2362200" cy="338554"/>
            </a:xfrm>
            <a:prstGeom prst="rect">
              <a:avLst/>
            </a:prstGeom>
            <a:solidFill>
              <a:srgbClr val="FFFFFF"/>
            </a:solidFill>
          </p:spPr>
          <p:txBody>
            <a:bodyPr wrap="square" rtlCol="0">
              <a:spAutoFit/>
            </a:bodyPr>
            <a:lstStyle/>
            <a:p>
              <a:r>
                <a:rPr lang="en-US" sz="1600" dirty="0" smtClean="0">
                  <a:solidFill>
                    <a:srgbClr val="0000FF"/>
                  </a:solidFill>
                </a:rPr>
                <a:t>     without control        </a:t>
              </a:r>
              <a:endParaRPr lang="en-US" sz="1600" dirty="0">
                <a:solidFill>
                  <a:srgbClr val="0000FF"/>
                </a:solidFill>
              </a:endParaRPr>
            </a:p>
          </p:txBody>
        </p:sp>
      </p:grpSp>
      <p:grpSp>
        <p:nvGrpSpPr>
          <p:cNvPr id="16" name="Group 15"/>
          <p:cNvGrpSpPr/>
          <p:nvPr/>
        </p:nvGrpSpPr>
        <p:grpSpPr>
          <a:xfrm>
            <a:off x="5181600" y="4038601"/>
            <a:ext cx="3352800" cy="2776953"/>
            <a:chOff x="5181600" y="4038601"/>
            <a:chExt cx="3352800" cy="2776953"/>
          </a:xfrm>
        </p:grpSpPr>
        <p:grpSp>
          <p:nvGrpSpPr>
            <p:cNvPr id="15" name="Group 14"/>
            <p:cNvGrpSpPr/>
            <p:nvPr/>
          </p:nvGrpSpPr>
          <p:grpSpPr>
            <a:xfrm>
              <a:off x="5181600" y="4038601"/>
              <a:ext cx="3352800" cy="2776953"/>
              <a:chOff x="5181600" y="4038601"/>
              <a:chExt cx="3352800" cy="2776953"/>
            </a:xfrm>
          </p:grpSpPr>
          <p:pic>
            <p:nvPicPr>
              <p:cNvPr id="8" name="Picture 7"/>
              <p:cNvPicPr>
                <a:picLocks noChangeAspect="1"/>
              </p:cNvPicPr>
              <p:nvPr/>
            </p:nvPicPr>
            <p:blipFill rotWithShape="1">
              <a:blip r:embed="rId5"/>
              <a:srcRect b="11766"/>
              <a:stretch/>
            </p:blipFill>
            <p:spPr>
              <a:xfrm>
                <a:off x="5181600" y="4038601"/>
                <a:ext cx="3200400" cy="2518558"/>
              </a:xfrm>
              <a:prstGeom prst="rect">
                <a:avLst/>
              </a:prstGeom>
            </p:spPr>
          </p:pic>
          <p:sp>
            <p:nvSpPr>
              <p:cNvPr id="14" name="TextBox 13"/>
              <p:cNvSpPr txBox="1"/>
              <p:nvPr/>
            </p:nvSpPr>
            <p:spPr>
              <a:xfrm>
                <a:off x="5334000" y="6477000"/>
                <a:ext cx="3200400" cy="338554"/>
              </a:xfrm>
              <a:prstGeom prst="rect">
                <a:avLst/>
              </a:prstGeom>
              <a:noFill/>
            </p:spPr>
            <p:txBody>
              <a:bodyPr wrap="square" rtlCol="0">
                <a:spAutoFit/>
              </a:bodyPr>
              <a:lstStyle/>
              <a:p>
                <a:r>
                  <a:rPr lang="en-US" sz="1600" dirty="0" smtClean="0">
                    <a:solidFill>
                      <a:srgbClr val="0000FF"/>
                    </a:solidFill>
                  </a:rPr>
                  <a:t>with local control at single bus 35</a:t>
                </a:r>
                <a:endParaRPr lang="en-US" sz="1600" dirty="0">
                  <a:solidFill>
                    <a:srgbClr val="0000FF"/>
                  </a:solidFill>
                </a:endParaRPr>
              </a:p>
            </p:txBody>
          </p:sp>
        </p:grpSp>
        <p:sp>
          <p:nvSpPr>
            <p:cNvPr id="17" name="TextBox 16"/>
            <p:cNvSpPr txBox="1"/>
            <p:nvPr/>
          </p:nvSpPr>
          <p:spPr>
            <a:xfrm>
              <a:off x="6324600" y="5133201"/>
              <a:ext cx="2057400" cy="276999"/>
            </a:xfrm>
            <a:prstGeom prst="rect">
              <a:avLst/>
            </a:prstGeom>
            <a:noFill/>
          </p:spPr>
          <p:txBody>
            <a:bodyPr wrap="square" rtlCol="0">
              <a:spAutoFit/>
            </a:bodyPr>
            <a:lstStyle/>
            <a:p>
              <a:r>
                <a:rPr lang="en-US" sz="1200" dirty="0" smtClean="0">
                  <a:solidFill>
                    <a:srgbClr val="0000FF"/>
                  </a:solidFill>
                </a:rPr>
                <a:t>nominal frequency restored</a:t>
              </a:r>
              <a:endParaRPr lang="en-US" sz="1200" dirty="0">
                <a:solidFill>
                  <a:srgbClr val="0000FF"/>
                </a:solidFill>
              </a:endParaRPr>
            </a:p>
          </p:txBody>
        </p:sp>
      </p:grpSp>
    </p:spTree>
    <p:extLst>
      <p:ext uri="{BB962C8B-B14F-4D97-AF65-F5344CB8AC3E}">
        <p14:creationId xmlns:p14="http://schemas.microsoft.com/office/powerpoint/2010/main" val="36213619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smtClean="0"/>
              <a:t>Summary</a:t>
            </a:r>
            <a:endParaRPr lang="en-US" sz="2000" dirty="0">
              <a:solidFill>
                <a:srgbClr val="FF0000"/>
              </a:solidFill>
            </a:endParaRPr>
          </a:p>
        </p:txBody>
      </p:sp>
      <p:sp>
        <p:nvSpPr>
          <p:cNvPr id="13" name="TextBox 12"/>
          <p:cNvSpPr txBox="1"/>
          <p:nvPr/>
        </p:nvSpPr>
        <p:spPr>
          <a:xfrm>
            <a:off x="685800" y="5486400"/>
            <a:ext cx="184658" cy="369324"/>
          </a:xfrm>
          <a:prstGeom prst="rect">
            <a:avLst/>
          </a:prstGeom>
          <a:noFill/>
        </p:spPr>
        <p:txBody>
          <a:bodyPr wrap="none" lIns="91436" tIns="45716" rIns="91436" bIns="45716" rtlCol="0">
            <a:spAutoFit/>
          </a:bodyPr>
          <a:lstStyle/>
          <a:p>
            <a:endParaRPr lang="en-US" dirty="0"/>
          </a:p>
        </p:txBody>
      </p:sp>
      <p:grpSp>
        <p:nvGrpSpPr>
          <p:cNvPr id="4" name="Group 3"/>
          <p:cNvGrpSpPr/>
          <p:nvPr/>
        </p:nvGrpSpPr>
        <p:grpSpPr>
          <a:xfrm>
            <a:off x="914400" y="6019800"/>
            <a:ext cx="7162800" cy="762000"/>
            <a:chOff x="838200" y="6019800"/>
            <a:chExt cx="7162800" cy="762000"/>
          </a:xfrm>
        </p:grpSpPr>
        <p:pic>
          <p:nvPicPr>
            <p:cNvPr id="24" name="Picture 23"/>
            <p:cNvPicPr>
              <a:picLocks noChangeAspect="1"/>
            </p:cNvPicPr>
            <p:nvPr/>
          </p:nvPicPr>
          <p:blipFill>
            <a:blip r:embed="rId3"/>
            <a:stretch>
              <a:fillRect/>
            </a:stretch>
          </p:blipFill>
          <p:spPr>
            <a:xfrm>
              <a:off x="4953000" y="6019800"/>
              <a:ext cx="1136489" cy="762000"/>
            </a:xfrm>
            <a:prstGeom prst="rect">
              <a:avLst/>
            </a:prstGeom>
          </p:spPr>
        </p:pic>
        <p:pic>
          <p:nvPicPr>
            <p:cNvPr id="25" name="Picture 2"/>
            <p:cNvPicPr>
              <a:picLocks noChangeAspect="1" noChangeArrowheads="1"/>
            </p:cNvPicPr>
            <p:nvPr/>
          </p:nvPicPr>
          <p:blipFill>
            <a:blip r:embed="rId4" cstate="print"/>
            <a:srcRect/>
            <a:stretch>
              <a:fillRect/>
            </a:stretch>
          </p:blipFill>
          <p:spPr bwMode="auto">
            <a:xfrm>
              <a:off x="3069061" y="6184403"/>
              <a:ext cx="1208425" cy="413667"/>
            </a:xfrm>
            <a:prstGeom prst="rect">
              <a:avLst/>
            </a:prstGeom>
            <a:noFill/>
            <a:ln w="9525">
              <a:noFill/>
              <a:miter lim="800000"/>
              <a:headEnd/>
              <a:tailEnd/>
            </a:ln>
            <a:effectLst/>
          </p:spPr>
        </p:pic>
        <p:pic>
          <p:nvPicPr>
            <p:cNvPr id="26" name="Picture 1"/>
            <p:cNvPicPr>
              <a:picLocks noChangeAspect="1" noChangeArrowheads="1"/>
            </p:cNvPicPr>
            <p:nvPr/>
          </p:nvPicPr>
          <p:blipFill>
            <a:blip r:embed="rId5" cstate="print"/>
            <a:srcRect/>
            <a:stretch>
              <a:fillRect/>
            </a:stretch>
          </p:blipFill>
          <p:spPr bwMode="auto">
            <a:xfrm>
              <a:off x="838200" y="6169532"/>
              <a:ext cx="401718" cy="428538"/>
            </a:xfrm>
            <a:prstGeom prst="rect">
              <a:avLst/>
            </a:prstGeom>
            <a:noFill/>
            <a:ln w="9525">
              <a:noFill/>
              <a:miter lim="800000"/>
              <a:headEnd/>
              <a:tailEnd/>
            </a:ln>
            <a:effectLst/>
          </p:spPr>
        </p:pic>
        <p:pic>
          <p:nvPicPr>
            <p:cNvPr id="28" name="Picture 27"/>
            <p:cNvPicPr>
              <a:picLocks noChangeAspect="1"/>
            </p:cNvPicPr>
            <p:nvPr/>
          </p:nvPicPr>
          <p:blipFill>
            <a:blip r:embed="rId6"/>
            <a:stretch>
              <a:fillRect/>
            </a:stretch>
          </p:blipFill>
          <p:spPr>
            <a:xfrm>
              <a:off x="1406109" y="6240247"/>
              <a:ext cx="941747" cy="357823"/>
            </a:xfrm>
            <a:prstGeom prst="rect">
              <a:avLst/>
            </a:prstGeom>
          </p:spPr>
        </p:pic>
        <p:pic>
          <p:nvPicPr>
            <p:cNvPr id="29" name="Picture 28"/>
            <p:cNvPicPr>
              <a:picLocks noChangeAspect="1"/>
            </p:cNvPicPr>
            <p:nvPr/>
          </p:nvPicPr>
          <p:blipFill>
            <a:blip r:embed="rId7"/>
            <a:stretch>
              <a:fillRect/>
            </a:stretch>
          </p:blipFill>
          <p:spPr>
            <a:xfrm>
              <a:off x="6172200" y="6172200"/>
              <a:ext cx="403203" cy="405915"/>
            </a:xfrm>
            <a:prstGeom prst="rect">
              <a:avLst/>
            </a:prstGeom>
          </p:spPr>
        </p:pic>
        <p:pic>
          <p:nvPicPr>
            <p:cNvPr id="30" name="Picture 29"/>
            <p:cNvPicPr>
              <a:picLocks noChangeAspect="1"/>
            </p:cNvPicPr>
            <p:nvPr/>
          </p:nvPicPr>
          <p:blipFill>
            <a:blip r:embed="rId8"/>
            <a:stretch>
              <a:fillRect/>
            </a:stretch>
          </p:blipFill>
          <p:spPr>
            <a:xfrm>
              <a:off x="2482253" y="6196923"/>
              <a:ext cx="434408" cy="432477"/>
            </a:xfrm>
            <a:prstGeom prst="rect">
              <a:avLst/>
            </a:prstGeom>
          </p:spPr>
        </p:pic>
        <p:pic>
          <p:nvPicPr>
            <p:cNvPr id="31" name="Picture 30"/>
            <p:cNvPicPr>
              <a:picLocks noChangeAspect="1"/>
            </p:cNvPicPr>
            <p:nvPr/>
          </p:nvPicPr>
          <p:blipFill>
            <a:blip r:embed="rId9"/>
            <a:stretch>
              <a:fillRect/>
            </a:stretch>
          </p:blipFill>
          <p:spPr>
            <a:xfrm>
              <a:off x="4419600" y="6172200"/>
              <a:ext cx="457200" cy="457200"/>
            </a:xfrm>
            <a:prstGeom prst="rect">
              <a:avLst/>
            </a:prstGeom>
          </p:spPr>
        </p:pic>
        <p:pic>
          <p:nvPicPr>
            <p:cNvPr id="3" name="Picture 2"/>
            <p:cNvPicPr>
              <a:picLocks noChangeAspect="1"/>
            </p:cNvPicPr>
            <p:nvPr/>
          </p:nvPicPr>
          <p:blipFill>
            <a:blip r:embed="rId10"/>
            <a:stretch>
              <a:fillRect/>
            </a:stretch>
          </p:blipFill>
          <p:spPr>
            <a:xfrm>
              <a:off x="6705600" y="6172200"/>
              <a:ext cx="1295400" cy="449069"/>
            </a:xfrm>
            <a:prstGeom prst="rect">
              <a:avLst/>
            </a:prstGeom>
          </p:spPr>
        </p:pic>
      </p:grpSp>
      <p:sp>
        <p:nvSpPr>
          <p:cNvPr id="15" name="Content Placeholder 5"/>
          <p:cNvSpPr>
            <a:spLocks noGrp="1"/>
          </p:cNvSpPr>
          <p:nvPr>
            <p:ph idx="1"/>
          </p:nvPr>
        </p:nvSpPr>
        <p:spPr>
          <a:xfrm>
            <a:off x="838200" y="1066800"/>
            <a:ext cx="8001000" cy="4952999"/>
          </a:xfrm>
        </p:spPr>
        <p:txBody>
          <a:bodyPr/>
          <a:lstStyle/>
          <a:p>
            <a:pPr marL="0" indent="0">
              <a:buNone/>
            </a:pPr>
            <a:r>
              <a:rPr lang="en-US" dirty="0" smtClean="0"/>
              <a:t>Relaxations of AC OPF</a:t>
            </a:r>
            <a:endParaRPr lang="en-US" dirty="0"/>
          </a:p>
          <a:p>
            <a:pPr lvl="1"/>
            <a:r>
              <a:rPr lang="en-US" sz="2000" dirty="0" smtClean="0"/>
              <a:t>Dealing with </a:t>
            </a:r>
            <a:r>
              <a:rPr lang="en-US" sz="2000" dirty="0" err="1" smtClean="0"/>
              <a:t>nonconvexity</a:t>
            </a:r>
            <a:endParaRPr lang="en-US" sz="2000" dirty="0" smtClean="0"/>
          </a:p>
          <a:p>
            <a:pPr lvl="1"/>
            <a:endParaRPr lang="en-US" sz="1400" dirty="0"/>
          </a:p>
          <a:p>
            <a:pPr marL="0" indent="0">
              <a:buNone/>
            </a:pPr>
            <a:r>
              <a:rPr lang="en-US" dirty="0" smtClean="0"/>
              <a:t>Distributed AC OPF</a:t>
            </a:r>
          </a:p>
          <a:p>
            <a:pPr lvl="1">
              <a:buClr>
                <a:srgbClr val="CC0000"/>
              </a:buClr>
            </a:pPr>
            <a:r>
              <a:rPr lang="en-US" sz="2000" dirty="0" smtClean="0">
                <a:solidFill>
                  <a:srgbClr val="000000"/>
                </a:solidFill>
              </a:rPr>
              <a:t>Dealing with scalability</a:t>
            </a:r>
          </a:p>
          <a:p>
            <a:pPr lvl="1">
              <a:buClr>
                <a:srgbClr val="CC0000"/>
              </a:buClr>
            </a:pPr>
            <a:endParaRPr lang="en-US" sz="1400" dirty="0" smtClean="0"/>
          </a:p>
          <a:p>
            <a:pPr marL="0" indent="0">
              <a:buNone/>
            </a:pPr>
            <a:r>
              <a:rPr lang="en-US" dirty="0" err="1" smtClean="0"/>
              <a:t>Realtime</a:t>
            </a:r>
            <a:r>
              <a:rPr lang="en-US" dirty="0" smtClean="0"/>
              <a:t> AC OPF</a:t>
            </a:r>
            <a:endParaRPr lang="en-US" dirty="0"/>
          </a:p>
          <a:p>
            <a:pPr lvl="1">
              <a:buClr>
                <a:srgbClr val="CC0000"/>
              </a:buClr>
            </a:pPr>
            <a:r>
              <a:rPr lang="en-US" sz="2000" dirty="0" smtClean="0">
                <a:solidFill>
                  <a:srgbClr val="000000"/>
                </a:solidFill>
              </a:rPr>
              <a:t>Dealing with volatility</a:t>
            </a:r>
          </a:p>
          <a:p>
            <a:pPr lvl="1">
              <a:buClr>
                <a:srgbClr val="CC0000"/>
              </a:buClr>
            </a:pPr>
            <a:endParaRPr lang="en-US" sz="2000" dirty="0">
              <a:solidFill>
                <a:srgbClr val="000000"/>
              </a:solidFill>
            </a:endParaRPr>
          </a:p>
          <a:p>
            <a:pPr marL="0" indent="0">
              <a:buNone/>
            </a:pPr>
            <a:r>
              <a:rPr lang="en-US" dirty="0" smtClean="0"/>
              <a:t>Optimal placement</a:t>
            </a:r>
            <a:endParaRPr lang="en-US" dirty="0"/>
          </a:p>
          <a:p>
            <a:pPr lvl="1">
              <a:buClr>
                <a:srgbClr val="CC0000"/>
              </a:buClr>
            </a:pPr>
            <a:r>
              <a:rPr lang="en-US" sz="2000" dirty="0" smtClean="0">
                <a:solidFill>
                  <a:srgbClr val="000000"/>
                </a:solidFill>
              </a:rPr>
              <a:t>Dealing with limited sensing/control</a:t>
            </a:r>
            <a:endParaRPr lang="en-US" dirty="0">
              <a:solidFill>
                <a:srgbClr val="000000"/>
              </a:solidFill>
            </a:endParaRPr>
          </a:p>
          <a:p>
            <a:pPr lvl="1">
              <a:buClr>
                <a:srgbClr val="CC0000"/>
              </a:buClr>
            </a:pPr>
            <a:endParaRPr lang="en-US" sz="1200" dirty="0"/>
          </a:p>
        </p:txBody>
      </p:sp>
    </p:spTree>
    <p:extLst>
      <p:ext uri="{BB962C8B-B14F-4D97-AF65-F5344CB8AC3E}">
        <p14:creationId xmlns:p14="http://schemas.microsoft.com/office/powerpoint/2010/main" val="10805877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2"/>
          <p:cNvSpPr>
            <a:spLocks noGrp="1" noChangeArrowheads="1"/>
          </p:cNvSpPr>
          <p:nvPr>
            <p:ph type="title"/>
          </p:nvPr>
        </p:nvSpPr>
        <p:spPr/>
        <p:txBody>
          <a:bodyPr/>
          <a:lstStyle/>
          <a:p>
            <a:pPr eaLnBrk="1" hangingPunct="1"/>
            <a:r>
              <a:rPr lang="en-US" dirty="0" smtClean="0"/>
              <a:t>Optimal power flow (OPF)</a:t>
            </a:r>
            <a:endParaRPr lang="en-US" sz="2800" dirty="0"/>
          </a:p>
        </p:txBody>
      </p:sp>
      <p:sp>
        <p:nvSpPr>
          <p:cNvPr id="7" name="Rectangle 6"/>
          <p:cNvSpPr/>
          <p:nvPr/>
        </p:nvSpPr>
        <p:spPr bwMode="auto">
          <a:xfrm>
            <a:off x="2743200" y="5029200"/>
            <a:ext cx="381000" cy="152400"/>
          </a:xfrm>
          <a:prstGeom prst="rect">
            <a:avLst/>
          </a:prstGeom>
          <a:solidFill>
            <a:srgbClr val="FFFFFF"/>
          </a:solidFill>
          <a:ln w="9525" cap="flat" cmpd="sng" algn="ctr">
            <a:noFill/>
            <a:prstDash val="solid"/>
            <a:round/>
            <a:headEnd type="none" w="med" len="med"/>
            <a:tailEnd type="none" w="med" len="med"/>
          </a:ln>
          <a:effectLst/>
        </p:spPr>
        <p:txBody>
          <a:bodyPr vert="horz" wrap="square" lIns="91436" tIns="45716" rIns="91436" bIns="45716" numCol="1" rtlCol="0" anchor="t" anchorCtr="0" compatLnSpc="1">
            <a:prstTxWarp prst="textNoShape">
              <a:avLst/>
            </a:prstTxWarp>
          </a:bodyPr>
          <a:lstStyle/>
          <a:p>
            <a:endParaRPr lang="en-US" smtClean="0">
              <a:solidFill>
                <a:srgbClr val="000000"/>
              </a:solidFill>
            </a:endParaRPr>
          </a:p>
        </p:txBody>
      </p:sp>
      <p:sp>
        <p:nvSpPr>
          <p:cNvPr id="28" name="Rectangle 27"/>
          <p:cNvSpPr/>
          <p:nvPr/>
        </p:nvSpPr>
        <p:spPr bwMode="auto">
          <a:xfrm>
            <a:off x="2819400" y="5410200"/>
            <a:ext cx="457200" cy="228600"/>
          </a:xfrm>
          <a:prstGeom prst="rect">
            <a:avLst/>
          </a:prstGeom>
          <a:solidFill>
            <a:srgbClr val="FFFFFF"/>
          </a:solidFill>
          <a:ln w="9525" cap="flat" cmpd="sng" algn="ctr">
            <a:noFill/>
            <a:prstDash val="solid"/>
            <a:round/>
            <a:headEnd type="none" w="med" len="med"/>
            <a:tailEnd type="none" w="med" len="med"/>
          </a:ln>
          <a:effectLst/>
        </p:spPr>
        <p:txBody>
          <a:bodyPr vert="horz" wrap="square" lIns="91436" tIns="45716" rIns="91436" bIns="45716" numCol="1" rtlCol="0" anchor="t" anchorCtr="0" compatLnSpc="1">
            <a:prstTxWarp prst="textNoShape">
              <a:avLst/>
            </a:prstTxWarp>
          </a:bodyPr>
          <a:lstStyle/>
          <a:p>
            <a:endParaRPr lang="en-US" smtClean="0">
              <a:solidFill>
                <a:srgbClr val="000000"/>
              </a:solidFill>
            </a:endParaRPr>
          </a:p>
        </p:txBody>
      </p:sp>
      <p:sp>
        <p:nvSpPr>
          <p:cNvPr id="20" name="Rectangle 3"/>
          <p:cNvSpPr txBox="1">
            <a:spLocks noChangeArrowheads="1"/>
          </p:cNvSpPr>
          <p:nvPr/>
        </p:nvSpPr>
        <p:spPr bwMode="auto">
          <a:xfrm>
            <a:off x="838200" y="1066800"/>
            <a:ext cx="8229600" cy="2209800"/>
          </a:xfrm>
          <a:prstGeom prst="rect">
            <a:avLst/>
          </a:prstGeom>
          <a:solidFill>
            <a:schemeClr val="bg1"/>
          </a:solidFill>
          <a:ln w="9525">
            <a:noFill/>
            <a:miter lim="800000"/>
            <a:headEnd/>
            <a:tailEnd/>
          </a:ln>
        </p:spPr>
        <p:txBody>
          <a:bodyPr vert="horz" wrap="square" lIns="91426" tIns="45712" rIns="91426" bIns="45712" numCol="1" anchor="t" anchorCtr="0" compatLnSpc="1">
            <a:prstTxWarp prst="textNoShape">
              <a:avLst/>
            </a:prstTxWarp>
          </a:bodyPr>
          <a:lstStyle>
            <a:lvl1pPr marL="469852" indent="-469852" algn="l" rtl="0" eaLnBrk="0" fontAlgn="base" hangingPunct="0">
              <a:spcBef>
                <a:spcPct val="20000"/>
              </a:spcBef>
              <a:spcAft>
                <a:spcPct val="0"/>
              </a:spcAft>
              <a:buClr>
                <a:schemeClr val="accent2"/>
              </a:buClr>
              <a:buFont typeface="Wingdings" pitchFamily="2" charset="2"/>
              <a:buChar char="o"/>
              <a:defRPr sz="2800">
                <a:solidFill>
                  <a:schemeClr val="tx1"/>
                </a:solidFill>
                <a:latin typeface="+mn-lt"/>
                <a:ea typeface="+mn-ea"/>
                <a:cs typeface="+mn-cs"/>
              </a:defRPr>
            </a:lvl1pPr>
            <a:lvl2pPr marL="907957" indent="-436518" algn="l" rtl="0" eaLnBrk="0" fontAlgn="base" hangingPunct="0">
              <a:spcBef>
                <a:spcPct val="20000"/>
              </a:spcBef>
              <a:spcAft>
                <a:spcPct val="0"/>
              </a:spcAft>
              <a:buClr>
                <a:schemeClr val="accent2"/>
              </a:buClr>
              <a:buFont typeface="Wingdings" pitchFamily="2" charset="2"/>
              <a:buChar char="n"/>
              <a:defRPr sz="2400">
                <a:solidFill>
                  <a:schemeClr val="tx1"/>
                </a:solidFill>
                <a:latin typeface="+mn-lt"/>
              </a:defRPr>
            </a:lvl2pPr>
            <a:lvl3pPr marL="1304791" indent="-395248" algn="l" rtl="0" eaLnBrk="0" fontAlgn="base" hangingPunct="0">
              <a:spcBef>
                <a:spcPct val="20000"/>
              </a:spcBef>
              <a:spcAft>
                <a:spcPct val="0"/>
              </a:spcAft>
              <a:buClr>
                <a:schemeClr val="accent2"/>
              </a:buClr>
              <a:buFont typeface="Wingdings" pitchFamily="2" charset="2"/>
              <a:buChar char="o"/>
              <a:defRPr sz="2000">
                <a:solidFill>
                  <a:schemeClr val="tx1"/>
                </a:solidFill>
                <a:latin typeface="+mn-lt"/>
              </a:defRPr>
            </a:lvl3pPr>
            <a:lvl4pPr marL="1693690" indent="-387310" algn="l" rtl="0" eaLnBrk="0" fontAlgn="base" hangingPunct="0">
              <a:spcBef>
                <a:spcPct val="20000"/>
              </a:spcBef>
              <a:spcAft>
                <a:spcPct val="0"/>
              </a:spcAft>
              <a:buClr>
                <a:schemeClr val="accent2"/>
              </a:buClr>
              <a:buFont typeface="Wingdings" pitchFamily="2" charset="2"/>
              <a:buChar char="n"/>
              <a:defRPr sz="1600">
                <a:solidFill>
                  <a:schemeClr val="tx1"/>
                </a:solidFill>
                <a:latin typeface="+mn-lt"/>
              </a:defRPr>
            </a:lvl4pPr>
            <a:lvl5pPr marL="2093699" indent="-398423" algn="l" rtl="0" eaLnBrk="0" fontAlgn="base" hangingPunct="0">
              <a:spcBef>
                <a:spcPct val="25000"/>
              </a:spcBef>
              <a:spcAft>
                <a:spcPct val="0"/>
              </a:spcAft>
              <a:buClr>
                <a:schemeClr val="accent2"/>
              </a:buClr>
              <a:buFont typeface="Wingdings" pitchFamily="2" charset="2"/>
              <a:buChar char="§"/>
              <a:defRPr sz="1600">
                <a:solidFill>
                  <a:schemeClr val="tx1"/>
                </a:solidFill>
                <a:latin typeface="+mn-lt"/>
              </a:defRPr>
            </a:lvl5pPr>
            <a:lvl6pPr marL="2550852"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6pPr>
            <a:lvl7pPr marL="3008004"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7pPr>
            <a:lvl8pPr marL="3465158"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8pPr>
            <a:lvl9pPr marL="3922311"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9pPr>
          </a:lstStyle>
          <a:p>
            <a:pPr marL="0" indent="0" eaLnBrk="1" hangingPunct="1">
              <a:buClr>
                <a:srgbClr val="CC0000"/>
              </a:buClr>
              <a:buNone/>
            </a:pPr>
            <a:r>
              <a:rPr lang="en-US" altLang="zh-CN" sz="2400" dirty="0">
                <a:solidFill>
                  <a:srgbClr val="0000FF"/>
                </a:solidFill>
                <a:latin typeface="Verdana"/>
                <a:ea typeface="宋体" pitchFamily="2" charset="-122"/>
              </a:rPr>
              <a:t>Computational challenge</a:t>
            </a:r>
          </a:p>
          <a:p>
            <a:pPr lvl="1" eaLnBrk="1" hangingPunct="1">
              <a:buClr>
                <a:srgbClr val="CC0000"/>
              </a:buClr>
            </a:pPr>
            <a:r>
              <a:rPr lang="en-US" altLang="zh-CN" sz="2000" dirty="0">
                <a:solidFill>
                  <a:srgbClr val="000000"/>
                </a:solidFill>
                <a:latin typeface="Verdana"/>
                <a:ea typeface="宋体" pitchFamily="2" charset="-122"/>
              </a:rPr>
              <a:t>OPF underlies numerous power system applications but is </a:t>
            </a:r>
            <a:r>
              <a:rPr lang="en-US" altLang="zh-CN" sz="2000" dirty="0" err="1">
                <a:solidFill>
                  <a:srgbClr val="000000"/>
                </a:solidFill>
                <a:latin typeface="Verdana"/>
                <a:ea typeface="宋体" pitchFamily="2" charset="-122"/>
              </a:rPr>
              <a:t>nonconvex</a:t>
            </a:r>
            <a:r>
              <a:rPr lang="en-US" altLang="zh-CN" sz="2000" dirty="0">
                <a:solidFill>
                  <a:srgbClr val="000000"/>
                </a:solidFill>
                <a:latin typeface="Verdana"/>
                <a:ea typeface="宋体" pitchFamily="2" charset="-122"/>
              </a:rPr>
              <a:t> </a:t>
            </a:r>
            <a:r>
              <a:rPr lang="en-US" altLang="zh-CN" sz="2000" dirty="0" smtClean="0">
                <a:solidFill>
                  <a:srgbClr val="000000"/>
                </a:solidFill>
                <a:latin typeface="Verdana"/>
                <a:ea typeface="宋体" pitchFamily="2" charset="-122"/>
              </a:rPr>
              <a:t>(and NP</a:t>
            </a:r>
            <a:r>
              <a:rPr lang="en-US" altLang="zh-CN" sz="2000" dirty="0">
                <a:solidFill>
                  <a:srgbClr val="000000"/>
                </a:solidFill>
                <a:latin typeface="Verdana"/>
                <a:ea typeface="宋体" pitchFamily="2" charset="-122"/>
              </a:rPr>
              <a:t>-hard)</a:t>
            </a:r>
          </a:p>
          <a:p>
            <a:pPr marL="0" indent="0" eaLnBrk="1" hangingPunct="1">
              <a:buClr>
                <a:srgbClr val="CC0000"/>
              </a:buClr>
              <a:buNone/>
            </a:pPr>
            <a:r>
              <a:rPr lang="en-US" altLang="zh-CN" sz="2400" dirty="0">
                <a:solidFill>
                  <a:srgbClr val="0000FF"/>
                </a:solidFill>
                <a:latin typeface="Verdana"/>
                <a:ea typeface="宋体" pitchFamily="2" charset="-122"/>
              </a:rPr>
              <a:t>Scalability challenge</a:t>
            </a:r>
          </a:p>
          <a:p>
            <a:pPr lvl="1" eaLnBrk="1" hangingPunct="1">
              <a:buClr>
                <a:srgbClr val="CC0000"/>
              </a:buClr>
            </a:pPr>
            <a:r>
              <a:rPr lang="en-US" altLang="zh-CN" sz="2000" dirty="0">
                <a:solidFill>
                  <a:srgbClr val="000000"/>
                </a:solidFill>
                <a:latin typeface="Verdana"/>
                <a:ea typeface="宋体" pitchFamily="2" charset="-122"/>
              </a:rPr>
              <a:t>Future smart grid will have billions of intelligent distributed energy resources (DERs)</a:t>
            </a:r>
          </a:p>
        </p:txBody>
      </p:sp>
      <p:sp>
        <p:nvSpPr>
          <p:cNvPr id="21" name="Rectangle 3"/>
          <p:cNvSpPr txBox="1">
            <a:spLocks noChangeArrowheads="1"/>
          </p:cNvSpPr>
          <p:nvPr/>
        </p:nvSpPr>
        <p:spPr bwMode="auto">
          <a:xfrm>
            <a:off x="838200" y="3352800"/>
            <a:ext cx="8229600" cy="2057400"/>
          </a:xfrm>
          <a:prstGeom prst="rect">
            <a:avLst/>
          </a:prstGeom>
          <a:solidFill>
            <a:schemeClr val="bg1"/>
          </a:solidFill>
          <a:ln w="9525">
            <a:noFill/>
            <a:miter lim="800000"/>
            <a:headEnd/>
            <a:tailEnd/>
          </a:ln>
        </p:spPr>
        <p:txBody>
          <a:bodyPr vert="horz" wrap="square" lIns="91426" tIns="45712" rIns="91426" bIns="45712" numCol="1" anchor="t" anchorCtr="0" compatLnSpc="1">
            <a:prstTxWarp prst="textNoShape">
              <a:avLst/>
            </a:prstTxWarp>
          </a:bodyPr>
          <a:lstStyle>
            <a:lvl1pPr marL="469852" indent="-469852" algn="l" rtl="0" eaLnBrk="0" fontAlgn="base" hangingPunct="0">
              <a:spcBef>
                <a:spcPct val="20000"/>
              </a:spcBef>
              <a:spcAft>
                <a:spcPct val="0"/>
              </a:spcAft>
              <a:buClr>
                <a:schemeClr val="accent2"/>
              </a:buClr>
              <a:buFont typeface="Wingdings" pitchFamily="2" charset="2"/>
              <a:buChar char="o"/>
              <a:defRPr sz="2800">
                <a:solidFill>
                  <a:schemeClr val="tx1"/>
                </a:solidFill>
                <a:latin typeface="+mn-lt"/>
                <a:ea typeface="+mn-ea"/>
                <a:cs typeface="+mn-cs"/>
              </a:defRPr>
            </a:lvl1pPr>
            <a:lvl2pPr marL="907957" indent="-436518" algn="l" rtl="0" eaLnBrk="0" fontAlgn="base" hangingPunct="0">
              <a:spcBef>
                <a:spcPct val="20000"/>
              </a:spcBef>
              <a:spcAft>
                <a:spcPct val="0"/>
              </a:spcAft>
              <a:buClr>
                <a:schemeClr val="accent2"/>
              </a:buClr>
              <a:buFont typeface="Wingdings" pitchFamily="2" charset="2"/>
              <a:buChar char="n"/>
              <a:defRPr sz="2400">
                <a:solidFill>
                  <a:schemeClr val="tx1"/>
                </a:solidFill>
                <a:latin typeface="+mn-lt"/>
              </a:defRPr>
            </a:lvl2pPr>
            <a:lvl3pPr marL="1304791" indent="-395248" algn="l" rtl="0" eaLnBrk="0" fontAlgn="base" hangingPunct="0">
              <a:spcBef>
                <a:spcPct val="20000"/>
              </a:spcBef>
              <a:spcAft>
                <a:spcPct val="0"/>
              </a:spcAft>
              <a:buClr>
                <a:schemeClr val="accent2"/>
              </a:buClr>
              <a:buFont typeface="Wingdings" pitchFamily="2" charset="2"/>
              <a:buChar char="o"/>
              <a:defRPr sz="2000">
                <a:solidFill>
                  <a:schemeClr val="tx1"/>
                </a:solidFill>
                <a:latin typeface="+mn-lt"/>
              </a:defRPr>
            </a:lvl3pPr>
            <a:lvl4pPr marL="1693690" indent="-387310" algn="l" rtl="0" eaLnBrk="0" fontAlgn="base" hangingPunct="0">
              <a:spcBef>
                <a:spcPct val="20000"/>
              </a:spcBef>
              <a:spcAft>
                <a:spcPct val="0"/>
              </a:spcAft>
              <a:buClr>
                <a:schemeClr val="accent2"/>
              </a:buClr>
              <a:buFont typeface="Wingdings" pitchFamily="2" charset="2"/>
              <a:buChar char="n"/>
              <a:defRPr sz="1600">
                <a:solidFill>
                  <a:schemeClr val="tx1"/>
                </a:solidFill>
                <a:latin typeface="+mn-lt"/>
              </a:defRPr>
            </a:lvl4pPr>
            <a:lvl5pPr marL="2093699" indent="-398423" algn="l" rtl="0" eaLnBrk="0" fontAlgn="base" hangingPunct="0">
              <a:spcBef>
                <a:spcPct val="25000"/>
              </a:spcBef>
              <a:spcAft>
                <a:spcPct val="0"/>
              </a:spcAft>
              <a:buClr>
                <a:schemeClr val="accent2"/>
              </a:buClr>
              <a:buFont typeface="Wingdings" pitchFamily="2" charset="2"/>
              <a:buChar char="§"/>
              <a:defRPr sz="1600">
                <a:solidFill>
                  <a:schemeClr val="tx1"/>
                </a:solidFill>
                <a:latin typeface="+mn-lt"/>
              </a:defRPr>
            </a:lvl5pPr>
            <a:lvl6pPr marL="2550852"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6pPr>
            <a:lvl7pPr marL="3008004"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7pPr>
            <a:lvl8pPr marL="3465158"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8pPr>
            <a:lvl9pPr marL="3922311"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9pPr>
          </a:lstStyle>
          <a:p>
            <a:pPr eaLnBrk="1" hangingPunct="1">
              <a:buClr>
                <a:srgbClr val="CC0000"/>
              </a:buClr>
              <a:buFont typeface="Wingdings" pitchFamily="2" charset="2"/>
              <a:buNone/>
            </a:pPr>
            <a:r>
              <a:rPr lang="en-US" altLang="zh-CN" sz="2400" dirty="0">
                <a:solidFill>
                  <a:srgbClr val="0000FF"/>
                </a:solidFill>
                <a:latin typeface="Verdana"/>
                <a:ea typeface="宋体" pitchFamily="2" charset="-122"/>
              </a:rPr>
              <a:t>Our </a:t>
            </a:r>
            <a:r>
              <a:rPr lang="en-US" altLang="zh-CN" sz="2400" dirty="0" smtClean="0">
                <a:solidFill>
                  <a:srgbClr val="0000FF"/>
                </a:solidFill>
                <a:latin typeface="Verdana"/>
                <a:ea typeface="宋体" pitchFamily="2" charset="-122"/>
              </a:rPr>
              <a:t>approach</a:t>
            </a:r>
            <a:endParaRPr lang="en-US" altLang="zh-CN" sz="2400" dirty="0">
              <a:solidFill>
                <a:srgbClr val="0000FF"/>
              </a:solidFill>
              <a:latin typeface="Verdana"/>
              <a:ea typeface="宋体" pitchFamily="2" charset="-122"/>
            </a:endParaRPr>
          </a:p>
          <a:p>
            <a:pPr lvl="1" eaLnBrk="1" hangingPunct="1">
              <a:buClr>
                <a:srgbClr val="CC0000"/>
              </a:buClr>
            </a:pPr>
            <a:r>
              <a:rPr lang="en-US" altLang="zh-CN" sz="2000" dirty="0">
                <a:solidFill>
                  <a:srgbClr val="0000FF"/>
                </a:solidFill>
                <a:latin typeface="Verdana"/>
                <a:ea typeface="宋体" pitchFamily="2" charset="-122"/>
              </a:rPr>
              <a:t>Computation:</a:t>
            </a:r>
            <a:r>
              <a:rPr lang="en-US" altLang="zh-CN" sz="2000" dirty="0">
                <a:solidFill>
                  <a:srgbClr val="000000"/>
                </a:solidFill>
                <a:latin typeface="Verdana"/>
                <a:ea typeface="宋体" pitchFamily="2" charset="-122"/>
              </a:rPr>
              <a:t> developed relaxation theory that exploits hidden convexity structure</a:t>
            </a:r>
          </a:p>
          <a:p>
            <a:pPr lvl="1" eaLnBrk="1" hangingPunct="1">
              <a:buClr>
                <a:srgbClr val="CC0000"/>
              </a:buClr>
            </a:pPr>
            <a:r>
              <a:rPr lang="en-US" altLang="zh-CN" sz="2000" dirty="0">
                <a:solidFill>
                  <a:srgbClr val="0000FF"/>
                </a:solidFill>
                <a:latin typeface="Verdana"/>
                <a:ea typeface="宋体" pitchFamily="2" charset="-122"/>
              </a:rPr>
              <a:t>Scalability:</a:t>
            </a:r>
            <a:r>
              <a:rPr lang="en-US" altLang="zh-CN" sz="2000" dirty="0">
                <a:solidFill>
                  <a:srgbClr val="000000"/>
                </a:solidFill>
                <a:latin typeface="Verdana"/>
                <a:ea typeface="宋体" pitchFamily="2" charset="-122"/>
              </a:rPr>
              <a:t> developed distributed algorithms implementable by DERs based on </a:t>
            </a:r>
            <a:r>
              <a:rPr lang="en-US" altLang="zh-CN" sz="2000" dirty="0" smtClean="0">
                <a:solidFill>
                  <a:srgbClr val="000000"/>
                </a:solidFill>
                <a:latin typeface="Verdana"/>
                <a:ea typeface="宋体" pitchFamily="2" charset="-122"/>
              </a:rPr>
              <a:t>relaxation</a:t>
            </a:r>
            <a:endParaRPr lang="en-US" altLang="zh-CN" sz="2000" dirty="0">
              <a:solidFill>
                <a:srgbClr val="000000"/>
              </a:solidFill>
              <a:latin typeface="Verdana"/>
              <a:ea typeface="宋体" pitchFamily="2" charset="-122"/>
            </a:endParaRPr>
          </a:p>
        </p:txBody>
      </p:sp>
    </p:spTree>
    <p:extLst>
      <p:ext uri="{BB962C8B-B14F-4D97-AF65-F5344CB8AC3E}">
        <p14:creationId xmlns:p14="http://schemas.microsoft.com/office/powerpoint/2010/main" val="5137122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lstStyle/>
          <a:p>
            <a:r>
              <a:rPr lang="en-US" dirty="0" smtClean="0"/>
              <a:t>Optimal power flow (OPF) </a:t>
            </a:r>
            <a:endParaRPr lang="en-US" sz="2400" dirty="0"/>
          </a:p>
        </p:txBody>
      </p:sp>
      <p:sp>
        <p:nvSpPr>
          <p:cNvPr id="12" name="TextBox 11"/>
          <p:cNvSpPr txBox="1"/>
          <p:nvPr/>
        </p:nvSpPr>
        <p:spPr>
          <a:xfrm>
            <a:off x="5512172" y="1295400"/>
            <a:ext cx="3610296" cy="369332"/>
          </a:xfrm>
          <a:prstGeom prst="rect">
            <a:avLst/>
          </a:prstGeom>
          <a:noFill/>
        </p:spPr>
        <p:txBody>
          <a:bodyPr wrap="none" rtlCol="0">
            <a:spAutoFit/>
          </a:bodyPr>
          <a:lstStyle/>
          <a:p>
            <a:pPr algn="r"/>
            <a:r>
              <a:rPr lang="en-US" dirty="0">
                <a:solidFill>
                  <a:srgbClr val="0000FF"/>
                </a:solidFill>
              </a:rPr>
              <a:t>m</a:t>
            </a:r>
            <a:r>
              <a:rPr lang="en-US" dirty="0" smtClean="0">
                <a:solidFill>
                  <a:srgbClr val="0000FF"/>
                </a:solidFill>
              </a:rPr>
              <a:t>in generation cost, network loss</a:t>
            </a:r>
            <a:endParaRPr lang="en-US" dirty="0">
              <a:solidFill>
                <a:srgbClr val="0000FF"/>
              </a:solidFill>
            </a:endParaRPr>
          </a:p>
        </p:txBody>
      </p:sp>
      <p:sp>
        <p:nvSpPr>
          <p:cNvPr id="13" name="TextBox 12"/>
          <p:cNvSpPr txBox="1"/>
          <p:nvPr/>
        </p:nvSpPr>
        <p:spPr>
          <a:xfrm>
            <a:off x="7278585" y="2057400"/>
            <a:ext cx="1865415" cy="369332"/>
          </a:xfrm>
          <a:prstGeom prst="rect">
            <a:avLst/>
          </a:prstGeom>
          <a:noFill/>
        </p:spPr>
        <p:txBody>
          <a:bodyPr wrap="none" rtlCol="0">
            <a:spAutoFit/>
          </a:bodyPr>
          <a:lstStyle/>
          <a:p>
            <a:pPr algn="r"/>
            <a:r>
              <a:rPr lang="en-US" dirty="0">
                <a:solidFill>
                  <a:srgbClr val="0000FF"/>
                </a:solidFill>
              </a:rPr>
              <a:t>g</a:t>
            </a:r>
            <a:r>
              <a:rPr lang="en-US" dirty="0" smtClean="0">
                <a:solidFill>
                  <a:srgbClr val="0000FF"/>
                </a:solidFill>
              </a:rPr>
              <a:t>eneration limits</a:t>
            </a:r>
            <a:endParaRPr lang="en-US" dirty="0">
              <a:solidFill>
                <a:srgbClr val="0000FF"/>
              </a:solidFill>
            </a:endParaRPr>
          </a:p>
        </p:txBody>
      </p:sp>
      <p:sp>
        <p:nvSpPr>
          <p:cNvPr id="15" name="TextBox 14"/>
          <p:cNvSpPr txBox="1"/>
          <p:nvPr/>
        </p:nvSpPr>
        <p:spPr>
          <a:xfrm>
            <a:off x="7050208" y="2754868"/>
            <a:ext cx="2122145" cy="369332"/>
          </a:xfrm>
          <a:prstGeom prst="rect">
            <a:avLst/>
          </a:prstGeom>
          <a:noFill/>
        </p:spPr>
        <p:txBody>
          <a:bodyPr wrap="none" rtlCol="0">
            <a:spAutoFit/>
          </a:bodyPr>
          <a:lstStyle/>
          <a:p>
            <a:pPr algn="r"/>
            <a:r>
              <a:rPr lang="en-US" dirty="0">
                <a:solidFill>
                  <a:srgbClr val="0000FF"/>
                </a:solidFill>
              </a:rPr>
              <a:t>v</a:t>
            </a:r>
            <a:r>
              <a:rPr lang="en-US" dirty="0" smtClean="0">
                <a:solidFill>
                  <a:srgbClr val="0000FF"/>
                </a:solidFill>
              </a:rPr>
              <a:t>oltage constraints</a:t>
            </a:r>
            <a:endParaRPr lang="en-US" dirty="0">
              <a:solidFill>
                <a:srgbClr val="0000FF"/>
              </a:solidFill>
            </a:endParaRPr>
          </a:p>
        </p:txBody>
      </p:sp>
      <p:grpSp>
        <p:nvGrpSpPr>
          <p:cNvPr id="5" name="Group 4"/>
          <p:cNvGrpSpPr/>
          <p:nvPr/>
        </p:nvGrpSpPr>
        <p:grpSpPr>
          <a:xfrm>
            <a:off x="838200" y="4671536"/>
            <a:ext cx="6414089" cy="1729264"/>
            <a:chOff x="838200" y="4191000"/>
            <a:chExt cx="6414089" cy="1729264"/>
          </a:xfrm>
        </p:grpSpPr>
        <p:graphicFrame>
          <p:nvGraphicFramePr>
            <p:cNvPr id="6" name="Object 5"/>
            <p:cNvGraphicFramePr>
              <a:graphicFrameLocks noChangeAspect="1"/>
            </p:cNvGraphicFramePr>
            <p:nvPr>
              <p:extLst>
                <p:ext uri="{D42A27DB-BD31-4B8C-83A1-F6EECF244321}">
                  <p14:modId xmlns:p14="http://schemas.microsoft.com/office/powerpoint/2010/main" val="2331657758"/>
                </p:ext>
              </p:extLst>
            </p:nvPr>
          </p:nvGraphicFramePr>
          <p:xfrm>
            <a:off x="3429000" y="4191000"/>
            <a:ext cx="3823289" cy="533400"/>
          </p:xfrm>
          <a:graphic>
            <a:graphicData uri="http://schemas.openxmlformats.org/presentationml/2006/ole">
              <mc:AlternateContent xmlns:mc="http://schemas.openxmlformats.org/markup-compatibility/2006">
                <mc:Choice xmlns:v="urn:schemas-microsoft-com:vml" Requires="v">
                  <p:oleObj spid="_x0000_s60546" name="Equation" r:id="rId4" imgW="2070100" imgH="292100" progId="Equation.3">
                    <p:embed/>
                  </p:oleObj>
                </mc:Choice>
                <mc:Fallback>
                  <p:oleObj name="Equation" r:id="rId4" imgW="2070100" imgH="292100" progId="Equation.3">
                    <p:embed/>
                    <p:pic>
                      <p:nvPicPr>
                        <p:cNvPr id="0" name=""/>
                        <p:cNvPicPr/>
                        <p:nvPr/>
                      </p:nvPicPr>
                      <p:blipFill>
                        <a:blip r:embed="rId5"/>
                        <a:stretch>
                          <a:fillRect/>
                        </a:stretch>
                      </p:blipFill>
                      <p:spPr>
                        <a:xfrm>
                          <a:off x="3429000" y="4191000"/>
                          <a:ext cx="3823289" cy="533400"/>
                        </a:xfrm>
                        <a:prstGeom prst="rect">
                          <a:avLst/>
                        </a:prstGeom>
                      </p:spPr>
                    </p:pic>
                  </p:oleObj>
                </mc:Fallback>
              </mc:AlternateContent>
            </a:graphicData>
          </a:graphic>
        </p:graphicFrame>
        <p:sp>
          <p:nvSpPr>
            <p:cNvPr id="2" name="TextBox 1"/>
            <p:cNvSpPr txBox="1"/>
            <p:nvPr/>
          </p:nvSpPr>
          <p:spPr>
            <a:xfrm>
              <a:off x="838200" y="4267200"/>
              <a:ext cx="2417361" cy="369332"/>
            </a:xfrm>
            <a:prstGeom prst="rect">
              <a:avLst/>
            </a:prstGeom>
            <a:noFill/>
          </p:spPr>
          <p:txBody>
            <a:bodyPr wrap="none" rtlCol="0">
              <a:spAutoFit/>
            </a:bodyPr>
            <a:lstStyle/>
            <a:p>
              <a:r>
                <a:rPr lang="en-US" dirty="0"/>
                <a:t>p</a:t>
              </a:r>
              <a:r>
                <a:rPr lang="en-US" dirty="0" smtClean="0"/>
                <a:t>ower flow equations:</a:t>
              </a:r>
              <a:endParaRPr lang="en-US" dirty="0"/>
            </a:p>
          </p:txBody>
        </p:sp>
        <p:sp>
          <p:nvSpPr>
            <p:cNvPr id="8" name="TextBox 7"/>
            <p:cNvSpPr txBox="1"/>
            <p:nvPr/>
          </p:nvSpPr>
          <p:spPr>
            <a:xfrm>
              <a:off x="838200" y="4812268"/>
              <a:ext cx="5532284" cy="1107996"/>
            </a:xfrm>
            <a:prstGeom prst="rect">
              <a:avLst/>
            </a:prstGeom>
            <a:noFill/>
          </p:spPr>
          <p:txBody>
            <a:bodyPr wrap="none" rtlCol="0">
              <a:spAutoFit/>
            </a:bodyPr>
            <a:lstStyle/>
            <a:p>
              <a:pPr marL="285750" indent="-285750">
                <a:buFont typeface="Arial"/>
                <a:buChar char="•"/>
              </a:pPr>
              <a:r>
                <a:rPr lang="en-US" dirty="0"/>
                <a:t> </a:t>
              </a:r>
              <a:r>
                <a:rPr lang="en-US" dirty="0" smtClean="0"/>
                <a:t>       describes network topology and impedances</a:t>
              </a:r>
            </a:p>
            <a:p>
              <a:pPr marL="285750" indent="-285750">
                <a:buFont typeface="Arial"/>
                <a:buChar char="•"/>
              </a:pPr>
              <a:endParaRPr lang="en-US" sz="800" dirty="0" smtClean="0"/>
            </a:p>
            <a:p>
              <a:pPr marL="285750" indent="-285750">
                <a:buFont typeface="Arial"/>
                <a:buChar char="•"/>
              </a:pPr>
              <a:r>
                <a:rPr lang="en-US" dirty="0" smtClean="0"/>
                <a:t>       is net power injection (generation) at node </a:t>
              </a:r>
              <a:r>
                <a:rPr lang="en-US" sz="2000" i="1" dirty="0" smtClean="0">
                  <a:latin typeface="Times New Roman"/>
                  <a:cs typeface="Times New Roman"/>
                </a:rPr>
                <a:t>j</a:t>
              </a:r>
            </a:p>
            <a:p>
              <a:pPr marL="285750" indent="-285750">
                <a:buFont typeface="Arial"/>
                <a:buChar char="•"/>
              </a:pPr>
              <a:r>
                <a:rPr lang="en-US" dirty="0" smtClean="0"/>
                <a:t>“power balance at each </a:t>
              </a:r>
              <a:r>
                <a:rPr lang="en-US" dirty="0"/>
                <a:t>node </a:t>
              </a:r>
              <a:r>
                <a:rPr lang="en-US" sz="2000" i="1" dirty="0">
                  <a:latin typeface="Times New Roman"/>
                  <a:cs typeface="Times New Roman"/>
                </a:rPr>
                <a:t>j</a:t>
              </a:r>
              <a:r>
                <a:rPr lang="en-US" dirty="0" smtClean="0"/>
                <a:t>” (Kirchhoff’s law)</a:t>
              </a:r>
            </a:p>
          </p:txBody>
        </p:sp>
        <p:graphicFrame>
          <p:nvGraphicFramePr>
            <p:cNvPr id="16" name="Object 15"/>
            <p:cNvGraphicFramePr>
              <a:graphicFrameLocks noChangeAspect="1"/>
            </p:cNvGraphicFramePr>
            <p:nvPr>
              <p:extLst>
                <p:ext uri="{D42A27DB-BD31-4B8C-83A1-F6EECF244321}">
                  <p14:modId xmlns:p14="http://schemas.microsoft.com/office/powerpoint/2010/main" val="1044174067"/>
                </p:ext>
              </p:extLst>
            </p:nvPr>
          </p:nvGraphicFramePr>
          <p:xfrm>
            <a:off x="1219200" y="4794250"/>
            <a:ext cx="422275" cy="463550"/>
          </p:xfrm>
          <a:graphic>
            <a:graphicData uri="http://schemas.openxmlformats.org/presentationml/2006/ole">
              <mc:AlternateContent xmlns:mc="http://schemas.openxmlformats.org/markup-compatibility/2006">
                <mc:Choice xmlns:v="urn:schemas-microsoft-com:vml" Requires="v">
                  <p:oleObj spid="_x0000_s60547" name="Equation" r:id="rId6" imgW="228600" imgH="254000" progId="Equation.3">
                    <p:embed/>
                  </p:oleObj>
                </mc:Choice>
                <mc:Fallback>
                  <p:oleObj name="Equation" r:id="rId6" imgW="228600" imgH="254000" progId="Equation.3">
                    <p:embed/>
                    <p:pic>
                      <p:nvPicPr>
                        <p:cNvPr id="0" name=""/>
                        <p:cNvPicPr/>
                        <p:nvPr/>
                      </p:nvPicPr>
                      <p:blipFill>
                        <a:blip r:embed="rId7"/>
                        <a:stretch>
                          <a:fillRect/>
                        </a:stretch>
                      </p:blipFill>
                      <p:spPr>
                        <a:xfrm>
                          <a:off x="1219200" y="4794250"/>
                          <a:ext cx="422275" cy="463550"/>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290911594"/>
                </p:ext>
              </p:extLst>
            </p:nvPr>
          </p:nvGraphicFramePr>
          <p:xfrm>
            <a:off x="1219200" y="5257800"/>
            <a:ext cx="280988" cy="417513"/>
          </p:xfrm>
          <a:graphic>
            <a:graphicData uri="http://schemas.openxmlformats.org/presentationml/2006/ole">
              <mc:AlternateContent xmlns:mc="http://schemas.openxmlformats.org/markup-compatibility/2006">
                <mc:Choice xmlns:v="urn:schemas-microsoft-com:vml" Requires="v">
                  <p:oleObj spid="_x0000_s60548" name="Equation" r:id="rId8" imgW="152400" imgH="228600" progId="Equation.3">
                    <p:embed/>
                  </p:oleObj>
                </mc:Choice>
                <mc:Fallback>
                  <p:oleObj name="Equation" r:id="rId8" imgW="152400" imgH="228600" progId="Equation.3">
                    <p:embed/>
                    <p:pic>
                      <p:nvPicPr>
                        <p:cNvPr id="0" name=""/>
                        <p:cNvPicPr/>
                        <p:nvPr/>
                      </p:nvPicPr>
                      <p:blipFill>
                        <a:blip r:embed="rId9"/>
                        <a:stretch>
                          <a:fillRect/>
                        </a:stretch>
                      </p:blipFill>
                      <p:spPr>
                        <a:xfrm>
                          <a:off x="1219200" y="5257800"/>
                          <a:ext cx="280988" cy="417513"/>
                        </a:xfrm>
                        <a:prstGeom prst="rect">
                          <a:avLst/>
                        </a:prstGeom>
                      </p:spPr>
                    </p:pic>
                  </p:oleObj>
                </mc:Fallback>
              </mc:AlternateContent>
            </a:graphicData>
          </a:graphic>
        </p:graphicFrame>
      </p:grpSp>
      <p:cxnSp>
        <p:nvCxnSpPr>
          <p:cNvPr id="18" name="Straight Arrow Connector 17"/>
          <p:cNvCxnSpPr/>
          <p:nvPr/>
        </p:nvCxnSpPr>
        <p:spPr bwMode="auto">
          <a:xfrm flipH="1" flipV="1">
            <a:off x="4114800" y="2514600"/>
            <a:ext cx="304800" cy="2133600"/>
          </a:xfrm>
          <a:prstGeom prst="straightConnector1">
            <a:avLst/>
          </a:prstGeom>
          <a:solidFill>
            <a:schemeClr val="accent1"/>
          </a:solidFill>
          <a:ln w="19050" cap="flat" cmpd="sng" algn="ctr">
            <a:solidFill>
              <a:srgbClr val="0000FF"/>
            </a:solidFill>
            <a:prstDash val="solid"/>
            <a:round/>
            <a:headEnd type="none" w="med" len="med"/>
            <a:tailEnd type="triangle"/>
          </a:ln>
          <a:effectLst/>
        </p:spPr>
      </p:cxnSp>
      <p:grpSp>
        <p:nvGrpSpPr>
          <p:cNvPr id="4" name="Group 3"/>
          <p:cNvGrpSpPr/>
          <p:nvPr/>
        </p:nvGrpSpPr>
        <p:grpSpPr>
          <a:xfrm>
            <a:off x="958850" y="1143000"/>
            <a:ext cx="4298950" cy="2743200"/>
            <a:chOff x="958850" y="1143000"/>
            <a:chExt cx="4298950" cy="2743200"/>
          </a:xfrm>
        </p:grpSpPr>
        <p:graphicFrame>
          <p:nvGraphicFramePr>
            <p:cNvPr id="3" name="Object 2"/>
            <p:cNvGraphicFramePr>
              <a:graphicFrameLocks noChangeAspect="1"/>
            </p:cNvGraphicFramePr>
            <p:nvPr>
              <p:extLst>
                <p:ext uri="{D42A27DB-BD31-4B8C-83A1-F6EECF244321}">
                  <p14:modId xmlns:p14="http://schemas.microsoft.com/office/powerpoint/2010/main" val="1275887018"/>
                </p:ext>
              </p:extLst>
            </p:nvPr>
          </p:nvGraphicFramePr>
          <p:xfrm>
            <a:off x="958850" y="1143000"/>
            <a:ext cx="4298950" cy="2211388"/>
          </p:xfrm>
          <a:graphic>
            <a:graphicData uri="http://schemas.openxmlformats.org/presentationml/2006/ole">
              <mc:AlternateContent xmlns:mc="http://schemas.openxmlformats.org/markup-compatibility/2006">
                <mc:Choice xmlns:v="urn:schemas-microsoft-com:vml" Requires="v">
                  <p:oleObj spid="_x0000_s60549" name="Equation" r:id="rId10" imgW="1778000" imgH="914400" progId="Equation.3">
                    <p:embed/>
                  </p:oleObj>
                </mc:Choice>
                <mc:Fallback>
                  <p:oleObj name="Equation" r:id="rId10" imgW="1778000" imgH="914400" progId="Equation.3">
                    <p:embed/>
                    <p:pic>
                      <p:nvPicPr>
                        <p:cNvPr id="0" name=""/>
                        <p:cNvPicPr/>
                        <p:nvPr/>
                      </p:nvPicPr>
                      <p:blipFill>
                        <a:blip r:embed="rId11"/>
                        <a:stretch>
                          <a:fillRect/>
                        </a:stretch>
                      </p:blipFill>
                      <p:spPr>
                        <a:xfrm>
                          <a:off x="958850" y="1143000"/>
                          <a:ext cx="4298950" cy="2211388"/>
                        </a:xfrm>
                        <a:prstGeom prst="rect">
                          <a:avLst/>
                        </a:prstGeom>
                        <a:ln w="28575" cmpd="sng">
                          <a:solidFill>
                            <a:srgbClr val="0000FF"/>
                          </a:solidFill>
                        </a:ln>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3539706290"/>
                </p:ext>
              </p:extLst>
            </p:nvPr>
          </p:nvGraphicFramePr>
          <p:xfrm>
            <a:off x="1046162" y="3422650"/>
            <a:ext cx="4059238" cy="463550"/>
          </p:xfrm>
          <a:graphic>
            <a:graphicData uri="http://schemas.openxmlformats.org/presentationml/2006/ole">
              <mc:AlternateContent xmlns:mc="http://schemas.openxmlformats.org/markup-compatibility/2006">
                <mc:Choice xmlns:v="urn:schemas-microsoft-com:vml" Requires="v">
                  <p:oleObj spid="_x0000_s60550" name="Equation" r:id="rId12" imgW="2197100" imgH="254000" progId="Equation.3">
                    <p:embed/>
                  </p:oleObj>
                </mc:Choice>
                <mc:Fallback>
                  <p:oleObj name="Equation" r:id="rId12" imgW="2197100" imgH="254000" progId="Equation.3">
                    <p:embed/>
                    <p:pic>
                      <p:nvPicPr>
                        <p:cNvPr id="0" name=""/>
                        <p:cNvPicPr/>
                        <p:nvPr/>
                      </p:nvPicPr>
                      <p:blipFill>
                        <a:blip r:embed="rId13"/>
                        <a:stretch>
                          <a:fillRect/>
                        </a:stretch>
                      </p:blipFill>
                      <p:spPr>
                        <a:xfrm>
                          <a:off x="1046162" y="3422650"/>
                          <a:ext cx="4059238" cy="463550"/>
                        </a:xfrm>
                        <a:prstGeom prst="rect">
                          <a:avLst/>
                        </a:prstGeom>
                      </p:spPr>
                    </p:pic>
                  </p:oleObj>
                </mc:Fallback>
              </mc:AlternateContent>
            </a:graphicData>
          </a:graphic>
        </p:graphicFrame>
      </p:grpSp>
    </p:spTree>
    <p:extLst>
      <p:ext uri="{BB962C8B-B14F-4D97-AF65-F5344CB8AC3E}">
        <p14:creationId xmlns:p14="http://schemas.microsoft.com/office/powerpoint/2010/main" val="325147918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par>
                                <p:cTn id="13" presetID="9"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lstStyle/>
          <a:p>
            <a:r>
              <a:rPr lang="en-US" dirty="0" smtClean="0"/>
              <a:t>Optimal power flow (OPF)</a:t>
            </a:r>
            <a:endParaRPr lang="en-US" sz="2400" dirty="0"/>
          </a:p>
        </p:txBody>
      </p:sp>
      <p:graphicFrame>
        <p:nvGraphicFramePr>
          <p:cNvPr id="3" name="Object 2"/>
          <p:cNvGraphicFramePr>
            <a:graphicFrameLocks noChangeAspect="1"/>
          </p:cNvGraphicFramePr>
          <p:nvPr>
            <p:extLst>
              <p:ext uri="{D42A27DB-BD31-4B8C-83A1-F6EECF244321}">
                <p14:modId xmlns:p14="http://schemas.microsoft.com/office/powerpoint/2010/main" val="3823040327"/>
              </p:ext>
            </p:extLst>
          </p:nvPr>
        </p:nvGraphicFramePr>
        <p:xfrm>
          <a:off x="958850" y="1143000"/>
          <a:ext cx="4298950" cy="2211388"/>
        </p:xfrm>
        <a:graphic>
          <a:graphicData uri="http://schemas.openxmlformats.org/presentationml/2006/ole">
            <mc:AlternateContent xmlns:mc="http://schemas.openxmlformats.org/markup-compatibility/2006">
              <mc:Choice xmlns:v="urn:schemas-microsoft-com:vml" Requires="v">
                <p:oleObj spid="_x0000_s2744" name="Equation" r:id="rId4" imgW="1778000" imgH="914400" progId="Equation.3">
                  <p:embed/>
                </p:oleObj>
              </mc:Choice>
              <mc:Fallback>
                <p:oleObj name="Equation" r:id="rId4" imgW="1778000" imgH="914400" progId="Equation.3">
                  <p:embed/>
                  <p:pic>
                    <p:nvPicPr>
                      <p:cNvPr id="0" name=""/>
                      <p:cNvPicPr/>
                      <p:nvPr/>
                    </p:nvPicPr>
                    <p:blipFill>
                      <a:blip r:embed="rId5"/>
                      <a:stretch>
                        <a:fillRect/>
                      </a:stretch>
                    </p:blipFill>
                    <p:spPr>
                      <a:xfrm>
                        <a:off x="958850" y="1143000"/>
                        <a:ext cx="4298950" cy="2211388"/>
                      </a:xfrm>
                      <a:prstGeom prst="rect">
                        <a:avLst/>
                      </a:prstGeom>
                      <a:ln w="28575" cmpd="sng">
                        <a:solidFill>
                          <a:srgbClr val="0000FF"/>
                        </a:solidFill>
                      </a:ln>
                    </p:spPr>
                  </p:pic>
                </p:oleObj>
              </mc:Fallback>
            </mc:AlternateContent>
          </a:graphicData>
        </a:graphic>
      </p:graphicFrame>
      <p:sp>
        <p:nvSpPr>
          <p:cNvPr id="12" name="TextBox 11"/>
          <p:cNvSpPr txBox="1"/>
          <p:nvPr/>
        </p:nvSpPr>
        <p:spPr>
          <a:xfrm>
            <a:off x="5512172" y="1295400"/>
            <a:ext cx="3610296" cy="369332"/>
          </a:xfrm>
          <a:prstGeom prst="rect">
            <a:avLst/>
          </a:prstGeom>
          <a:noFill/>
        </p:spPr>
        <p:txBody>
          <a:bodyPr wrap="none" rtlCol="0">
            <a:spAutoFit/>
          </a:bodyPr>
          <a:lstStyle/>
          <a:p>
            <a:pPr algn="r"/>
            <a:r>
              <a:rPr lang="en-US" dirty="0">
                <a:solidFill>
                  <a:srgbClr val="0000FF"/>
                </a:solidFill>
              </a:rPr>
              <a:t>m</a:t>
            </a:r>
            <a:r>
              <a:rPr lang="en-US" dirty="0" smtClean="0">
                <a:solidFill>
                  <a:srgbClr val="0000FF"/>
                </a:solidFill>
              </a:rPr>
              <a:t>in generation cost, network loss</a:t>
            </a:r>
            <a:endParaRPr lang="en-US" dirty="0">
              <a:solidFill>
                <a:srgbClr val="0000FF"/>
              </a:solidFill>
            </a:endParaRPr>
          </a:p>
        </p:txBody>
      </p:sp>
      <p:sp>
        <p:nvSpPr>
          <p:cNvPr id="13" name="TextBox 12"/>
          <p:cNvSpPr txBox="1"/>
          <p:nvPr/>
        </p:nvSpPr>
        <p:spPr>
          <a:xfrm>
            <a:off x="7278585" y="2057400"/>
            <a:ext cx="1865415" cy="369332"/>
          </a:xfrm>
          <a:prstGeom prst="rect">
            <a:avLst/>
          </a:prstGeom>
          <a:noFill/>
        </p:spPr>
        <p:txBody>
          <a:bodyPr wrap="none" rtlCol="0">
            <a:spAutoFit/>
          </a:bodyPr>
          <a:lstStyle/>
          <a:p>
            <a:pPr algn="r"/>
            <a:r>
              <a:rPr lang="en-US" dirty="0">
                <a:solidFill>
                  <a:srgbClr val="0000FF"/>
                </a:solidFill>
              </a:rPr>
              <a:t>g</a:t>
            </a:r>
            <a:r>
              <a:rPr lang="en-US" dirty="0" smtClean="0">
                <a:solidFill>
                  <a:srgbClr val="0000FF"/>
                </a:solidFill>
              </a:rPr>
              <a:t>eneration limits</a:t>
            </a:r>
            <a:endParaRPr lang="en-US" dirty="0">
              <a:solidFill>
                <a:srgbClr val="0000FF"/>
              </a:solidFill>
            </a:endParaRPr>
          </a:p>
        </p:txBody>
      </p:sp>
      <p:sp>
        <p:nvSpPr>
          <p:cNvPr id="15" name="TextBox 14"/>
          <p:cNvSpPr txBox="1"/>
          <p:nvPr/>
        </p:nvSpPr>
        <p:spPr>
          <a:xfrm>
            <a:off x="7050208" y="2754868"/>
            <a:ext cx="2122145" cy="369332"/>
          </a:xfrm>
          <a:prstGeom prst="rect">
            <a:avLst/>
          </a:prstGeom>
          <a:noFill/>
        </p:spPr>
        <p:txBody>
          <a:bodyPr wrap="none" rtlCol="0">
            <a:spAutoFit/>
          </a:bodyPr>
          <a:lstStyle/>
          <a:p>
            <a:pPr algn="r"/>
            <a:r>
              <a:rPr lang="en-US" dirty="0">
                <a:solidFill>
                  <a:srgbClr val="0000FF"/>
                </a:solidFill>
              </a:rPr>
              <a:t>v</a:t>
            </a:r>
            <a:r>
              <a:rPr lang="en-US" dirty="0" smtClean="0">
                <a:solidFill>
                  <a:srgbClr val="0000FF"/>
                </a:solidFill>
              </a:rPr>
              <a:t>oltage constraints</a:t>
            </a:r>
            <a:endParaRPr lang="en-US" dirty="0">
              <a:solidFill>
                <a:srgbClr val="0000FF"/>
              </a:solidFill>
            </a:endParaRPr>
          </a:p>
        </p:txBody>
      </p:sp>
      <p:grpSp>
        <p:nvGrpSpPr>
          <p:cNvPr id="5" name="Group 4"/>
          <p:cNvGrpSpPr/>
          <p:nvPr/>
        </p:nvGrpSpPr>
        <p:grpSpPr>
          <a:xfrm>
            <a:off x="838200" y="4267200"/>
            <a:ext cx="5044971" cy="1910954"/>
            <a:chOff x="838200" y="4267200"/>
            <a:chExt cx="5044971" cy="1910954"/>
          </a:xfrm>
        </p:grpSpPr>
        <p:sp>
          <p:nvSpPr>
            <p:cNvPr id="2" name="TextBox 1"/>
            <p:cNvSpPr txBox="1"/>
            <p:nvPr/>
          </p:nvSpPr>
          <p:spPr>
            <a:xfrm>
              <a:off x="838200" y="4267200"/>
              <a:ext cx="2533003" cy="369332"/>
            </a:xfrm>
            <a:prstGeom prst="rect">
              <a:avLst/>
            </a:prstGeom>
            <a:noFill/>
          </p:spPr>
          <p:txBody>
            <a:bodyPr wrap="none" rtlCol="0">
              <a:spAutoFit/>
            </a:bodyPr>
            <a:lstStyle/>
            <a:p>
              <a:r>
                <a:rPr lang="en-US" dirty="0" err="1">
                  <a:solidFill>
                    <a:srgbClr val="0000FF"/>
                  </a:solidFill>
                </a:rPr>
                <a:t>n</a:t>
              </a:r>
              <a:r>
                <a:rPr lang="en-US" dirty="0" err="1" smtClean="0">
                  <a:solidFill>
                    <a:srgbClr val="0000FF"/>
                  </a:solidFill>
                </a:rPr>
                <a:t>onconvex</a:t>
              </a:r>
              <a:r>
                <a:rPr lang="en-US" dirty="0" smtClean="0">
                  <a:solidFill>
                    <a:srgbClr val="0000FF"/>
                  </a:solidFill>
                </a:rPr>
                <a:t> </a:t>
              </a:r>
              <a:r>
                <a:rPr lang="en-US" dirty="0" smtClean="0"/>
                <a:t>feasible set</a:t>
              </a:r>
              <a:endParaRPr lang="en-US" dirty="0"/>
            </a:p>
          </p:txBody>
        </p:sp>
        <p:sp>
          <p:nvSpPr>
            <p:cNvPr id="8" name="TextBox 7"/>
            <p:cNvSpPr txBox="1"/>
            <p:nvPr/>
          </p:nvSpPr>
          <p:spPr>
            <a:xfrm>
              <a:off x="838200" y="4793159"/>
              <a:ext cx="5044971" cy="1384995"/>
            </a:xfrm>
            <a:prstGeom prst="rect">
              <a:avLst/>
            </a:prstGeom>
            <a:noFill/>
          </p:spPr>
          <p:txBody>
            <a:bodyPr wrap="none" rtlCol="0">
              <a:spAutoFit/>
            </a:bodyPr>
            <a:lstStyle/>
            <a:p>
              <a:pPr marL="285750" indent="-285750">
                <a:buFont typeface="Arial"/>
                <a:buChar char="•"/>
              </a:pPr>
              <a:r>
                <a:rPr lang="en-US" dirty="0"/>
                <a:t> </a:t>
              </a:r>
              <a:r>
                <a:rPr lang="en-US" dirty="0" smtClean="0"/>
                <a:t>       not </a:t>
              </a:r>
              <a:r>
                <a:rPr lang="en-US" dirty="0" err="1" smtClean="0"/>
                <a:t>Hermitian</a:t>
              </a:r>
              <a:r>
                <a:rPr lang="en-US" dirty="0" smtClean="0"/>
                <a:t> (nor positive </a:t>
              </a:r>
              <a:r>
                <a:rPr lang="en-US" dirty="0" err="1" smtClean="0"/>
                <a:t>semidefinite</a:t>
              </a:r>
              <a:r>
                <a:rPr lang="en-US" dirty="0" smtClean="0"/>
                <a:t>)</a:t>
              </a:r>
            </a:p>
            <a:p>
              <a:pPr marL="285750" indent="-285750">
                <a:buFont typeface="Arial"/>
                <a:buChar char="•"/>
              </a:pPr>
              <a:endParaRPr lang="en-US" sz="800" dirty="0" smtClean="0"/>
            </a:p>
            <a:p>
              <a:pPr marL="285750" indent="-285750">
                <a:buFont typeface="Arial"/>
                <a:buChar char="•"/>
              </a:pPr>
              <a:r>
                <a:rPr lang="en-US" dirty="0" smtClean="0"/>
                <a:t>       is positive </a:t>
              </a:r>
              <a:r>
                <a:rPr lang="en-US" dirty="0" err="1" smtClean="0"/>
                <a:t>semidefinite</a:t>
              </a:r>
              <a:r>
                <a:rPr lang="en-US" dirty="0" smtClean="0"/>
                <a:t> (and </a:t>
              </a:r>
              <a:r>
                <a:rPr lang="en-US" dirty="0" err="1" smtClean="0"/>
                <a:t>Hermitian</a:t>
              </a:r>
              <a:r>
                <a:rPr lang="en-US" dirty="0" smtClean="0"/>
                <a:t>)</a:t>
              </a:r>
            </a:p>
            <a:p>
              <a:endParaRPr lang="en-US" sz="2000" dirty="0" smtClean="0"/>
            </a:p>
            <a:p>
              <a:r>
                <a:rPr lang="en-US" sz="2000" dirty="0" err="1" smtClean="0"/>
                <a:t>nonconvex</a:t>
              </a:r>
              <a:r>
                <a:rPr lang="en-US" sz="2000" dirty="0" smtClean="0"/>
                <a:t> QCQP</a:t>
              </a:r>
            </a:p>
          </p:txBody>
        </p:sp>
        <p:graphicFrame>
          <p:nvGraphicFramePr>
            <p:cNvPr id="16" name="Object 15"/>
            <p:cNvGraphicFramePr>
              <a:graphicFrameLocks noChangeAspect="1"/>
            </p:cNvGraphicFramePr>
            <p:nvPr>
              <p:extLst>
                <p:ext uri="{D42A27DB-BD31-4B8C-83A1-F6EECF244321}">
                  <p14:modId xmlns:p14="http://schemas.microsoft.com/office/powerpoint/2010/main" val="4145921994"/>
                </p:ext>
              </p:extLst>
            </p:nvPr>
          </p:nvGraphicFramePr>
          <p:xfrm>
            <a:off x="1219200" y="4794250"/>
            <a:ext cx="422275" cy="463550"/>
          </p:xfrm>
          <a:graphic>
            <a:graphicData uri="http://schemas.openxmlformats.org/presentationml/2006/ole">
              <mc:AlternateContent xmlns:mc="http://schemas.openxmlformats.org/markup-compatibility/2006">
                <mc:Choice xmlns:v="urn:schemas-microsoft-com:vml" Requires="v">
                  <p:oleObj spid="_x0000_s2745" name="Equation" r:id="rId6" imgW="228600" imgH="254000" progId="Equation.3">
                    <p:embed/>
                  </p:oleObj>
                </mc:Choice>
                <mc:Fallback>
                  <p:oleObj name="Equation" r:id="rId6" imgW="228600" imgH="254000" progId="Equation.3">
                    <p:embed/>
                    <p:pic>
                      <p:nvPicPr>
                        <p:cNvPr id="0" name=""/>
                        <p:cNvPicPr/>
                        <p:nvPr/>
                      </p:nvPicPr>
                      <p:blipFill>
                        <a:blip r:embed="rId7"/>
                        <a:stretch>
                          <a:fillRect/>
                        </a:stretch>
                      </p:blipFill>
                      <p:spPr>
                        <a:xfrm>
                          <a:off x="1219200" y="4794250"/>
                          <a:ext cx="422275" cy="463550"/>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392748441"/>
                </p:ext>
              </p:extLst>
            </p:nvPr>
          </p:nvGraphicFramePr>
          <p:xfrm>
            <a:off x="1219200" y="5257800"/>
            <a:ext cx="280988" cy="301625"/>
          </p:xfrm>
          <a:graphic>
            <a:graphicData uri="http://schemas.openxmlformats.org/presentationml/2006/ole">
              <mc:AlternateContent xmlns:mc="http://schemas.openxmlformats.org/markup-compatibility/2006">
                <mc:Choice xmlns:v="urn:schemas-microsoft-com:vml" Requires="v">
                  <p:oleObj spid="_x0000_s2746" name="Equation" r:id="rId8" imgW="152400" imgH="165100" progId="Equation.3">
                    <p:embed/>
                  </p:oleObj>
                </mc:Choice>
                <mc:Fallback>
                  <p:oleObj name="Equation" r:id="rId8" imgW="152400" imgH="165100" progId="Equation.3">
                    <p:embed/>
                    <p:pic>
                      <p:nvPicPr>
                        <p:cNvPr id="0" name=""/>
                        <p:cNvPicPr/>
                        <p:nvPr/>
                      </p:nvPicPr>
                      <p:blipFill>
                        <a:blip r:embed="rId9"/>
                        <a:stretch>
                          <a:fillRect/>
                        </a:stretch>
                      </p:blipFill>
                      <p:spPr>
                        <a:xfrm>
                          <a:off x="1219200" y="5257800"/>
                          <a:ext cx="280988" cy="301625"/>
                        </a:xfrm>
                        <a:prstGeom prst="rect">
                          <a:avLst/>
                        </a:prstGeom>
                      </p:spPr>
                    </p:pic>
                  </p:oleObj>
                </mc:Fallback>
              </mc:AlternateContent>
            </a:graphicData>
          </a:graphic>
        </p:graphicFrame>
      </p:grpSp>
      <p:grpSp>
        <p:nvGrpSpPr>
          <p:cNvPr id="14" name="Group 13"/>
          <p:cNvGrpSpPr/>
          <p:nvPr/>
        </p:nvGrpSpPr>
        <p:grpSpPr>
          <a:xfrm>
            <a:off x="6251274" y="4832383"/>
            <a:ext cx="2968926" cy="1949417"/>
            <a:chOff x="3396563" y="3187651"/>
            <a:chExt cx="5850531" cy="3474261"/>
          </a:xfrm>
        </p:grpSpPr>
        <p:pic>
          <p:nvPicPr>
            <p:cNvPr id="18" name="Picture 17"/>
            <p:cNvPicPr>
              <a:picLocks noChangeAspect="1"/>
            </p:cNvPicPr>
            <p:nvPr/>
          </p:nvPicPr>
          <p:blipFill rotWithShape="1">
            <a:blip r:embed="rId10"/>
            <a:srcRect l="32738" t="23390" b="7040"/>
            <a:stretch/>
          </p:blipFill>
          <p:spPr>
            <a:xfrm>
              <a:off x="3396563" y="3187651"/>
              <a:ext cx="5099737" cy="3252359"/>
            </a:xfrm>
            <a:prstGeom prst="rect">
              <a:avLst/>
            </a:prstGeom>
          </p:spPr>
        </p:pic>
        <p:sp>
          <p:nvSpPr>
            <p:cNvPr id="19" name="TextBox 18"/>
            <p:cNvSpPr txBox="1"/>
            <p:nvPr/>
          </p:nvSpPr>
          <p:spPr>
            <a:xfrm>
              <a:off x="7182970" y="6168257"/>
              <a:ext cx="2064124" cy="493655"/>
            </a:xfrm>
            <a:prstGeom prst="rect">
              <a:avLst/>
            </a:prstGeom>
            <a:solidFill>
              <a:srgbClr val="FFFFFF"/>
            </a:solidFill>
          </p:spPr>
          <p:txBody>
            <a:bodyPr wrap="square" lIns="91436" tIns="45716" rIns="91436" bIns="45716" rtlCol="0">
              <a:spAutoFit/>
            </a:bodyPr>
            <a:lstStyle/>
            <a:p>
              <a:r>
                <a:rPr lang="en-US" sz="1200" dirty="0" smtClean="0">
                  <a:solidFill>
                    <a:srgbClr val="0000FF"/>
                  </a:solidFill>
                </a:rPr>
                <a:t>[Ian </a:t>
              </a:r>
              <a:r>
                <a:rPr lang="en-US" sz="1100" dirty="0" err="1" smtClean="0">
                  <a:solidFill>
                    <a:srgbClr val="0000FF"/>
                  </a:solidFill>
                </a:rPr>
                <a:t>Hiskens</a:t>
              </a:r>
              <a:r>
                <a:rPr lang="en-US" sz="1200" dirty="0">
                  <a:solidFill>
                    <a:srgbClr val="0000FF"/>
                  </a:solidFill>
                </a:rPr>
                <a:t>]</a:t>
              </a:r>
            </a:p>
          </p:txBody>
        </p:sp>
      </p:grpSp>
    </p:spTree>
    <p:extLst>
      <p:ext uri="{BB962C8B-B14F-4D97-AF65-F5344CB8AC3E}">
        <p14:creationId xmlns:p14="http://schemas.microsoft.com/office/powerpoint/2010/main" val="1573101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11_Profile">
  <a:themeElements>
    <a:clrScheme name="5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5_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5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5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5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5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5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5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5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5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5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_Profile">
  <a:themeElements>
    <a:clrScheme name="5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5_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5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5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5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5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5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5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5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5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5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6_Profile">
  <a:themeElements>
    <a:clrScheme name="5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5_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5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5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5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5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5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5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5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5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5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caltech">
  <a:themeElements>
    <a:clrScheme name="5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5_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5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5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5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5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5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5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5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5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5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130129</TotalTime>
  <Words>4699</Words>
  <Application>Microsoft Macintosh PowerPoint</Application>
  <PresentationFormat>On-screen Show (4:3)</PresentationFormat>
  <Paragraphs>774</Paragraphs>
  <Slides>68</Slides>
  <Notes>63</Notes>
  <HiddenSlides>2</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68</vt:i4>
      </vt:variant>
    </vt:vector>
  </HeadingPairs>
  <TitlesOfParts>
    <vt:vector size="74" baseType="lpstr">
      <vt:lpstr>11_Profile</vt:lpstr>
      <vt:lpstr>5_Profile</vt:lpstr>
      <vt:lpstr>6_Profile</vt:lpstr>
      <vt:lpstr>Cisco Arial 16x9 template_dark</vt:lpstr>
      <vt:lpstr>caltech</vt:lpstr>
      <vt:lpstr>Equation</vt:lpstr>
      <vt:lpstr>Autonomous Energy Grid optimization</vt:lpstr>
      <vt:lpstr>PowerPoint Presentation</vt:lpstr>
      <vt:lpstr>Autonomous energy grid</vt:lpstr>
      <vt:lpstr>Autonomous energy grid</vt:lpstr>
      <vt:lpstr>Outline</vt:lpstr>
      <vt:lpstr>PowerPoint Presentation</vt:lpstr>
      <vt:lpstr>Optimal power flow (OPF)</vt:lpstr>
      <vt:lpstr>Optimal power flow (OPF) </vt:lpstr>
      <vt:lpstr>Optimal power flow (OPF)</vt:lpstr>
      <vt:lpstr>Equivalent feasible sets</vt:lpstr>
      <vt:lpstr>Solution strategy</vt:lpstr>
      <vt:lpstr>Equivalent relaxations</vt:lpstr>
      <vt:lpstr>Exact relaxation</vt:lpstr>
      <vt:lpstr>Exact relaxation</vt:lpstr>
      <vt:lpstr>Exact relaxation</vt:lpstr>
      <vt:lpstr>Exact relaxation</vt:lpstr>
      <vt:lpstr>Implication on OPF</vt:lpstr>
      <vt:lpstr>Example</vt:lpstr>
      <vt:lpstr>Potential benefits</vt:lpstr>
      <vt:lpstr>Potential benefits</vt:lpstr>
      <vt:lpstr>Convex relaxations of OPF</vt:lpstr>
      <vt:lpstr>Challenges</vt:lpstr>
      <vt:lpstr>PowerPoint Presentation</vt:lpstr>
      <vt:lpstr>Summary: 3 ideas</vt:lpstr>
      <vt:lpstr>Summary: simulations</vt:lpstr>
      <vt:lpstr>Summary: comparison (single phase)</vt:lpstr>
      <vt:lpstr>Summary: simulations</vt:lpstr>
      <vt:lpstr>Details: 3 ideas</vt:lpstr>
      <vt:lpstr>BFM and relaxations</vt:lpstr>
      <vt:lpstr>BFM and relaxations</vt:lpstr>
      <vt:lpstr>Multiphase generalization</vt:lpstr>
      <vt:lpstr>3phase model</vt:lpstr>
      <vt:lpstr>BFM: 3phase (wye)</vt:lpstr>
      <vt:lpstr>BFM: 3phase (wye)</vt:lpstr>
      <vt:lpstr>BFM: 3phase (wye)</vt:lpstr>
      <vt:lpstr>OPF (3phase, wye)</vt:lpstr>
      <vt:lpstr>SDP relaxation (3phase, wye)</vt:lpstr>
      <vt:lpstr>Partition &amp; decouple</vt:lpstr>
      <vt:lpstr>ADMM</vt:lpstr>
      <vt:lpstr>ADMM</vt:lpstr>
      <vt:lpstr>Challenges</vt:lpstr>
      <vt:lpstr>PowerPoint Presentation</vt:lpstr>
      <vt:lpstr>OPF</vt:lpstr>
      <vt:lpstr>OPF</vt:lpstr>
      <vt:lpstr>OPF</vt:lpstr>
      <vt:lpstr>Static OPF</vt:lpstr>
      <vt:lpstr>Online (feedback) perspective</vt:lpstr>
      <vt:lpstr>Drifting OPF</vt:lpstr>
      <vt:lpstr>Drifting OPF</vt:lpstr>
      <vt:lpstr>Tracking performance</vt:lpstr>
      <vt:lpstr>Tracking performance</vt:lpstr>
      <vt:lpstr>Tracking performance</vt:lpstr>
      <vt:lpstr>Tracking performance</vt:lpstr>
      <vt:lpstr>Tracking performance</vt:lpstr>
      <vt:lpstr>Implementation</vt:lpstr>
      <vt:lpstr>Tracking performance</vt:lpstr>
      <vt:lpstr>Tracking performance</vt:lpstr>
      <vt:lpstr>Key message</vt:lpstr>
      <vt:lpstr>Challenges</vt:lpstr>
      <vt:lpstr>PowerPoint Presentation</vt:lpstr>
      <vt:lpstr>Summary</vt:lpstr>
      <vt:lpstr>Network model</vt:lpstr>
      <vt:lpstr>Algebraic coverage</vt:lpstr>
      <vt:lpstr>Controllability</vt:lpstr>
      <vt:lpstr>Observability</vt:lpstr>
      <vt:lpstr>Application</vt:lpstr>
      <vt:lpstr>Application</vt:lpstr>
      <vt:lpstr>Summary</vt:lpstr>
    </vt:vector>
  </TitlesOfParts>
  <Company>Caltech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 v3</dc:title>
  <dc:creator>Steven Low</dc:creator>
  <cp:lastModifiedBy>steven low</cp:lastModifiedBy>
  <cp:revision>2110</cp:revision>
  <dcterms:created xsi:type="dcterms:W3CDTF">2002-02-06T01:55:12Z</dcterms:created>
  <dcterms:modified xsi:type="dcterms:W3CDTF">2017-09-18T03:12:08Z</dcterms:modified>
</cp:coreProperties>
</file>